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1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5" r:id="rId2"/>
  </p:sldMasterIdLst>
  <p:notesMasterIdLst>
    <p:notesMasterId r:id="rId64"/>
  </p:notesMasterIdLst>
  <p:sldIdLst>
    <p:sldId id="258" r:id="rId3"/>
    <p:sldId id="260" r:id="rId4"/>
    <p:sldId id="261" r:id="rId5"/>
    <p:sldId id="317" r:id="rId6"/>
    <p:sldId id="262" r:id="rId7"/>
    <p:sldId id="263" r:id="rId8"/>
    <p:sldId id="264" r:id="rId9"/>
    <p:sldId id="265" r:id="rId10"/>
    <p:sldId id="329" r:id="rId11"/>
    <p:sldId id="266" r:id="rId12"/>
    <p:sldId id="267" r:id="rId13"/>
    <p:sldId id="268" r:id="rId14"/>
    <p:sldId id="269" r:id="rId15"/>
    <p:sldId id="271" r:id="rId16"/>
    <p:sldId id="272" r:id="rId17"/>
    <p:sldId id="318" r:id="rId18"/>
    <p:sldId id="319" r:id="rId19"/>
    <p:sldId id="276" r:id="rId20"/>
    <p:sldId id="277" r:id="rId21"/>
    <p:sldId id="278" r:id="rId22"/>
    <p:sldId id="279" r:id="rId23"/>
    <p:sldId id="280" r:id="rId24"/>
    <p:sldId id="336" r:id="rId25"/>
    <p:sldId id="282" r:id="rId26"/>
    <p:sldId id="283" r:id="rId27"/>
    <p:sldId id="337" r:id="rId28"/>
    <p:sldId id="285" r:id="rId29"/>
    <p:sldId id="286" r:id="rId30"/>
    <p:sldId id="287" r:id="rId31"/>
    <p:sldId id="288" r:id="rId32"/>
    <p:sldId id="289" r:id="rId33"/>
    <p:sldId id="290" r:id="rId34"/>
    <p:sldId id="293" r:id="rId35"/>
    <p:sldId id="327" r:id="rId36"/>
    <p:sldId id="294" r:id="rId37"/>
    <p:sldId id="295" r:id="rId38"/>
    <p:sldId id="297" r:id="rId39"/>
    <p:sldId id="299" r:id="rId40"/>
    <p:sldId id="332" r:id="rId41"/>
    <p:sldId id="333" r:id="rId42"/>
    <p:sldId id="334" r:id="rId43"/>
    <p:sldId id="298" r:id="rId44"/>
    <p:sldId id="307" r:id="rId45"/>
    <p:sldId id="308" r:id="rId46"/>
    <p:sldId id="338" r:id="rId47"/>
    <p:sldId id="341" r:id="rId48"/>
    <p:sldId id="340" r:id="rId49"/>
    <p:sldId id="339" r:id="rId50"/>
    <p:sldId id="342" r:id="rId51"/>
    <p:sldId id="345" r:id="rId52"/>
    <p:sldId id="347" r:id="rId53"/>
    <p:sldId id="346" r:id="rId54"/>
    <p:sldId id="349" r:id="rId55"/>
    <p:sldId id="350" r:id="rId56"/>
    <p:sldId id="351" r:id="rId57"/>
    <p:sldId id="352" r:id="rId58"/>
    <p:sldId id="344" r:id="rId59"/>
    <p:sldId id="309" r:id="rId60"/>
    <p:sldId id="310" r:id="rId61"/>
    <p:sldId id="311" r:id="rId62"/>
    <p:sldId id="312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5"/>
    <p:restoredTop sz="63147" autoAdjust="0"/>
  </p:normalViewPr>
  <p:slideViewPr>
    <p:cSldViewPr snapToGrid="0" snapToObjects="1">
      <p:cViewPr varScale="1">
        <p:scale>
          <a:sx n="69" d="100"/>
          <a:sy n="69" d="100"/>
        </p:scale>
        <p:origin x="15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1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69" Type="http://schemas.microsoft.com/office/2015/10/relationships/revisionInfo" Target="revisionInfo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nni6090\Documents\SNF%20Round%20table\Round%20table%2033117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nni6090\Documents\SNF%20Round%20table\Round%20table%2033117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5038155776146394E-2"/>
          <c:y val="2.7948444770394969E-2"/>
          <c:w val="0.90204265112881854"/>
          <c:h val="0.7438410727293477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Falls!$B$2</c:f>
              <c:strCache>
                <c:ptCount val="1"/>
                <c:pt idx="0">
                  <c:v>Q3</c:v>
                </c:pt>
              </c:strCache>
            </c:strRef>
          </c:tx>
          <c:invertIfNegative val="0"/>
          <c:cat>
            <c:strRef>
              <c:f>Falls!$A$4:$A$10</c:f>
              <c:strCache>
                <c:ptCount val="7"/>
                <c:pt idx="0">
                  <c:v>Ft. Lauderdale Health and Rehab</c:v>
                </c:pt>
                <c:pt idx="1">
                  <c:v>John Knox Village </c:v>
                </c:pt>
                <c:pt idx="2">
                  <c:v>Manor Oaks</c:v>
                </c:pt>
                <c:pt idx="3">
                  <c:v>Manor Pines</c:v>
                </c:pt>
                <c:pt idx="4">
                  <c:v>St. John's</c:v>
                </c:pt>
                <c:pt idx="5">
                  <c:v>Wilton Manors Health and Rehab</c:v>
                </c:pt>
                <c:pt idx="6">
                  <c:v>Whitehall Boca </c:v>
                </c:pt>
              </c:strCache>
            </c:strRef>
          </c:cat>
          <c:val>
            <c:numRef>
              <c:f>Falls!$B$4:$B$10</c:f>
              <c:numCache>
                <c:formatCode>0.00%</c:formatCode>
                <c:ptCount val="7"/>
                <c:pt idx="0">
                  <c:v>0.4</c:v>
                </c:pt>
                <c:pt idx="1">
                  <c:v>0.2</c:v>
                </c:pt>
                <c:pt idx="2">
                  <c:v>0.27400000000000002</c:v>
                </c:pt>
                <c:pt idx="3">
                  <c:v>0.37600000000000111</c:v>
                </c:pt>
                <c:pt idx="4">
                  <c:v>0.33000000000000146</c:v>
                </c:pt>
                <c:pt idx="5">
                  <c:v>0.27300000000000002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CC-48C8-B2EE-619196023E2E}"/>
            </c:ext>
          </c:extLst>
        </c:ser>
        <c:ser>
          <c:idx val="1"/>
          <c:order val="1"/>
          <c:tx>
            <c:strRef>
              <c:f>Falls!$C$2</c:f>
              <c:strCache>
                <c:ptCount val="1"/>
                <c:pt idx="0">
                  <c:v>Q4</c:v>
                </c:pt>
              </c:strCache>
            </c:strRef>
          </c:tx>
          <c:invertIfNegative val="0"/>
          <c:cat>
            <c:strRef>
              <c:f>Falls!$A$4:$A$10</c:f>
              <c:strCache>
                <c:ptCount val="7"/>
                <c:pt idx="0">
                  <c:v>Ft. Lauderdale Health and Rehab</c:v>
                </c:pt>
                <c:pt idx="1">
                  <c:v>John Knox Village </c:v>
                </c:pt>
                <c:pt idx="2">
                  <c:v>Manor Oaks</c:v>
                </c:pt>
                <c:pt idx="3">
                  <c:v>Manor Pines</c:v>
                </c:pt>
                <c:pt idx="4">
                  <c:v>St. John's</c:v>
                </c:pt>
                <c:pt idx="5">
                  <c:v>Wilton Manors Health and Rehab</c:v>
                </c:pt>
                <c:pt idx="6">
                  <c:v>Whitehall Boca </c:v>
                </c:pt>
              </c:strCache>
            </c:strRef>
          </c:cat>
          <c:val>
            <c:numRef>
              <c:f>Falls!$C$4:$C$10</c:f>
              <c:numCache>
                <c:formatCode>0.00%</c:formatCode>
                <c:ptCount val="7"/>
                <c:pt idx="0">
                  <c:v>0.39400000000000146</c:v>
                </c:pt>
                <c:pt idx="1">
                  <c:v>0.13700000000000001</c:v>
                </c:pt>
                <c:pt idx="2">
                  <c:v>0.22200000000000039</c:v>
                </c:pt>
                <c:pt idx="3">
                  <c:v>0.35800000000000032</c:v>
                </c:pt>
                <c:pt idx="4">
                  <c:v>0.26500000000000001</c:v>
                </c:pt>
                <c:pt idx="5">
                  <c:v>0.35100000000000031</c:v>
                </c:pt>
                <c:pt idx="6">
                  <c:v>0.38500000000000123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7CC-48C8-B2EE-619196023E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0077440"/>
        <c:axId val="71946240"/>
        <c:axId val="0"/>
      </c:bar3DChart>
      <c:catAx>
        <c:axId val="700774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71946240"/>
        <c:crosses val="autoZero"/>
        <c:auto val="1"/>
        <c:lblAlgn val="ctr"/>
        <c:lblOffset val="100"/>
        <c:noMultiLvlLbl val="0"/>
      </c:catAx>
      <c:valAx>
        <c:axId val="71946240"/>
        <c:scaling>
          <c:orientation val="minMax"/>
        </c:scaling>
        <c:delete val="0"/>
        <c:axPos val="l"/>
        <c:numFmt formatCode="0.00%" sourceLinked="1"/>
        <c:majorTickMark val="out"/>
        <c:minorTickMark val="none"/>
        <c:tickLblPos val="nextTo"/>
        <c:crossAx val="700774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2922169286720346"/>
          <c:y val="0.41782885860698299"/>
          <c:w val="7.077830713279655E-2"/>
          <c:h val="0.12848531538199368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'High Risk Pressure Ulcers '!$B$2</c:f>
              <c:strCache>
                <c:ptCount val="1"/>
                <c:pt idx="0">
                  <c:v>Q3</c:v>
                </c:pt>
              </c:strCache>
            </c:strRef>
          </c:tx>
          <c:invertIfNegative val="0"/>
          <c:cat>
            <c:strRef>
              <c:f>'High Risk Pressure Ulcers '!$A$3:$A$10</c:f>
              <c:strCache>
                <c:ptCount val="8"/>
                <c:pt idx="0">
                  <c:v>The Court at Palm Aire</c:v>
                </c:pt>
                <c:pt idx="1">
                  <c:v>Ft. Lauderdale Health and Rehab</c:v>
                </c:pt>
                <c:pt idx="2">
                  <c:v>John Knox Village</c:v>
                </c:pt>
                <c:pt idx="3">
                  <c:v>Manor Oaks</c:v>
                </c:pt>
                <c:pt idx="4">
                  <c:v>Manor Pines </c:v>
                </c:pt>
                <c:pt idx="5">
                  <c:v>St. John's </c:v>
                </c:pt>
                <c:pt idx="6">
                  <c:v>Wilton Manors </c:v>
                </c:pt>
                <c:pt idx="7">
                  <c:v>Whitehall Boca </c:v>
                </c:pt>
              </c:strCache>
            </c:strRef>
          </c:cat>
          <c:val>
            <c:numRef>
              <c:f>'High Risk Pressure Ulcers '!$B$3:$B$10</c:f>
              <c:numCache>
                <c:formatCode>0.00%</c:formatCode>
                <c:ptCount val="8"/>
                <c:pt idx="0">
                  <c:v>0.10700000000000012</c:v>
                </c:pt>
                <c:pt idx="1">
                  <c:v>8.1000000000000016E-2</c:v>
                </c:pt>
                <c:pt idx="2">
                  <c:v>9.0000000000000045E-3</c:v>
                </c:pt>
                <c:pt idx="3">
                  <c:v>4.5000000000000012E-2</c:v>
                </c:pt>
                <c:pt idx="4">
                  <c:v>5.6000000000000008E-2</c:v>
                </c:pt>
                <c:pt idx="5">
                  <c:v>4.7000000000000014E-2</c:v>
                </c:pt>
                <c:pt idx="6">
                  <c:v>6.3000000000000014E-2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03-464A-A526-5EA999531098}"/>
            </c:ext>
          </c:extLst>
        </c:ser>
        <c:ser>
          <c:idx val="1"/>
          <c:order val="1"/>
          <c:tx>
            <c:strRef>
              <c:f>'High Risk Pressure Ulcers '!$C$2</c:f>
              <c:strCache>
                <c:ptCount val="1"/>
                <c:pt idx="0">
                  <c:v>Q4</c:v>
                </c:pt>
              </c:strCache>
            </c:strRef>
          </c:tx>
          <c:invertIfNegative val="0"/>
          <c:cat>
            <c:strRef>
              <c:f>'High Risk Pressure Ulcers '!$A$3:$A$10</c:f>
              <c:strCache>
                <c:ptCount val="8"/>
                <c:pt idx="0">
                  <c:v>The Court at Palm Aire</c:v>
                </c:pt>
                <c:pt idx="1">
                  <c:v>Ft. Lauderdale Health and Rehab</c:v>
                </c:pt>
                <c:pt idx="2">
                  <c:v>John Knox Village</c:v>
                </c:pt>
                <c:pt idx="3">
                  <c:v>Manor Oaks</c:v>
                </c:pt>
                <c:pt idx="4">
                  <c:v>Manor Pines </c:v>
                </c:pt>
                <c:pt idx="5">
                  <c:v>St. John's </c:v>
                </c:pt>
                <c:pt idx="6">
                  <c:v>Wilton Manors </c:v>
                </c:pt>
                <c:pt idx="7">
                  <c:v>Whitehall Boca </c:v>
                </c:pt>
              </c:strCache>
            </c:strRef>
          </c:cat>
          <c:val>
            <c:numRef>
              <c:f>'High Risk Pressure Ulcers '!$C$3:$C$10</c:f>
              <c:numCache>
                <c:formatCode>0.00%</c:formatCode>
                <c:ptCount val="8"/>
                <c:pt idx="0">
                  <c:v>0.13300000000000001</c:v>
                </c:pt>
                <c:pt idx="1">
                  <c:v>5.2000000000000032E-2</c:v>
                </c:pt>
                <c:pt idx="2">
                  <c:v>1.7000000000000005E-2</c:v>
                </c:pt>
                <c:pt idx="3">
                  <c:v>6.8000000000000019E-2</c:v>
                </c:pt>
                <c:pt idx="4">
                  <c:v>6.7000000000000032E-2</c:v>
                </c:pt>
                <c:pt idx="5">
                  <c:v>7.8000000000000014E-2</c:v>
                </c:pt>
                <c:pt idx="6">
                  <c:v>7.8000000000000014E-2</c:v>
                </c:pt>
                <c:pt idx="7">
                  <c:v>4.7000000000000014E-2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C03-464A-A526-5EA9995310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3208576"/>
        <c:axId val="73210112"/>
        <c:axId val="0"/>
      </c:bar3DChart>
      <c:catAx>
        <c:axId val="732085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73210112"/>
        <c:crosses val="autoZero"/>
        <c:auto val="1"/>
        <c:lblAlgn val="ctr"/>
        <c:lblOffset val="100"/>
        <c:noMultiLvlLbl val="0"/>
      </c:catAx>
      <c:valAx>
        <c:axId val="73210112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73208576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rgbClr val="312C2B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Ortho LOS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LOS</c:v>
                </c:pt>
              </c:strCache>
            </c:strRef>
          </c:tx>
          <c:invertIfNegative val="0"/>
          <c:cat>
            <c:strRef>
              <c:f>Sheet1!$A$2:$A$8</c:f>
              <c:strCache>
                <c:ptCount val="7"/>
                <c:pt idx="0">
                  <c:v>Court At Palm Aire</c:v>
                </c:pt>
                <c:pt idx="1">
                  <c:v>Ft Lauderdale </c:v>
                </c:pt>
                <c:pt idx="2">
                  <c:v>John Knox </c:v>
                </c:pt>
                <c:pt idx="3">
                  <c:v>Manor Oaks </c:v>
                </c:pt>
                <c:pt idx="4">
                  <c:v>Manor Pines </c:v>
                </c:pt>
                <c:pt idx="5">
                  <c:v>Whitehall Boca Raton</c:v>
                </c:pt>
                <c:pt idx="6">
                  <c:v>Wilton Manors 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18.8</c:v>
                </c:pt>
                <c:pt idx="1">
                  <c:v>20.2</c:v>
                </c:pt>
                <c:pt idx="2">
                  <c:v>14</c:v>
                </c:pt>
                <c:pt idx="3">
                  <c:v>23</c:v>
                </c:pt>
                <c:pt idx="4">
                  <c:v>17</c:v>
                </c:pt>
                <c:pt idx="5">
                  <c:v>13.6</c:v>
                </c:pt>
                <c:pt idx="6">
                  <c:v>15.4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B0-46AE-837D-B1CEB20BA6C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LOS (Adj. Historic)</c:v>
                </c:pt>
              </c:strCache>
            </c:strRef>
          </c:tx>
          <c:spPr>
            <a:solidFill>
              <a:srgbClr val="6E2585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Court At Palm Aire</c:v>
                </c:pt>
                <c:pt idx="1">
                  <c:v>Ft Lauderdale </c:v>
                </c:pt>
                <c:pt idx="2">
                  <c:v>John Knox </c:v>
                </c:pt>
                <c:pt idx="3">
                  <c:v>Manor Oaks </c:v>
                </c:pt>
                <c:pt idx="4">
                  <c:v>Manor Pines </c:v>
                </c:pt>
                <c:pt idx="5">
                  <c:v>Whitehall Boca Raton</c:v>
                </c:pt>
                <c:pt idx="6">
                  <c:v>Wilton Manors 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24.4</c:v>
                </c:pt>
                <c:pt idx="1">
                  <c:v>24.459999999999987</c:v>
                </c:pt>
                <c:pt idx="2">
                  <c:v>34.700000000000003</c:v>
                </c:pt>
                <c:pt idx="3">
                  <c:v>31.3</c:v>
                </c:pt>
                <c:pt idx="4">
                  <c:v>19.399999999999999</c:v>
                </c:pt>
                <c:pt idx="5">
                  <c:v>17.974999999999987</c:v>
                </c:pt>
                <c:pt idx="6">
                  <c:v>19.16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B0-46AE-837D-B1CEB20BA6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6994304"/>
        <c:axId val="107000192"/>
      </c:barChart>
      <c:catAx>
        <c:axId val="106994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312C2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000192"/>
        <c:crosses val="autoZero"/>
        <c:auto val="1"/>
        <c:lblAlgn val="ctr"/>
        <c:lblOffset val="100"/>
        <c:noMultiLvlLbl val="0"/>
      </c:catAx>
      <c:valAx>
        <c:axId val="107000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312C2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94304"/>
        <c:crosses val="autoZero"/>
        <c:crossBetween val="between"/>
      </c:valAx>
      <c:spPr>
        <a:noFill/>
        <a:ln>
          <a:solidFill>
            <a:schemeClr val="bg2"/>
          </a:solidFill>
        </a:ln>
        <a:effectLst/>
      </c:spPr>
    </c:plotArea>
    <c:legend>
      <c:legendPos val="b"/>
      <c:layout>
        <c:manualLayout>
          <c:xMode val="edge"/>
          <c:yMode val="edge"/>
          <c:x val="0.22684707199595641"/>
          <c:y val="0.8691349931701714"/>
          <c:w val="0.55635132053987923"/>
          <c:h val="0.112986856979024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312C2B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rgbClr val="312C2B"/>
          </a:solidFill>
        </a:defRPr>
      </a:pPr>
      <a:endParaRPr lang="en-US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312C2B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90-Day Readmission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Readmissions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Court At Palm Aire</c:v>
                </c:pt>
                <c:pt idx="1">
                  <c:v>Ft Lauderdale </c:v>
                </c:pt>
                <c:pt idx="2">
                  <c:v>John Knox </c:v>
                </c:pt>
                <c:pt idx="3">
                  <c:v>Manor Oaks </c:v>
                </c:pt>
                <c:pt idx="4">
                  <c:v>Manor Pines </c:v>
                </c:pt>
                <c:pt idx="5">
                  <c:v>Whitehall Boca Raton</c:v>
                </c:pt>
                <c:pt idx="6">
                  <c:v>Wilton Manors 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0.15400000000000041</c:v>
                </c:pt>
                <c:pt idx="1">
                  <c:v>8.3000000000000046E-2</c:v>
                </c:pt>
                <c:pt idx="2">
                  <c:v>0</c:v>
                </c:pt>
                <c:pt idx="3">
                  <c:v>0.16700000000000001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91-4BC5-B7B1-574884D937F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Readmissions (Adj. Historic)</c:v>
                </c:pt>
              </c:strCache>
            </c:strRef>
          </c:tx>
          <c:spPr>
            <a:solidFill>
              <a:srgbClr val="6E2585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Court At Palm Aire</c:v>
                </c:pt>
                <c:pt idx="1">
                  <c:v>Ft Lauderdale </c:v>
                </c:pt>
                <c:pt idx="2">
                  <c:v>John Knox </c:v>
                </c:pt>
                <c:pt idx="3">
                  <c:v>Manor Oaks </c:v>
                </c:pt>
                <c:pt idx="4">
                  <c:v>Manor Pines </c:v>
                </c:pt>
                <c:pt idx="5">
                  <c:v>Whitehall Boca Raton</c:v>
                </c:pt>
                <c:pt idx="6">
                  <c:v>Wilton Manors </c:v>
                </c:pt>
              </c:strCache>
            </c:strRef>
          </c:cat>
          <c:val>
            <c:numRef>
              <c:f>Sheet1!$C$2:$C$8</c:f>
              <c:numCache>
                <c:formatCode>0%</c:formatCode>
                <c:ptCount val="7"/>
                <c:pt idx="0">
                  <c:v>0.17900000000000021</c:v>
                </c:pt>
                <c:pt idx="1">
                  <c:v>0.12340000000000002</c:v>
                </c:pt>
                <c:pt idx="2">
                  <c:v>9.7600000000000006E-2</c:v>
                </c:pt>
                <c:pt idx="3">
                  <c:v>0</c:v>
                </c:pt>
                <c:pt idx="4">
                  <c:v>9.1000000000000025E-2</c:v>
                </c:pt>
                <c:pt idx="5">
                  <c:v>7.2500000000000023E-2</c:v>
                </c:pt>
                <c:pt idx="6">
                  <c:v>8.8600000000000248E-2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491-4BC5-B7B1-574884D937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7355136"/>
        <c:axId val="107249664"/>
      </c:barChart>
      <c:catAx>
        <c:axId val="107355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312C2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249664"/>
        <c:crosses val="autoZero"/>
        <c:auto val="1"/>
        <c:lblAlgn val="ctr"/>
        <c:lblOffset val="100"/>
        <c:noMultiLvlLbl val="0"/>
      </c:catAx>
      <c:valAx>
        <c:axId val="107249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312C2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355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312C2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312C2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13788874978477772"/>
          <c:y val="0.8578553621967222"/>
          <c:w val="0.82058351742741054"/>
          <c:h val="0.142144637803277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312C2B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312C2B"/>
          </a:solidFill>
        </a:defRPr>
      </a:pPr>
      <a:endParaRPr lang="en-US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A7B01F-2111-44B3-8BBD-BDFE704E644F}" type="doc">
      <dgm:prSet loTypeId="urn:microsoft.com/office/officeart/2005/8/layout/venn1" loCatId="relationship" qsTypeId="urn:microsoft.com/office/officeart/2005/8/quickstyle/simple1" qsCatId="simple" csTypeId="urn:microsoft.com/office/officeart/2005/8/colors/colorful1" csCatId="colorful" phldr="1"/>
      <dgm:spPr/>
    </dgm:pt>
    <dgm:pt modelId="{BA755AD2-D434-4010-9108-F21B2615FEBF}">
      <dgm:prSet phldrT="[Text]" custT="1"/>
      <dgm:spPr>
        <a:xfrm>
          <a:off x="1249679" y="44767"/>
          <a:ext cx="2148840" cy="2148840"/>
        </a:xfrm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1600" dirty="0">
            <a:latin typeface="Calibri"/>
            <a:ea typeface="+mn-ea"/>
            <a:cs typeface="+mn-cs"/>
          </a:endParaRPr>
        </a:p>
      </dgm:t>
    </dgm:pt>
    <dgm:pt modelId="{0C200124-0799-4366-8361-159993346F72}" type="parTrans" cxnId="{AFE9CBD1-D83B-4ED8-8B35-E596562B9E32}">
      <dgm:prSet/>
      <dgm:spPr/>
      <dgm:t>
        <a:bodyPr/>
        <a:lstStyle/>
        <a:p>
          <a:endParaRPr lang="en-US"/>
        </a:p>
      </dgm:t>
    </dgm:pt>
    <dgm:pt modelId="{CD4C69BE-8304-4A8F-B169-26FA4CE896A8}" type="sibTrans" cxnId="{AFE9CBD1-D83B-4ED8-8B35-E596562B9E32}">
      <dgm:prSet/>
      <dgm:spPr/>
      <dgm:t>
        <a:bodyPr/>
        <a:lstStyle/>
        <a:p>
          <a:endParaRPr lang="en-US"/>
        </a:p>
      </dgm:t>
    </dgm:pt>
    <dgm:pt modelId="{E5B34536-2F05-4DDF-ABD8-CB678B36F476}">
      <dgm:prSet phldrT="[Text]" custT="1"/>
      <dgm:spPr>
        <a:xfrm>
          <a:off x="2036055" y="1432559"/>
          <a:ext cx="2148840" cy="2148840"/>
        </a:xfrm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 anchor="b" anchorCtr="0"/>
        <a:lstStyle/>
        <a:p>
          <a:endParaRPr lang="en-US" sz="1800" dirty="0">
            <a:latin typeface="Calibri"/>
            <a:ea typeface="+mn-ea"/>
            <a:cs typeface="+mn-cs"/>
          </a:endParaRPr>
        </a:p>
      </dgm:t>
    </dgm:pt>
    <dgm:pt modelId="{F4B0D343-62A3-468D-A560-DED9A4F039A5}" type="parTrans" cxnId="{C00721EB-7E17-4B8D-BE8C-4666A7476B54}">
      <dgm:prSet/>
      <dgm:spPr/>
      <dgm:t>
        <a:bodyPr/>
        <a:lstStyle/>
        <a:p>
          <a:endParaRPr lang="en-US"/>
        </a:p>
      </dgm:t>
    </dgm:pt>
    <dgm:pt modelId="{A6834336-876C-4CD8-BC66-7B3B4F6EABA4}" type="sibTrans" cxnId="{C00721EB-7E17-4B8D-BE8C-4666A7476B54}">
      <dgm:prSet/>
      <dgm:spPr/>
      <dgm:t>
        <a:bodyPr/>
        <a:lstStyle/>
        <a:p>
          <a:endParaRPr lang="en-US"/>
        </a:p>
      </dgm:t>
    </dgm:pt>
    <dgm:pt modelId="{3E42A9E3-69EC-4447-956D-DEC2D9707D7A}">
      <dgm:prSet phldrT="[Text]" custT="1"/>
      <dgm:spPr>
        <a:xfrm>
          <a:off x="474306" y="1387792"/>
          <a:ext cx="2148840" cy="2148840"/>
        </a:xfrm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endParaRPr lang="en-US" sz="1600" dirty="0">
            <a:latin typeface="Calibri"/>
            <a:ea typeface="+mn-ea"/>
            <a:cs typeface="+mn-cs"/>
          </a:endParaRPr>
        </a:p>
      </dgm:t>
    </dgm:pt>
    <dgm:pt modelId="{D1EDC8B6-4F3D-4FB7-BD3B-C3B8A17DBFE1}" type="sibTrans" cxnId="{0ECA980A-7233-4F86-AD70-635FD484C745}">
      <dgm:prSet/>
      <dgm:spPr/>
      <dgm:t>
        <a:bodyPr/>
        <a:lstStyle/>
        <a:p>
          <a:endParaRPr lang="en-US"/>
        </a:p>
      </dgm:t>
    </dgm:pt>
    <dgm:pt modelId="{270F9A6B-F3D8-439B-A400-347403B60E6B}" type="parTrans" cxnId="{0ECA980A-7233-4F86-AD70-635FD484C745}">
      <dgm:prSet/>
      <dgm:spPr/>
      <dgm:t>
        <a:bodyPr/>
        <a:lstStyle/>
        <a:p>
          <a:endParaRPr lang="en-US"/>
        </a:p>
      </dgm:t>
    </dgm:pt>
    <dgm:pt modelId="{B71BAB17-0DF5-4EE0-81E5-9E8BC8934872}" type="pres">
      <dgm:prSet presAssocID="{12A7B01F-2111-44B3-8BBD-BDFE704E644F}" presName="compositeShape" presStyleCnt="0">
        <dgm:presLayoutVars>
          <dgm:chMax val="7"/>
          <dgm:dir/>
          <dgm:resizeHandles val="exact"/>
        </dgm:presLayoutVars>
      </dgm:prSet>
      <dgm:spPr/>
    </dgm:pt>
    <dgm:pt modelId="{4F036EF7-401A-4A17-AB2F-C1FC716A693C}" type="pres">
      <dgm:prSet presAssocID="{BA755AD2-D434-4010-9108-F21B2615FEBF}" presName="circ1" presStyleLbl="vennNode1" presStyleIdx="0" presStyleCnt="3"/>
      <dgm:spPr>
        <a:prstGeom prst="ellipse">
          <a:avLst/>
        </a:prstGeom>
      </dgm:spPr>
    </dgm:pt>
    <dgm:pt modelId="{E4C6C17A-A39F-4036-9542-5B93BEF3C816}" type="pres">
      <dgm:prSet presAssocID="{BA755AD2-D434-4010-9108-F21B2615FEBF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90CCC432-617D-4DE3-9C86-0F35732491D2}" type="pres">
      <dgm:prSet presAssocID="{E5B34536-2F05-4DDF-ABD8-CB678B36F476}" presName="circ2" presStyleLbl="vennNode1" presStyleIdx="1" presStyleCnt="3" custLinFactY="24532" custLinFactNeighborX="512" custLinFactNeighborY="100000"/>
      <dgm:spPr>
        <a:prstGeom prst="ellipse">
          <a:avLst/>
        </a:prstGeom>
      </dgm:spPr>
    </dgm:pt>
    <dgm:pt modelId="{7A96D5DF-EDFC-4BB1-89C3-E8661C7A269C}" type="pres">
      <dgm:prSet presAssocID="{E5B34536-2F05-4DDF-ABD8-CB678B36F476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2D8B60D-462D-4EE7-9469-6DB4FD3558EF}" type="pres">
      <dgm:prSet presAssocID="{3E42A9E3-69EC-4447-956D-DEC2D9707D7A}" presName="circ3" presStyleLbl="vennNode1" presStyleIdx="2" presStyleCnt="3"/>
      <dgm:spPr>
        <a:prstGeom prst="ellipse">
          <a:avLst/>
        </a:prstGeom>
      </dgm:spPr>
    </dgm:pt>
    <dgm:pt modelId="{55A58B26-1A7A-4660-9659-BE616C88A999}" type="pres">
      <dgm:prSet presAssocID="{3E42A9E3-69EC-4447-956D-DEC2D9707D7A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BD7B5E1B-1D42-46E6-BCA8-D50BF618C922}" type="presOf" srcId="{E5B34536-2F05-4DDF-ABD8-CB678B36F476}" destId="{7A96D5DF-EDFC-4BB1-89C3-E8661C7A269C}" srcOrd="1" destOrd="0" presId="urn:microsoft.com/office/officeart/2005/8/layout/venn1"/>
    <dgm:cxn modelId="{EF9C7DF3-43BD-46F4-8193-80D52CBC83D4}" type="presOf" srcId="{BA755AD2-D434-4010-9108-F21B2615FEBF}" destId="{E4C6C17A-A39F-4036-9542-5B93BEF3C816}" srcOrd="1" destOrd="0" presId="urn:microsoft.com/office/officeart/2005/8/layout/venn1"/>
    <dgm:cxn modelId="{A2862A05-35FE-4340-A640-F95CB3D9D2B2}" type="presOf" srcId="{12A7B01F-2111-44B3-8BBD-BDFE704E644F}" destId="{B71BAB17-0DF5-4EE0-81E5-9E8BC8934872}" srcOrd="0" destOrd="0" presId="urn:microsoft.com/office/officeart/2005/8/layout/venn1"/>
    <dgm:cxn modelId="{D0738530-2904-42CA-BE91-C11CAAA7D06D}" type="presOf" srcId="{E5B34536-2F05-4DDF-ABD8-CB678B36F476}" destId="{90CCC432-617D-4DE3-9C86-0F35732491D2}" srcOrd="0" destOrd="0" presId="urn:microsoft.com/office/officeart/2005/8/layout/venn1"/>
    <dgm:cxn modelId="{7D730C44-222C-4030-8CDF-654A4B3BA984}" type="presOf" srcId="{BA755AD2-D434-4010-9108-F21B2615FEBF}" destId="{4F036EF7-401A-4A17-AB2F-C1FC716A693C}" srcOrd="0" destOrd="0" presId="urn:microsoft.com/office/officeart/2005/8/layout/venn1"/>
    <dgm:cxn modelId="{AFE9CBD1-D83B-4ED8-8B35-E596562B9E32}" srcId="{12A7B01F-2111-44B3-8BBD-BDFE704E644F}" destId="{BA755AD2-D434-4010-9108-F21B2615FEBF}" srcOrd="0" destOrd="0" parTransId="{0C200124-0799-4366-8361-159993346F72}" sibTransId="{CD4C69BE-8304-4A8F-B169-26FA4CE896A8}"/>
    <dgm:cxn modelId="{857FFF2D-23C0-469F-8F74-76F9A491D813}" type="presOf" srcId="{3E42A9E3-69EC-4447-956D-DEC2D9707D7A}" destId="{02D8B60D-462D-4EE7-9469-6DB4FD3558EF}" srcOrd="0" destOrd="0" presId="urn:microsoft.com/office/officeart/2005/8/layout/venn1"/>
    <dgm:cxn modelId="{C00721EB-7E17-4B8D-BE8C-4666A7476B54}" srcId="{12A7B01F-2111-44B3-8BBD-BDFE704E644F}" destId="{E5B34536-2F05-4DDF-ABD8-CB678B36F476}" srcOrd="1" destOrd="0" parTransId="{F4B0D343-62A3-468D-A560-DED9A4F039A5}" sibTransId="{A6834336-876C-4CD8-BC66-7B3B4F6EABA4}"/>
    <dgm:cxn modelId="{0ECA980A-7233-4F86-AD70-635FD484C745}" srcId="{12A7B01F-2111-44B3-8BBD-BDFE704E644F}" destId="{3E42A9E3-69EC-4447-956D-DEC2D9707D7A}" srcOrd="2" destOrd="0" parTransId="{270F9A6B-F3D8-439B-A400-347403B60E6B}" sibTransId="{D1EDC8B6-4F3D-4FB7-BD3B-C3B8A17DBFE1}"/>
    <dgm:cxn modelId="{0A09A346-E193-4A23-BE13-2F123F73AC33}" type="presOf" srcId="{3E42A9E3-69EC-4447-956D-DEC2D9707D7A}" destId="{55A58B26-1A7A-4660-9659-BE616C88A999}" srcOrd="1" destOrd="0" presId="urn:microsoft.com/office/officeart/2005/8/layout/venn1"/>
    <dgm:cxn modelId="{AF2B0D79-0B73-4149-B00C-556AEF6FB899}" type="presParOf" srcId="{B71BAB17-0DF5-4EE0-81E5-9E8BC8934872}" destId="{4F036EF7-401A-4A17-AB2F-C1FC716A693C}" srcOrd="0" destOrd="0" presId="urn:microsoft.com/office/officeart/2005/8/layout/venn1"/>
    <dgm:cxn modelId="{6FB4DB0B-4782-4FFE-8334-DE83479DFB4D}" type="presParOf" srcId="{B71BAB17-0DF5-4EE0-81E5-9E8BC8934872}" destId="{E4C6C17A-A39F-4036-9542-5B93BEF3C816}" srcOrd="1" destOrd="0" presId="urn:microsoft.com/office/officeart/2005/8/layout/venn1"/>
    <dgm:cxn modelId="{26A1B993-5D4A-4A8A-8846-CE8C60D94441}" type="presParOf" srcId="{B71BAB17-0DF5-4EE0-81E5-9E8BC8934872}" destId="{90CCC432-617D-4DE3-9C86-0F35732491D2}" srcOrd="2" destOrd="0" presId="urn:microsoft.com/office/officeart/2005/8/layout/venn1"/>
    <dgm:cxn modelId="{96FD3E16-E0F6-4127-9F8A-65EF83ED009D}" type="presParOf" srcId="{B71BAB17-0DF5-4EE0-81E5-9E8BC8934872}" destId="{7A96D5DF-EDFC-4BB1-89C3-E8661C7A269C}" srcOrd="3" destOrd="0" presId="urn:microsoft.com/office/officeart/2005/8/layout/venn1"/>
    <dgm:cxn modelId="{CE7477A4-170A-4EAF-8C81-8D68BCE1CB03}" type="presParOf" srcId="{B71BAB17-0DF5-4EE0-81E5-9E8BC8934872}" destId="{02D8B60D-462D-4EE7-9469-6DB4FD3558EF}" srcOrd="4" destOrd="0" presId="urn:microsoft.com/office/officeart/2005/8/layout/venn1"/>
    <dgm:cxn modelId="{A14C2E3D-9C43-4C02-BC76-2DF3BEF9F471}" type="presParOf" srcId="{B71BAB17-0DF5-4EE0-81E5-9E8BC8934872}" destId="{55A58B26-1A7A-4660-9659-BE616C88A999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45C4E6-BB97-4904-9742-DC58648B4A0A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F4CEFC1-58F3-4210-9E1A-C94EFBE5137C}">
      <dgm:prSet phldrT="[Text]" custT="1"/>
      <dgm:spPr/>
      <dgm:t>
        <a:bodyPr/>
        <a:lstStyle/>
        <a:p>
          <a:r>
            <a:rPr lang="en-US" sz="1600" dirty="0"/>
            <a:t>Provider Directed</a:t>
          </a:r>
        </a:p>
      </dgm:t>
    </dgm:pt>
    <dgm:pt modelId="{4712A590-5E90-464D-98B3-156C4D56BCF4}" type="parTrans" cxnId="{C0478AAF-F2FC-4B64-AEBE-58CB856F869A}">
      <dgm:prSet/>
      <dgm:spPr/>
      <dgm:t>
        <a:bodyPr/>
        <a:lstStyle/>
        <a:p>
          <a:endParaRPr lang="en-US"/>
        </a:p>
      </dgm:t>
    </dgm:pt>
    <dgm:pt modelId="{FE68438F-7416-4018-AF14-C05D02394026}" type="sibTrans" cxnId="{C0478AAF-F2FC-4B64-AEBE-58CB856F869A}">
      <dgm:prSet/>
      <dgm:spPr/>
      <dgm:t>
        <a:bodyPr/>
        <a:lstStyle/>
        <a:p>
          <a:endParaRPr lang="en-US"/>
        </a:p>
      </dgm:t>
    </dgm:pt>
    <dgm:pt modelId="{9D7BCE14-2E60-44F5-9903-A1B063D6A8F1}">
      <dgm:prSet phldrT="[Text]"/>
      <dgm:spPr/>
      <dgm:t>
        <a:bodyPr/>
        <a:lstStyle/>
        <a:p>
          <a:r>
            <a:rPr lang="en-US" dirty="0"/>
            <a:t>Management makes most of the decisions</a:t>
          </a:r>
        </a:p>
      </dgm:t>
    </dgm:pt>
    <dgm:pt modelId="{59E85183-67DF-4BFD-B336-5FAA95482A8B}" type="parTrans" cxnId="{7C592DE4-D81E-4BEB-BC7A-12E58AE3A892}">
      <dgm:prSet/>
      <dgm:spPr/>
      <dgm:t>
        <a:bodyPr/>
        <a:lstStyle/>
        <a:p>
          <a:endParaRPr lang="en-US"/>
        </a:p>
      </dgm:t>
    </dgm:pt>
    <dgm:pt modelId="{96CC8FFC-8A73-489B-838C-71BD5FE8E697}" type="sibTrans" cxnId="{7C592DE4-D81E-4BEB-BC7A-12E58AE3A892}">
      <dgm:prSet/>
      <dgm:spPr/>
      <dgm:t>
        <a:bodyPr/>
        <a:lstStyle/>
        <a:p>
          <a:endParaRPr lang="en-US"/>
        </a:p>
      </dgm:t>
    </dgm:pt>
    <dgm:pt modelId="{D00E83B7-C3E0-436F-98C1-B57C973815A2}">
      <dgm:prSet phldrT="[Text]" custT="1"/>
      <dgm:spPr/>
      <dgm:t>
        <a:bodyPr/>
        <a:lstStyle/>
        <a:p>
          <a:r>
            <a:rPr lang="en-US" sz="1600" dirty="0"/>
            <a:t>Staff Centered</a:t>
          </a:r>
        </a:p>
      </dgm:t>
    </dgm:pt>
    <dgm:pt modelId="{988766CE-6525-42FA-A5DC-653670D5AD14}" type="parTrans" cxnId="{080AD901-122B-4DA4-AB00-7F846526DFEE}">
      <dgm:prSet/>
      <dgm:spPr/>
      <dgm:t>
        <a:bodyPr/>
        <a:lstStyle/>
        <a:p>
          <a:endParaRPr lang="en-US"/>
        </a:p>
      </dgm:t>
    </dgm:pt>
    <dgm:pt modelId="{58CF4246-0908-4122-9300-3FBD17254615}" type="sibTrans" cxnId="{080AD901-122B-4DA4-AB00-7F846526DFEE}">
      <dgm:prSet/>
      <dgm:spPr/>
      <dgm:t>
        <a:bodyPr/>
        <a:lstStyle/>
        <a:p>
          <a:endParaRPr lang="en-US"/>
        </a:p>
      </dgm:t>
    </dgm:pt>
    <dgm:pt modelId="{E8D6C4E5-7C09-478E-8919-3BB0D3BFF2E4}">
      <dgm:prSet phldrT="[Text]"/>
      <dgm:spPr/>
      <dgm:t>
        <a:bodyPr/>
        <a:lstStyle/>
        <a:p>
          <a:r>
            <a:rPr lang="en-US" dirty="0"/>
            <a:t>Staff consult residents while making decisions</a:t>
          </a:r>
        </a:p>
      </dgm:t>
    </dgm:pt>
    <dgm:pt modelId="{0C2847C1-F846-494C-8A73-C963E798C831}" type="parTrans" cxnId="{09701D92-C051-4F42-A8A6-429DD896BCA3}">
      <dgm:prSet/>
      <dgm:spPr/>
      <dgm:t>
        <a:bodyPr/>
        <a:lstStyle/>
        <a:p>
          <a:endParaRPr lang="en-US"/>
        </a:p>
      </dgm:t>
    </dgm:pt>
    <dgm:pt modelId="{CB49B323-48A8-47DC-A96C-0550FE46D7E1}" type="sibTrans" cxnId="{09701D92-C051-4F42-A8A6-429DD896BCA3}">
      <dgm:prSet/>
      <dgm:spPr/>
      <dgm:t>
        <a:bodyPr/>
        <a:lstStyle/>
        <a:p>
          <a:endParaRPr lang="en-US"/>
        </a:p>
      </dgm:t>
    </dgm:pt>
    <dgm:pt modelId="{1AFD8601-5B6D-482F-AE77-FA242E3C7F72}">
      <dgm:prSet phldrT="[Text]" custT="1"/>
      <dgm:spPr/>
      <dgm:t>
        <a:bodyPr/>
        <a:lstStyle/>
        <a:p>
          <a:r>
            <a:rPr lang="en-US" sz="1600" dirty="0"/>
            <a:t>Person Centered</a:t>
          </a:r>
        </a:p>
      </dgm:t>
    </dgm:pt>
    <dgm:pt modelId="{F3F0BBED-C64B-4254-B804-7595357A77F1}" type="parTrans" cxnId="{E9A792E8-D60C-490E-8A74-12C7160E66B7}">
      <dgm:prSet/>
      <dgm:spPr/>
      <dgm:t>
        <a:bodyPr/>
        <a:lstStyle/>
        <a:p>
          <a:endParaRPr lang="en-US"/>
        </a:p>
      </dgm:t>
    </dgm:pt>
    <dgm:pt modelId="{FB3828E2-6371-4C02-89D9-985068544EF1}" type="sibTrans" cxnId="{E9A792E8-D60C-490E-8A74-12C7160E66B7}">
      <dgm:prSet/>
      <dgm:spPr/>
      <dgm:t>
        <a:bodyPr/>
        <a:lstStyle/>
        <a:p>
          <a:endParaRPr lang="en-US"/>
        </a:p>
      </dgm:t>
    </dgm:pt>
    <dgm:pt modelId="{CCE01B11-3AD8-40FC-9603-92567491E701}">
      <dgm:prSet phldrT="[Text]"/>
      <dgm:spPr/>
      <dgm:t>
        <a:bodyPr/>
        <a:lstStyle/>
        <a:p>
          <a:r>
            <a:rPr lang="en-US" dirty="0"/>
            <a:t>Resident preferences form the basis of decision making about some routines</a:t>
          </a:r>
        </a:p>
      </dgm:t>
    </dgm:pt>
    <dgm:pt modelId="{A4DD4FED-AD21-48DC-B97A-25423C7973DF}" type="parTrans" cxnId="{9E5A2EB7-752D-4069-B19C-9F7CBD7B5899}">
      <dgm:prSet/>
      <dgm:spPr/>
      <dgm:t>
        <a:bodyPr/>
        <a:lstStyle/>
        <a:p>
          <a:endParaRPr lang="en-US"/>
        </a:p>
      </dgm:t>
    </dgm:pt>
    <dgm:pt modelId="{86EFBAC0-3B0F-46A9-ACED-D1014AB34A9A}" type="sibTrans" cxnId="{9E5A2EB7-752D-4069-B19C-9F7CBD7B5899}">
      <dgm:prSet/>
      <dgm:spPr/>
      <dgm:t>
        <a:bodyPr/>
        <a:lstStyle/>
        <a:p>
          <a:endParaRPr lang="en-US"/>
        </a:p>
      </dgm:t>
    </dgm:pt>
    <dgm:pt modelId="{894E5136-0132-4060-84E3-B0DBCDA8FB77}">
      <dgm:prSet phldrT="[Text]"/>
      <dgm:spPr/>
      <dgm:t>
        <a:bodyPr/>
        <a:lstStyle/>
        <a:p>
          <a:r>
            <a:rPr lang="en-US" dirty="0"/>
            <a:t>Residents accommodate staff preference and expected to follow routines</a:t>
          </a:r>
        </a:p>
      </dgm:t>
    </dgm:pt>
    <dgm:pt modelId="{C3D09C15-911C-4D8C-89C8-9C362BCE28FF}" type="parTrans" cxnId="{0544B41C-37F1-4CB6-8C71-CF61F36CBD10}">
      <dgm:prSet/>
      <dgm:spPr/>
      <dgm:t>
        <a:bodyPr/>
        <a:lstStyle/>
        <a:p>
          <a:endParaRPr lang="en-US"/>
        </a:p>
      </dgm:t>
    </dgm:pt>
    <dgm:pt modelId="{6F8F691B-4B60-4F3D-8C49-080A08DF3506}" type="sibTrans" cxnId="{0544B41C-37F1-4CB6-8C71-CF61F36CBD10}">
      <dgm:prSet/>
      <dgm:spPr/>
      <dgm:t>
        <a:bodyPr/>
        <a:lstStyle/>
        <a:p>
          <a:endParaRPr lang="en-US"/>
        </a:p>
      </dgm:t>
    </dgm:pt>
    <dgm:pt modelId="{2C1D95B2-14FB-47F1-8F4B-81723FB37748}">
      <dgm:prSet phldrT="[Text]"/>
      <dgm:spPr/>
      <dgm:t>
        <a:bodyPr/>
        <a:lstStyle/>
        <a:p>
          <a:r>
            <a:rPr lang="en-US" dirty="0"/>
            <a:t>Residents accommodate staff much of the time, but have some choice within existing routines and options</a:t>
          </a:r>
        </a:p>
      </dgm:t>
    </dgm:pt>
    <dgm:pt modelId="{B9783436-A052-49A4-9A07-1CD41029E2D7}" type="parTrans" cxnId="{BB9F1FF4-862E-497F-B02F-024D67737B10}">
      <dgm:prSet/>
      <dgm:spPr/>
      <dgm:t>
        <a:bodyPr/>
        <a:lstStyle/>
        <a:p>
          <a:endParaRPr lang="en-US"/>
        </a:p>
      </dgm:t>
    </dgm:pt>
    <dgm:pt modelId="{763E79C3-F176-4A0A-A7C4-CFA615DE9283}" type="sibTrans" cxnId="{BB9F1FF4-862E-497F-B02F-024D67737B10}">
      <dgm:prSet/>
      <dgm:spPr/>
      <dgm:t>
        <a:bodyPr/>
        <a:lstStyle/>
        <a:p>
          <a:endParaRPr lang="en-US"/>
        </a:p>
      </dgm:t>
    </dgm:pt>
    <dgm:pt modelId="{7E4EF5C6-E036-4825-9315-56B6A2EA8B05}">
      <dgm:prSet phldrT="[Text]"/>
      <dgm:spPr/>
      <dgm:t>
        <a:bodyPr/>
        <a:lstStyle/>
        <a:p>
          <a:r>
            <a:rPr lang="en-US" dirty="0"/>
            <a:t>Staff begin to organize in order to accommodate resident preferences.</a:t>
          </a:r>
        </a:p>
      </dgm:t>
    </dgm:pt>
    <dgm:pt modelId="{F703DD71-20B3-4A1B-96CC-F65A46F7E330}" type="parTrans" cxnId="{BFBE7225-52D2-4CFC-9AB5-B9FC85DD7068}">
      <dgm:prSet/>
      <dgm:spPr/>
      <dgm:t>
        <a:bodyPr/>
        <a:lstStyle/>
        <a:p>
          <a:endParaRPr lang="en-US"/>
        </a:p>
      </dgm:t>
    </dgm:pt>
    <dgm:pt modelId="{D6A84439-760F-4DFA-9628-0645A66AE64D}" type="sibTrans" cxnId="{BFBE7225-52D2-4CFC-9AB5-B9FC85DD7068}">
      <dgm:prSet/>
      <dgm:spPr/>
      <dgm:t>
        <a:bodyPr/>
        <a:lstStyle/>
        <a:p>
          <a:endParaRPr lang="en-US"/>
        </a:p>
      </dgm:t>
    </dgm:pt>
    <dgm:pt modelId="{35D02AC1-0902-4CAA-999B-B7F78604D14C}" type="pres">
      <dgm:prSet presAssocID="{6745C4E6-BB97-4904-9742-DC58648B4A0A}" presName="linearFlow" presStyleCnt="0">
        <dgm:presLayoutVars>
          <dgm:dir/>
          <dgm:animLvl val="lvl"/>
          <dgm:resizeHandles val="exact"/>
        </dgm:presLayoutVars>
      </dgm:prSet>
      <dgm:spPr/>
    </dgm:pt>
    <dgm:pt modelId="{0E28607C-90CD-43BD-BA67-9CA95DEEAEEC}" type="pres">
      <dgm:prSet presAssocID="{CF4CEFC1-58F3-4210-9E1A-C94EFBE5137C}" presName="composite" presStyleCnt="0"/>
      <dgm:spPr/>
    </dgm:pt>
    <dgm:pt modelId="{E3D34C87-9125-4743-B874-1B1FED22C64E}" type="pres">
      <dgm:prSet presAssocID="{CF4CEFC1-58F3-4210-9E1A-C94EFBE5137C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7F24966A-8363-403F-ACAF-566F28209293}" type="pres">
      <dgm:prSet presAssocID="{CF4CEFC1-58F3-4210-9E1A-C94EFBE5137C}" presName="parSh" presStyleLbl="node1" presStyleIdx="0" presStyleCnt="3" custLinFactNeighborX="-220" custLinFactNeighborY="-34954"/>
      <dgm:spPr/>
    </dgm:pt>
    <dgm:pt modelId="{E0201415-1712-4C19-980B-279A51F267C1}" type="pres">
      <dgm:prSet presAssocID="{CF4CEFC1-58F3-4210-9E1A-C94EFBE5137C}" presName="desTx" presStyleLbl="fgAcc1" presStyleIdx="0" presStyleCnt="3" custLinFactNeighborX="-19596" custLinFactNeighborY="-90">
        <dgm:presLayoutVars>
          <dgm:bulletEnabled val="1"/>
        </dgm:presLayoutVars>
      </dgm:prSet>
      <dgm:spPr/>
    </dgm:pt>
    <dgm:pt modelId="{6009E3E2-8BDD-4A40-8F0D-71292BE3F47E}" type="pres">
      <dgm:prSet presAssocID="{FE68438F-7416-4018-AF14-C05D02394026}" presName="sibTrans" presStyleLbl="sibTrans2D1" presStyleIdx="0" presStyleCnt="2"/>
      <dgm:spPr/>
    </dgm:pt>
    <dgm:pt modelId="{F179FE0A-9251-4B1B-8449-E459CA01811C}" type="pres">
      <dgm:prSet presAssocID="{FE68438F-7416-4018-AF14-C05D02394026}" presName="connTx" presStyleLbl="sibTrans2D1" presStyleIdx="0" presStyleCnt="2"/>
      <dgm:spPr/>
    </dgm:pt>
    <dgm:pt modelId="{1BCB4CC4-B726-441D-A156-C02A55C8B849}" type="pres">
      <dgm:prSet presAssocID="{D00E83B7-C3E0-436F-98C1-B57C973815A2}" presName="composite" presStyleCnt="0"/>
      <dgm:spPr/>
    </dgm:pt>
    <dgm:pt modelId="{0A8AF72F-96B0-43EC-860E-C3E9322D9D94}" type="pres">
      <dgm:prSet presAssocID="{D00E83B7-C3E0-436F-98C1-B57C973815A2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D7C44751-85EE-4FB8-87B7-A9692B409337}" type="pres">
      <dgm:prSet presAssocID="{D00E83B7-C3E0-436F-98C1-B57C973815A2}" presName="parSh" presStyleLbl="node1" presStyleIdx="1" presStyleCnt="3" custLinFactNeighborX="-2141" custLinFactNeighborY="-33481"/>
      <dgm:spPr/>
    </dgm:pt>
    <dgm:pt modelId="{C17B8CB8-8955-4BB4-8622-F9E1A67CFBC3}" type="pres">
      <dgm:prSet presAssocID="{D00E83B7-C3E0-436F-98C1-B57C973815A2}" presName="desTx" presStyleLbl="fgAcc1" presStyleIdx="1" presStyleCnt="3" custLinFactNeighborX="-18004" custLinFactNeighborY="-90">
        <dgm:presLayoutVars>
          <dgm:bulletEnabled val="1"/>
        </dgm:presLayoutVars>
      </dgm:prSet>
      <dgm:spPr/>
    </dgm:pt>
    <dgm:pt modelId="{D2BE1D84-734B-43E7-8246-23CA216BADF5}" type="pres">
      <dgm:prSet presAssocID="{58CF4246-0908-4122-9300-3FBD17254615}" presName="sibTrans" presStyleLbl="sibTrans2D1" presStyleIdx="1" presStyleCnt="2"/>
      <dgm:spPr/>
    </dgm:pt>
    <dgm:pt modelId="{483C241D-AFF6-4676-8216-7DBA4172D920}" type="pres">
      <dgm:prSet presAssocID="{58CF4246-0908-4122-9300-3FBD17254615}" presName="connTx" presStyleLbl="sibTrans2D1" presStyleIdx="1" presStyleCnt="2"/>
      <dgm:spPr/>
    </dgm:pt>
    <dgm:pt modelId="{81101882-87DA-472E-8AF6-05DAA661DC18}" type="pres">
      <dgm:prSet presAssocID="{1AFD8601-5B6D-482F-AE77-FA242E3C7F72}" presName="composite" presStyleCnt="0"/>
      <dgm:spPr/>
    </dgm:pt>
    <dgm:pt modelId="{72407A39-B40C-4860-89EA-F54D78765971}" type="pres">
      <dgm:prSet presAssocID="{1AFD8601-5B6D-482F-AE77-FA242E3C7F72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8093E980-AC77-46FB-B615-4866E5049BAA}" type="pres">
      <dgm:prSet presAssocID="{1AFD8601-5B6D-482F-AE77-FA242E3C7F72}" presName="parSh" presStyleLbl="node1" presStyleIdx="2" presStyleCnt="3" custLinFactNeighborX="4633" custLinFactNeighborY="-33481"/>
      <dgm:spPr/>
    </dgm:pt>
    <dgm:pt modelId="{21E05AB0-B90E-4FC5-B405-DF24CC2C575E}" type="pres">
      <dgm:prSet presAssocID="{1AFD8601-5B6D-482F-AE77-FA242E3C7F72}" presName="desTx" presStyleLbl="fgAcc1" presStyleIdx="2" presStyleCnt="3" custLinFactNeighborX="-16109" custLinFactNeighborY="-90">
        <dgm:presLayoutVars>
          <dgm:bulletEnabled val="1"/>
        </dgm:presLayoutVars>
      </dgm:prSet>
      <dgm:spPr/>
    </dgm:pt>
  </dgm:ptLst>
  <dgm:cxnLst>
    <dgm:cxn modelId="{773DAD1A-141C-4D65-9FC2-6C219B688FEC}" type="presOf" srcId="{894E5136-0132-4060-84E3-B0DBCDA8FB77}" destId="{E0201415-1712-4C19-980B-279A51F267C1}" srcOrd="0" destOrd="1" presId="urn:microsoft.com/office/officeart/2005/8/layout/process3"/>
    <dgm:cxn modelId="{9E5A2EB7-752D-4069-B19C-9F7CBD7B5899}" srcId="{1AFD8601-5B6D-482F-AE77-FA242E3C7F72}" destId="{CCE01B11-3AD8-40FC-9603-92567491E701}" srcOrd="0" destOrd="0" parTransId="{A4DD4FED-AD21-48DC-B97A-25423C7973DF}" sibTransId="{86EFBAC0-3B0F-46A9-ACED-D1014AB34A9A}"/>
    <dgm:cxn modelId="{BF540708-F066-4038-BE81-424B7A42B79A}" type="presOf" srcId="{58CF4246-0908-4122-9300-3FBD17254615}" destId="{D2BE1D84-734B-43E7-8246-23CA216BADF5}" srcOrd="0" destOrd="0" presId="urn:microsoft.com/office/officeart/2005/8/layout/process3"/>
    <dgm:cxn modelId="{57997B79-BFBF-4B58-A8F7-0880F72945DE}" type="presOf" srcId="{58CF4246-0908-4122-9300-3FBD17254615}" destId="{483C241D-AFF6-4676-8216-7DBA4172D920}" srcOrd="1" destOrd="0" presId="urn:microsoft.com/office/officeart/2005/8/layout/process3"/>
    <dgm:cxn modelId="{D19DC295-3E88-4F8F-820A-C8F83B233FDE}" type="presOf" srcId="{E8D6C4E5-7C09-478E-8919-3BB0D3BFF2E4}" destId="{C17B8CB8-8955-4BB4-8622-F9E1A67CFBC3}" srcOrd="0" destOrd="0" presId="urn:microsoft.com/office/officeart/2005/8/layout/process3"/>
    <dgm:cxn modelId="{BB9F1FF4-862E-497F-B02F-024D67737B10}" srcId="{D00E83B7-C3E0-436F-98C1-B57C973815A2}" destId="{2C1D95B2-14FB-47F1-8F4B-81723FB37748}" srcOrd="1" destOrd="0" parTransId="{B9783436-A052-49A4-9A07-1CD41029E2D7}" sibTransId="{763E79C3-F176-4A0A-A7C4-CFA615DE9283}"/>
    <dgm:cxn modelId="{C37578E5-DDD2-4769-8280-C83BD66B8DB2}" type="presOf" srcId="{FE68438F-7416-4018-AF14-C05D02394026}" destId="{6009E3E2-8BDD-4A40-8F0D-71292BE3F47E}" srcOrd="0" destOrd="0" presId="urn:microsoft.com/office/officeart/2005/8/layout/process3"/>
    <dgm:cxn modelId="{080AD901-122B-4DA4-AB00-7F846526DFEE}" srcId="{6745C4E6-BB97-4904-9742-DC58648B4A0A}" destId="{D00E83B7-C3E0-436F-98C1-B57C973815A2}" srcOrd="1" destOrd="0" parTransId="{988766CE-6525-42FA-A5DC-653670D5AD14}" sibTransId="{58CF4246-0908-4122-9300-3FBD17254615}"/>
    <dgm:cxn modelId="{7C592DE4-D81E-4BEB-BC7A-12E58AE3A892}" srcId="{CF4CEFC1-58F3-4210-9E1A-C94EFBE5137C}" destId="{9D7BCE14-2E60-44F5-9903-A1B063D6A8F1}" srcOrd="0" destOrd="0" parTransId="{59E85183-67DF-4BFD-B336-5FAA95482A8B}" sibTransId="{96CC8FFC-8A73-489B-838C-71BD5FE8E697}"/>
    <dgm:cxn modelId="{B4C82CE8-5129-4B21-B956-6234F23AAC91}" type="presOf" srcId="{6745C4E6-BB97-4904-9742-DC58648B4A0A}" destId="{35D02AC1-0902-4CAA-999B-B7F78604D14C}" srcOrd="0" destOrd="0" presId="urn:microsoft.com/office/officeart/2005/8/layout/process3"/>
    <dgm:cxn modelId="{4E14E4CC-624E-4642-8993-7AF9828C98F3}" type="presOf" srcId="{7E4EF5C6-E036-4825-9315-56B6A2EA8B05}" destId="{21E05AB0-B90E-4FC5-B405-DF24CC2C575E}" srcOrd="0" destOrd="1" presId="urn:microsoft.com/office/officeart/2005/8/layout/process3"/>
    <dgm:cxn modelId="{F86D668D-9097-454E-BCF8-72DB2F423F1C}" type="presOf" srcId="{D00E83B7-C3E0-436F-98C1-B57C973815A2}" destId="{D7C44751-85EE-4FB8-87B7-A9692B409337}" srcOrd="1" destOrd="0" presId="urn:microsoft.com/office/officeart/2005/8/layout/process3"/>
    <dgm:cxn modelId="{C0478AAF-F2FC-4B64-AEBE-58CB856F869A}" srcId="{6745C4E6-BB97-4904-9742-DC58648B4A0A}" destId="{CF4CEFC1-58F3-4210-9E1A-C94EFBE5137C}" srcOrd="0" destOrd="0" parTransId="{4712A590-5E90-464D-98B3-156C4D56BCF4}" sibTransId="{FE68438F-7416-4018-AF14-C05D02394026}"/>
    <dgm:cxn modelId="{77AD3024-9E3C-4C4B-BD38-87E6E6A8A330}" type="presOf" srcId="{9D7BCE14-2E60-44F5-9903-A1B063D6A8F1}" destId="{E0201415-1712-4C19-980B-279A51F267C1}" srcOrd="0" destOrd="0" presId="urn:microsoft.com/office/officeart/2005/8/layout/process3"/>
    <dgm:cxn modelId="{40A23047-501C-4243-9D8B-0EDB5F403A4E}" type="presOf" srcId="{2C1D95B2-14FB-47F1-8F4B-81723FB37748}" destId="{C17B8CB8-8955-4BB4-8622-F9E1A67CFBC3}" srcOrd="0" destOrd="1" presId="urn:microsoft.com/office/officeart/2005/8/layout/process3"/>
    <dgm:cxn modelId="{55CDF0C1-E4E6-46CB-8B44-6FDC249D469C}" type="presOf" srcId="{FE68438F-7416-4018-AF14-C05D02394026}" destId="{F179FE0A-9251-4B1B-8449-E459CA01811C}" srcOrd="1" destOrd="0" presId="urn:microsoft.com/office/officeart/2005/8/layout/process3"/>
    <dgm:cxn modelId="{0544B41C-37F1-4CB6-8C71-CF61F36CBD10}" srcId="{CF4CEFC1-58F3-4210-9E1A-C94EFBE5137C}" destId="{894E5136-0132-4060-84E3-B0DBCDA8FB77}" srcOrd="1" destOrd="0" parTransId="{C3D09C15-911C-4D8C-89C8-9C362BCE28FF}" sibTransId="{6F8F691B-4B60-4F3D-8C49-080A08DF3506}"/>
    <dgm:cxn modelId="{BFBE7225-52D2-4CFC-9AB5-B9FC85DD7068}" srcId="{1AFD8601-5B6D-482F-AE77-FA242E3C7F72}" destId="{7E4EF5C6-E036-4825-9315-56B6A2EA8B05}" srcOrd="1" destOrd="0" parTransId="{F703DD71-20B3-4A1B-96CC-F65A46F7E330}" sibTransId="{D6A84439-760F-4DFA-9628-0645A66AE64D}"/>
    <dgm:cxn modelId="{47BF2D61-92E9-4FD5-970E-EB86D6CC3034}" type="presOf" srcId="{D00E83B7-C3E0-436F-98C1-B57C973815A2}" destId="{0A8AF72F-96B0-43EC-860E-C3E9322D9D94}" srcOrd="0" destOrd="0" presId="urn:microsoft.com/office/officeart/2005/8/layout/process3"/>
    <dgm:cxn modelId="{21A5CCD7-DC8F-4F84-9831-53D654E09237}" type="presOf" srcId="{CCE01B11-3AD8-40FC-9603-92567491E701}" destId="{21E05AB0-B90E-4FC5-B405-DF24CC2C575E}" srcOrd="0" destOrd="0" presId="urn:microsoft.com/office/officeart/2005/8/layout/process3"/>
    <dgm:cxn modelId="{43F6DBC1-9D4C-484E-8528-501C5C1C510C}" type="presOf" srcId="{CF4CEFC1-58F3-4210-9E1A-C94EFBE5137C}" destId="{E3D34C87-9125-4743-B874-1B1FED22C64E}" srcOrd="0" destOrd="0" presId="urn:microsoft.com/office/officeart/2005/8/layout/process3"/>
    <dgm:cxn modelId="{FFB42F9B-A460-4345-B591-D16D0F239594}" type="presOf" srcId="{1AFD8601-5B6D-482F-AE77-FA242E3C7F72}" destId="{8093E980-AC77-46FB-B615-4866E5049BAA}" srcOrd="1" destOrd="0" presId="urn:microsoft.com/office/officeart/2005/8/layout/process3"/>
    <dgm:cxn modelId="{09701D92-C051-4F42-A8A6-429DD896BCA3}" srcId="{D00E83B7-C3E0-436F-98C1-B57C973815A2}" destId="{E8D6C4E5-7C09-478E-8919-3BB0D3BFF2E4}" srcOrd="0" destOrd="0" parTransId="{0C2847C1-F846-494C-8A73-C963E798C831}" sibTransId="{CB49B323-48A8-47DC-A96C-0550FE46D7E1}"/>
    <dgm:cxn modelId="{E9A792E8-D60C-490E-8A74-12C7160E66B7}" srcId="{6745C4E6-BB97-4904-9742-DC58648B4A0A}" destId="{1AFD8601-5B6D-482F-AE77-FA242E3C7F72}" srcOrd="2" destOrd="0" parTransId="{F3F0BBED-C64B-4254-B804-7595357A77F1}" sibTransId="{FB3828E2-6371-4C02-89D9-985068544EF1}"/>
    <dgm:cxn modelId="{CE2F45DA-0697-43B1-94EB-086C64FA84A2}" type="presOf" srcId="{1AFD8601-5B6D-482F-AE77-FA242E3C7F72}" destId="{72407A39-B40C-4860-89EA-F54D78765971}" srcOrd="0" destOrd="0" presId="urn:microsoft.com/office/officeart/2005/8/layout/process3"/>
    <dgm:cxn modelId="{4C99E9A0-3C0D-4718-AE15-95A2036CF15B}" type="presOf" srcId="{CF4CEFC1-58F3-4210-9E1A-C94EFBE5137C}" destId="{7F24966A-8363-403F-ACAF-566F28209293}" srcOrd="1" destOrd="0" presId="urn:microsoft.com/office/officeart/2005/8/layout/process3"/>
    <dgm:cxn modelId="{602A4ED9-5599-4C2A-83BC-52420D911B41}" type="presParOf" srcId="{35D02AC1-0902-4CAA-999B-B7F78604D14C}" destId="{0E28607C-90CD-43BD-BA67-9CA95DEEAEEC}" srcOrd="0" destOrd="0" presId="urn:microsoft.com/office/officeart/2005/8/layout/process3"/>
    <dgm:cxn modelId="{5D5A1FF9-E122-4E12-A27D-1C642BBD842C}" type="presParOf" srcId="{0E28607C-90CD-43BD-BA67-9CA95DEEAEEC}" destId="{E3D34C87-9125-4743-B874-1B1FED22C64E}" srcOrd="0" destOrd="0" presId="urn:microsoft.com/office/officeart/2005/8/layout/process3"/>
    <dgm:cxn modelId="{150592EE-C04E-4CCF-830F-CC945D2214B6}" type="presParOf" srcId="{0E28607C-90CD-43BD-BA67-9CA95DEEAEEC}" destId="{7F24966A-8363-403F-ACAF-566F28209293}" srcOrd="1" destOrd="0" presId="urn:microsoft.com/office/officeart/2005/8/layout/process3"/>
    <dgm:cxn modelId="{83D29E57-1131-4A48-B724-0B322BE4974F}" type="presParOf" srcId="{0E28607C-90CD-43BD-BA67-9CA95DEEAEEC}" destId="{E0201415-1712-4C19-980B-279A51F267C1}" srcOrd="2" destOrd="0" presId="urn:microsoft.com/office/officeart/2005/8/layout/process3"/>
    <dgm:cxn modelId="{B8643D2F-C66B-43C3-9582-C685703E8D8A}" type="presParOf" srcId="{35D02AC1-0902-4CAA-999B-B7F78604D14C}" destId="{6009E3E2-8BDD-4A40-8F0D-71292BE3F47E}" srcOrd="1" destOrd="0" presId="urn:microsoft.com/office/officeart/2005/8/layout/process3"/>
    <dgm:cxn modelId="{79877D0C-9BB8-4205-AC15-5C507359B801}" type="presParOf" srcId="{6009E3E2-8BDD-4A40-8F0D-71292BE3F47E}" destId="{F179FE0A-9251-4B1B-8449-E459CA01811C}" srcOrd="0" destOrd="0" presId="urn:microsoft.com/office/officeart/2005/8/layout/process3"/>
    <dgm:cxn modelId="{C05FB8BF-0283-4BA2-B09C-436EDB25F096}" type="presParOf" srcId="{35D02AC1-0902-4CAA-999B-B7F78604D14C}" destId="{1BCB4CC4-B726-441D-A156-C02A55C8B849}" srcOrd="2" destOrd="0" presId="urn:microsoft.com/office/officeart/2005/8/layout/process3"/>
    <dgm:cxn modelId="{542320F6-68AF-4013-9D44-8EB4A3D7A9BE}" type="presParOf" srcId="{1BCB4CC4-B726-441D-A156-C02A55C8B849}" destId="{0A8AF72F-96B0-43EC-860E-C3E9322D9D94}" srcOrd="0" destOrd="0" presId="urn:microsoft.com/office/officeart/2005/8/layout/process3"/>
    <dgm:cxn modelId="{99650898-C55A-4C8A-BCFB-653885486A52}" type="presParOf" srcId="{1BCB4CC4-B726-441D-A156-C02A55C8B849}" destId="{D7C44751-85EE-4FB8-87B7-A9692B409337}" srcOrd="1" destOrd="0" presId="urn:microsoft.com/office/officeart/2005/8/layout/process3"/>
    <dgm:cxn modelId="{ADD6BF78-E0A0-478C-B7E1-5C4F9A017A66}" type="presParOf" srcId="{1BCB4CC4-B726-441D-A156-C02A55C8B849}" destId="{C17B8CB8-8955-4BB4-8622-F9E1A67CFBC3}" srcOrd="2" destOrd="0" presId="urn:microsoft.com/office/officeart/2005/8/layout/process3"/>
    <dgm:cxn modelId="{58B53995-15BE-4CDA-B643-9752574AA1B0}" type="presParOf" srcId="{35D02AC1-0902-4CAA-999B-B7F78604D14C}" destId="{D2BE1D84-734B-43E7-8246-23CA216BADF5}" srcOrd="3" destOrd="0" presId="urn:microsoft.com/office/officeart/2005/8/layout/process3"/>
    <dgm:cxn modelId="{427C3417-F9A4-4782-96E8-AFEFD8251492}" type="presParOf" srcId="{D2BE1D84-734B-43E7-8246-23CA216BADF5}" destId="{483C241D-AFF6-4676-8216-7DBA4172D920}" srcOrd="0" destOrd="0" presId="urn:microsoft.com/office/officeart/2005/8/layout/process3"/>
    <dgm:cxn modelId="{2F262FFB-A21C-4467-82F1-FA108471E300}" type="presParOf" srcId="{35D02AC1-0902-4CAA-999B-B7F78604D14C}" destId="{81101882-87DA-472E-8AF6-05DAA661DC18}" srcOrd="4" destOrd="0" presId="urn:microsoft.com/office/officeart/2005/8/layout/process3"/>
    <dgm:cxn modelId="{5BF60DCB-FEDF-42FE-9857-0DD25584BE8C}" type="presParOf" srcId="{81101882-87DA-472E-8AF6-05DAA661DC18}" destId="{72407A39-B40C-4860-89EA-F54D78765971}" srcOrd="0" destOrd="0" presId="urn:microsoft.com/office/officeart/2005/8/layout/process3"/>
    <dgm:cxn modelId="{B25A7669-026B-493A-B6AA-D71C002F766F}" type="presParOf" srcId="{81101882-87DA-472E-8AF6-05DAA661DC18}" destId="{8093E980-AC77-46FB-B615-4866E5049BAA}" srcOrd="1" destOrd="0" presId="urn:microsoft.com/office/officeart/2005/8/layout/process3"/>
    <dgm:cxn modelId="{286CDAD6-310A-4BA3-A0E9-C110A42DE44B}" type="presParOf" srcId="{81101882-87DA-472E-8AF6-05DAA661DC18}" destId="{21E05AB0-B90E-4FC5-B405-DF24CC2C575E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E72B80A-3D57-449B-A391-D3A8A87A287D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3B6A71F-3BCD-42C4-A9D5-F2C02A2151E4}">
      <dgm:prSet phldrT="[Text]"/>
      <dgm:spPr/>
      <dgm:t>
        <a:bodyPr/>
        <a:lstStyle/>
        <a:p>
          <a:r>
            <a:rPr lang="en-US" dirty="0"/>
            <a:t>Person Directed</a:t>
          </a:r>
        </a:p>
      </dgm:t>
    </dgm:pt>
    <dgm:pt modelId="{663E0FB6-7201-4269-B02A-E056764EDED8}" type="parTrans" cxnId="{8A6C520B-6E20-4044-A290-F871F22BAB89}">
      <dgm:prSet/>
      <dgm:spPr/>
      <dgm:t>
        <a:bodyPr/>
        <a:lstStyle/>
        <a:p>
          <a:endParaRPr lang="en-US"/>
        </a:p>
      </dgm:t>
    </dgm:pt>
    <dgm:pt modelId="{BE39946A-5A7B-4468-AD47-6D1FC7BB637C}" type="sibTrans" cxnId="{8A6C520B-6E20-4044-A290-F871F22BAB89}">
      <dgm:prSet/>
      <dgm:spPr/>
      <dgm:t>
        <a:bodyPr/>
        <a:lstStyle/>
        <a:p>
          <a:endParaRPr lang="en-US"/>
        </a:p>
      </dgm:t>
    </dgm:pt>
    <dgm:pt modelId="{6B40D740-2598-4206-B626-9DC044EBA0B2}">
      <dgm:prSet phldrT="[Text]" custT="1"/>
      <dgm:spPr/>
      <dgm:t>
        <a:bodyPr/>
        <a:lstStyle/>
        <a:p>
          <a:r>
            <a:rPr lang="en-US" sz="1400" dirty="0"/>
            <a:t>Residents make decisions everyday about their individual routines.</a:t>
          </a:r>
        </a:p>
      </dgm:t>
    </dgm:pt>
    <dgm:pt modelId="{9A80F248-E186-44E8-B926-8B68FEE384EC}" type="parTrans" cxnId="{4717A4AF-F1E1-432D-89E4-4E47B0BB7B7B}">
      <dgm:prSet/>
      <dgm:spPr/>
      <dgm:t>
        <a:bodyPr/>
        <a:lstStyle/>
        <a:p>
          <a:endParaRPr lang="en-US"/>
        </a:p>
      </dgm:t>
    </dgm:pt>
    <dgm:pt modelId="{6968043A-6622-4D50-99E7-56C55820CCEB}" type="sibTrans" cxnId="{4717A4AF-F1E1-432D-89E4-4E47B0BB7B7B}">
      <dgm:prSet/>
      <dgm:spPr/>
      <dgm:t>
        <a:bodyPr/>
        <a:lstStyle/>
        <a:p>
          <a:endParaRPr lang="en-US"/>
        </a:p>
      </dgm:t>
    </dgm:pt>
    <dgm:pt modelId="{B0CE86CE-CFC1-48FF-A8C5-57BB325AA903}">
      <dgm:prSet phldrT="[Text]" custT="1"/>
      <dgm:spPr/>
      <dgm:t>
        <a:bodyPr/>
        <a:lstStyle/>
        <a:p>
          <a:r>
            <a:rPr lang="en-US" sz="1400" dirty="0"/>
            <a:t>Staff organize their hours, patterns, and assignments to meet resident preferences </a:t>
          </a:r>
        </a:p>
      </dgm:t>
    </dgm:pt>
    <dgm:pt modelId="{950256AA-5C58-4C76-8706-95C55E6B8A3E}" type="parTrans" cxnId="{651469ED-0C22-48E3-9EA2-65D97AE8BCA2}">
      <dgm:prSet/>
      <dgm:spPr/>
      <dgm:t>
        <a:bodyPr/>
        <a:lstStyle/>
        <a:p>
          <a:endParaRPr lang="en-US"/>
        </a:p>
      </dgm:t>
    </dgm:pt>
    <dgm:pt modelId="{9151D93A-EBE3-44A5-B64D-8EC676471D88}" type="sibTrans" cxnId="{651469ED-0C22-48E3-9EA2-65D97AE8BCA2}">
      <dgm:prSet/>
      <dgm:spPr/>
      <dgm:t>
        <a:bodyPr/>
        <a:lstStyle/>
        <a:p>
          <a:endParaRPr lang="en-US"/>
        </a:p>
      </dgm:t>
    </dgm:pt>
    <dgm:pt modelId="{B6DDECDF-6955-4705-ACF8-271C1BC05917}" type="pres">
      <dgm:prSet presAssocID="{AE72B80A-3D57-449B-A391-D3A8A87A287D}" presName="linearFlow" presStyleCnt="0">
        <dgm:presLayoutVars>
          <dgm:dir/>
          <dgm:animLvl val="lvl"/>
          <dgm:resizeHandles val="exact"/>
        </dgm:presLayoutVars>
      </dgm:prSet>
      <dgm:spPr/>
    </dgm:pt>
    <dgm:pt modelId="{84A477DF-5795-42E8-96F2-AE585A354625}" type="pres">
      <dgm:prSet presAssocID="{53B6A71F-3BCD-42C4-A9D5-F2C02A2151E4}" presName="composite" presStyleCnt="0"/>
      <dgm:spPr/>
    </dgm:pt>
    <dgm:pt modelId="{B293E09C-7C79-4065-AB4A-0402312A497B}" type="pres">
      <dgm:prSet presAssocID="{53B6A71F-3BCD-42C4-A9D5-F2C02A2151E4}" presName="parTx" presStyleLbl="node1" presStyleIdx="0" presStyleCnt="1">
        <dgm:presLayoutVars>
          <dgm:chMax val="0"/>
          <dgm:chPref val="0"/>
          <dgm:bulletEnabled val="1"/>
        </dgm:presLayoutVars>
      </dgm:prSet>
      <dgm:spPr/>
    </dgm:pt>
    <dgm:pt modelId="{1FB1B1EC-9E04-4895-9219-38F83ED4858B}" type="pres">
      <dgm:prSet presAssocID="{53B6A71F-3BCD-42C4-A9D5-F2C02A2151E4}" presName="parSh" presStyleLbl="node1" presStyleIdx="0" presStyleCnt="1" custLinFactNeighborX="5230" custLinFactNeighborY="-32821"/>
      <dgm:spPr/>
    </dgm:pt>
    <dgm:pt modelId="{84CD7139-3135-436E-A152-423E6A91720F}" type="pres">
      <dgm:prSet presAssocID="{53B6A71F-3BCD-42C4-A9D5-F2C02A2151E4}" presName="desTx" presStyleLbl="fgAcc1" presStyleIdx="0" presStyleCnt="1" custLinFactNeighborX="-13387">
        <dgm:presLayoutVars>
          <dgm:bulletEnabled val="1"/>
        </dgm:presLayoutVars>
      </dgm:prSet>
      <dgm:spPr/>
    </dgm:pt>
  </dgm:ptLst>
  <dgm:cxnLst>
    <dgm:cxn modelId="{999EDBD1-9517-4B92-8A8C-156CEFD7E938}" type="presOf" srcId="{B0CE86CE-CFC1-48FF-A8C5-57BB325AA903}" destId="{84CD7139-3135-436E-A152-423E6A91720F}" srcOrd="0" destOrd="1" presId="urn:microsoft.com/office/officeart/2005/8/layout/process3"/>
    <dgm:cxn modelId="{30452DD6-D4CB-44E5-95F7-73FA360AB849}" type="presOf" srcId="{53B6A71F-3BCD-42C4-A9D5-F2C02A2151E4}" destId="{B293E09C-7C79-4065-AB4A-0402312A497B}" srcOrd="0" destOrd="0" presId="urn:microsoft.com/office/officeart/2005/8/layout/process3"/>
    <dgm:cxn modelId="{AC68C3FA-AED2-4B67-A632-100BDF40E076}" type="presOf" srcId="{AE72B80A-3D57-449B-A391-D3A8A87A287D}" destId="{B6DDECDF-6955-4705-ACF8-271C1BC05917}" srcOrd="0" destOrd="0" presId="urn:microsoft.com/office/officeart/2005/8/layout/process3"/>
    <dgm:cxn modelId="{8A6C520B-6E20-4044-A290-F871F22BAB89}" srcId="{AE72B80A-3D57-449B-A391-D3A8A87A287D}" destId="{53B6A71F-3BCD-42C4-A9D5-F2C02A2151E4}" srcOrd="0" destOrd="0" parTransId="{663E0FB6-7201-4269-B02A-E056764EDED8}" sibTransId="{BE39946A-5A7B-4468-AD47-6D1FC7BB637C}"/>
    <dgm:cxn modelId="{4717A4AF-F1E1-432D-89E4-4E47B0BB7B7B}" srcId="{53B6A71F-3BCD-42C4-A9D5-F2C02A2151E4}" destId="{6B40D740-2598-4206-B626-9DC044EBA0B2}" srcOrd="0" destOrd="0" parTransId="{9A80F248-E186-44E8-B926-8B68FEE384EC}" sibTransId="{6968043A-6622-4D50-99E7-56C55820CCEB}"/>
    <dgm:cxn modelId="{2D20FDDF-25CB-40B6-81F1-15C4289202A7}" type="presOf" srcId="{53B6A71F-3BCD-42C4-A9D5-F2C02A2151E4}" destId="{1FB1B1EC-9E04-4895-9219-38F83ED4858B}" srcOrd="1" destOrd="0" presId="urn:microsoft.com/office/officeart/2005/8/layout/process3"/>
    <dgm:cxn modelId="{E1E4709A-6B0C-4FBB-B9BA-AF354ACC3F7C}" type="presOf" srcId="{6B40D740-2598-4206-B626-9DC044EBA0B2}" destId="{84CD7139-3135-436E-A152-423E6A91720F}" srcOrd="0" destOrd="0" presId="urn:microsoft.com/office/officeart/2005/8/layout/process3"/>
    <dgm:cxn modelId="{651469ED-0C22-48E3-9EA2-65D97AE8BCA2}" srcId="{53B6A71F-3BCD-42C4-A9D5-F2C02A2151E4}" destId="{B0CE86CE-CFC1-48FF-A8C5-57BB325AA903}" srcOrd="1" destOrd="0" parTransId="{950256AA-5C58-4C76-8706-95C55E6B8A3E}" sibTransId="{9151D93A-EBE3-44A5-B64D-8EC676471D88}"/>
    <dgm:cxn modelId="{4608781D-9581-46F7-939D-7933EB7F0898}" type="presParOf" srcId="{B6DDECDF-6955-4705-ACF8-271C1BC05917}" destId="{84A477DF-5795-42E8-96F2-AE585A354625}" srcOrd="0" destOrd="0" presId="urn:microsoft.com/office/officeart/2005/8/layout/process3"/>
    <dgm:cxn modelId="{554F7CC9-DA0D-4AAE-935A-C7FAA55F746A}" type="presParOf" srcId="{84A477DF-5795-42E8-96F2-AE585A354625}" destId="{B293E09C-7C79-4065-AB4A-0402312A497B}" srcOrd="0" destOrd="0" presId="urn:microsoft.com/office/officeart/2005/8/layout/process3"/>
    <dgm:cxn modelId="{424A5C20-BABC-4D1E-B05D-B31157C94FAD}" type="presParOf" srcId="{84A477DF-5795-42E8-96F2-AE585A354625}" destId="{1FB1B1EC-9E04-4895-9219-38F83ED4858B}" srcOrd="1" destOrd="0" presId="urn:microsoft.com/office/officeart/2005/8/layout/process3"/>
    <dgm:cxn modelId="{061A1402-0407-4992-A283-CA6025891DBA}" type="presParOf" srcId="{84A477DF-5795-42E8-96F2-AE585A354625}" destId="{84CD7139-3135-436E-A152-423E6A91720F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48D30D0-BC3D-4A07-96F0-E21FA746CCAA}" type="doc">
      <dgm:prSet loTypeId="urn:microsoft.com/office/officeart/2005/8/layout/orgChart1" loCatId="hierarchy" qsTypeId="urn:microsoft.com/office/officeart/2005/8/quickstyle/3d1" qsCatId="3D" csTypeId="urn:microsoft.com/office/officeart/2005/8/colors/accent2_2" csCatId="accent2"/>
      <dgm:spPr/>
    </dgm:pt>
    <dgm:pt modelId="{42901474-C0FF-4DB7-A7FC-B1B42FBC345C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>
              <a:ln/>
              <a:effectLst/>
              <a:latin typeface="Arial" pitchFamily="34" charset="0"/>
              <a:cs typeface="Arial" pitchFamily="34" charset="0"/>
            </a:rPr>
            <a:t>Administrator</a:t>
          </a:r>
        </a:p>
      </dgm:t>
    </dgm:pt>
    <dgm:pt modelId="{E8CCCC40-72F9-4868-8F46-017B84505673}" type="parTrans" cxnId="{F3B99469-27DE-41A9-A400-5936813AC22B}">
      <dgm:prSet/>
      <dgm:spPr/>
      <dgm:t>
        <a:bodyPr/>
        <a:lstStyle/>
        <a:p>
          <a:endParaRPr lang="en-US"/>
        </a:p>
      </dgm:t>
    </dgm:pt>
    <dgm:pt modelId="{D76ABFF3-1D22-4E12-A02A-69AB74DD1BA8}" type="sibTrans" cxnId="{F3B99469-27DE-41A9-A400-5936813AC22B}">
      <dgm:prSet/>
      <dgm:spPr/>
      <dgm:t>
        <a:bodyPr/>
        <a:lstStyle/>
        <a:p>
          <a:endParaRPr lang="en-US"/>
        </a:p>
      </dgm:t>
    </dgm:pt>
    <dgm:pt modelId="{D29BBFBD-13CA-40C8-89CC-9D7D3343240C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>
              <a:ln/>
              <a:effectLst/>
              <a:latin typeface="Arial" pitchFamily="34" charset="0"/>
              <a:cs typeface="Arial" pitchFamily="34" charset="0"/>
            </a:rPr>
            <a:t>Director of Nursing</a:t>
          </a:r>
        </a:p>
      </dgm:t>
    </dgm:pt>
    <dgm:pt modelId="{A6EB1420-A5E3-45C0-AA45-7A0B6EF328A0}" type="parTrans" cxnId="{8E5E2EF0-8567-41AA-8665-C4136A661A07}">
      <dgm:prSet/>
      <dgm:spPr/>
      <dgm:t>
        <a:bodyPr/>
        <a:lstStyle/>
        <a:p>
          <a:endParaRPr lang="en-US"/>
        </a:p>
      </dgm:t>
    </dgm:pt>
    <dgm:pt modelId="{157CCD62-29FC-4352-B866-25DB407D5C8A}" type="sibTrans" cxnId="{8E5E2EF0-8567-41AA-8665-C4136A661A07}">
      <dgm:prSet/>
      <dgm:spPr/>
      <dgm:t>
        <a:bodyPr/>
        <a:lstStyle/>
        <a:p>
          <a:endParaRPr lang="en-US"/>
        </a:p>
      </dgm:t>
    </dgm:pt>
    <dgm:pt modelId="{CCF35CE4-4760-4EF2-A805-596F7565E1BA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>
              <a:ln/>
              <a:effectLst/>
              <a:latin typeface="Arial" pitchFamily="34" charset="0"/>
              <a:cs typeface="Arial" pitchFamily="34" charset="0"/>
            </a:rPr>
            <a:t>ADON</a:t>
          </a:r>
        </a:p>
      </dgm:t>
    </dgm:pt>
    <dgm:pt modelId="{97D1F5C4-4403-4DF9-876D-E640FE349218}" type="parTrans" cxnId="{18AB8F78-4C62-4109-A638-1B9A60E52CDB}">
      <dgm:prSet/>
      <dgm:spPr/>
      <dgm:t>
        <a:bodyPr/>
        <a:lstStyle/>
        <a:p>
          <a:endParaRPr lang="en-US"/>
        </a:p>
      </dgm:t>
    </dgm:pt>
    <dgm:pt modelId="{44F5BB48-95AB-4CF3-9BBD-2FA10F52A1AB}" type="sibTrans" cxnId="{18AB8F78-4C62-4109-A638-1B9A60E52CDB}">
      <dgm:prSet/>
      <dgm:spPr/>
      <dgm:t>
        <a:bodyPr/>
        <a:lstStyle/>
        <a:p>
          <a:endParaRPr lang="en-US"/>
        </a:p>
      </dgm:t>
    </dgm:pt>
    <dgm:pt modelId="{55F7B9D5-2F4A-4C10-9339-248EE83E2AF0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>
              <a:ln/>
              <a:effectLst/>
              <a:latin typeface="Arial" pitchFamily="34" charset="0"/>
              <a:cs typeface="Arial" pitchFamily="34" charset="0"/>
            </a:rPr>
            <a:t>RN Supervisors</a:t>
          </a:r>
        </a:p>
      </dgm:t>
    </dgm:pt>
    <dgm:pt modelId="{4FAEB1A2-EB60-42F1-961F-AF1736808966}" type="parTrans" cxnId="{4CB1E7E4-7953-4702-9180-40263D9E7796}">
      <dgm:prSet/>
      <dgm:spPr/>
      <dgm:t>
        <a:bodyPr/>
        <a:lstStyle/>
        <a:p>
          <a:endParaRPr lang="en-US"/>
        </a:p>
      </dgm:t>
    </dgm:pt>
    <dgm:pt modelId="{1EE63A3F-11ED-46B2-8483-D9D6D1EABBBE}" type="sibTrans" cxnId="{4CB1E7E4-7953-4702-9180-40263D9E7796}">
      <dgm:prSet/>
      <dgm:spPr/>
      <dgm:t>
        <a:bodyPr/>
        <a:lstStyle/>
        <a:p>
          <a:endParaRPr lang="en-US"/>
        </a:p>
      </dgm:t>
    </dgm:pt>
    <dgm:pt modelId="{D40D400B-3B1E-4BFB-8F13-33E5C5A013DD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>
              <a:ln/>
              <a:effectLst/>
              <a:latin typeface="Arial" pitchFamily="34" charset="0"/>
              <a:cs typeface="Arial" pitchFamily="34" charset="0"/>
            </a:rPr>
            <a:t>LPN’s</a:t>
          </a:r>
        </a:p>
      </dgm:t>
    </dgm:pt>
    <dgm:pt modelId="{E1A1BE33-A913-465E-91F8-FBED33093616}" type="parTrans" cxnId="{A85CBAB6-E7A2-442F-BD4E-5365A1DF5095}">
      <dgm:prSet/>
      <dgm:spPr/>
      <dgm:t>
        <a:bodyPr/>
        <a:lstStyle/>
        <a:p>
          <a:endParaRPr lang="en-US"/>
        </a:p>
      </dgm:t>
    </dgm:pt>
    <dgm:pt modelId="{191B29C4-3F74-4341-8E73-07E87A992824}" type="sibTrans" cxnId="{A85CBAB6-E7A2-442F-BD4E-5365A1DF5095}">
      <dgm:prSet/>
      <dgm:spPr/>
      <dgm:t>
        <a:bodyPr/>
        <a:lstStyle/>
        <a:p>
          <a:endParaRPr lang="en-US"/>
        </a:p>
      </dgm:t>
    </dgm:pt>
    <dgm:pt modelId="{6F9E996B-6182-435E-8DEE-624304E30BFF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>
              <a:ln/>
              <a:effectLst/>
              <a:latin typeface="Arial" pitchFamily="34" charset="0"/>
              <a:cs typeface="Arial" pitchFamily="34" charset="0"/>
            </a:rPr>
            <a:t>C.N.A.’s</a:t>
          </a:r>
        </a:p>
      </dgm:t>
    </dgm:pt>
    <dgm:pt modelId="{F23AEB90-39A3-4467-9C1F-CB440FAA26D8}" type="parTrans" cxnId="{0CE9002E-BF57-4DB7-8CAA-51030A9CD867}">
      <dgm:prSet/>
      <dgm:spPr/>
      <dgm:t>
        <a:bodyPr/>
        <a:lstStyle/>
        <a:p>
          <a:endParaRPr lang="en-US"/>
        </a:p>
      </dgm:t>
    </dgm:pt>
    <dgm:pt modelId="{7DC007A6-0959-4810-81B0-278D6D3E04D8}" type="sibTrans" cxnId="{0CE9002E-BF57-4DB7-8CAA-51030A9CD867}">
      <dgm:prSet/>
      <dgm:spPr/>
      <dgm:t>
        <a:bodyPr/>
        <a:lstStyle/>
        <a:p>
          <a:endParaRPr lang="en-US"/>
        </a:p>
      </dgm:t>
    </dgm:pt>
    <dgm:pt modelId="{29B470ED-42BF-4962-B394-57ACD7588226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>
              <a:ln/>
              <a:effectLst/>
              <a:latin typeface="Arial" pitchFamily="34" charset="0"/>
              <a:cs typeface="Arial" pitchFamily="34" charset="0"/>
            </a:rPr>
            <a:t>Dietary Supervisor</a:t>
          </a:r>
        </a:p>
      </dgm:t>
    </dgm:pt>
    <dgm:pt modelId="{F725C866-9E64-4E79-9478-2FD5C8473EB9}" type="parTrans" cxnId="{419CFC9C-2C1F-4349-9058-2F5B2F7E4D73}">
      <dgm:prSet/>
      <dgm:spPr/>
      <dgm:t>
        <a:bodyPr/>
        <a:lstStyle/>
        <a:p>
          <a:endParaRPr lang="en-US"/>
        </a:p>
      </dgm:t>
    </dgm:pt>
    <dgm:pt modelId="{E17916CB-6A82-468C-BAF6-949A4370E59B}" type="sibTrans" cxnId="{419CFC9C-2C1F-4349-9058-2F5B2F7E4D73}">
      <dgm:prSet/>
      <dgm:spPr/>
      <dgm:t>
        <a:bodyPr/>
        <a:lstStyle/>
        <a:p>
          <a:endParaRPr lang="en-US"/>
        </a:p>
      </dgm:t>
    </dgm:pt>
    <dgm:pt modelId="{50B60E92-C730-4BAF-BAA5-25467CC29448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>
              <a:ln/>
              <a:effectLst/>
              <a:latin typeface="Arial" pitchFamily="34" charset="0"/>
              <a:cs typeface="Arial" pitchFamily="34" charset="0"/>
            </a:rPr>
            <a:t>Cooks</a:t>
          </a:r>
        </a:p>
      </dgm:t>
    </dgm:pt>
    <dgm:pt modelId="{2BE0F0B9-3C43-4780-B5F3-53F35C365853}" type="parTrans" cxnId="{8655B4A7-45A7-4A32-AD17-85AC172BC84A}">
      <dgm:prSet/>
      <dgm:spPr/>
      <dgm:t>
        <a:bodyPr/>
        <a:lstStyle/>
        <a:p>
          <a:endParaRPr lang="en-US"/>
        </a:p>
      </dgm:t>
    </dgm:pt>
    <dgm:pt modelId="{3DBFF3BD-1653-4A7E-920B-3A6CC529F3AB}" type="sibTrans" cxnId="{8655B4A7-45A7-4A32-AD17-85AC172BC84A}">
      <dgm:prSet/>
      <dgm:spPr/>
      <dgm:t>
        <a:bodyPr/>
        <a:lstStyle/>
        <a:p>
          <a:endParaRPr lang="en-US"/>
        </a:p>
      </dgm:t>
    </dgm:pt>
    <dgm:pt modelId="{94AE6AEF-750C-43BD-85AE-9A0465DD5D2B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>
              <a:ln/>
              <a:effectLst/>
              <a:latin typeface="Arial" pitchFamily="34" charset="0"/>
              <a:cs typeface="Arial" pitchFamily="34" charset="0"/>
            </a:rPr>
            <a:t>Diet Techs</a:t>
          </a:r>
        </a:p>
      </dgm:t>
    </dgm:pt>
    <dgm:pt modelId="{5A5CD173-97F5-4857-98D8-61112AA0B91C}" type="parTrans" cxnId="{8B9CF1B3-C333-4983-B228-987251F5761B}">
      <dgm:prSet/>
      <dgm:spPr/>
      <dgm:t>
        <a:bodyPr/>
        <a:lstStyle/>
        <a:p>
          <a:endParaRPr lang="en-US"/>
        </a:p>
      </dgm:t>
    </dgm:pt>
    <dgm:pt modelId="{4CA74B87-C689-4255-8CB9-A189EB441AAE}" type="sibTrans" cxnId="{8B9CF1B3-C333-4983-B228-987251F5761B}">
      <dgm:prSet/>
      <dgm:spPr/>
      <dgm:t>
        <a:bodyPr/>
        <a:lstStyle/>
        <a:p>
          <a:endParaRPr lang="en-US"/>
        </a:p>
      </dgm:t>
    </dgm:pt>
    <dgm:pt modelId="{E1CDB5FB-D97A-4001-9D1B-25C889754C11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>
              <a:ln/>
              <a:effectLst/>
              <a:latin typeface="Arial" pitchFamily="34" charset="0"/>
              <a:cs typeface="Arial" pitchFamily="34" charset="0"/>
            </a:rPr>
            <a:t>Dishwasher</a:t>
          </a:r>
        </a:p>
      </dgm:t>
    </dgm:pt>
    <dgm:pt modelId="{DD0DB01A-AFEE-4412-8989-E258AE836701}" type="parTrans" cxnId="{A9C2FFA0-EE9D-4F64-801E-557096E47923}">
      <dgm:prSet/>
      <dgm:spPr/>
      <dgm:t>
        <a:bodyPr/>
        <a:lstStyle/>
        <a:p>
          <a:endParaRPr lang="en-US"/>
        </a:p>
      </dgm:t>
    </dgm:pt>
    <dgm:pt modelId="{2DE6D3E9-60FB-4B9A-AB70-18DD3635FE11}" type="sibTrans" cxnId="{A9C2FFA0-EE9D-4F64-801E-557096E47923}">
      <dgm:prSet/>
      <dgm:spPr/>
      <dgm:t>
        <a:bodyPr/>
        <a:lstStyle/>
        <a:p>
          <a:endParaRPr lang="en-US"/>
        </a:p>
      </dgm:t>
    </dgm:pt>
    <dgm:pt modelId="{D1F4431F-EE8D-4764-909C-4AAFF037EF39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>
              <a:ln/>
              <a:effectLst/>
              <a:latin typeface="Arial" pitchFamily="34" charset="0"/>
              <a:cs typeface="Arial" pitchFamily="34" charset="0"/>
            </a:rPr>
            <a:t>Environmental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>
              <a:ln/>
              <a:effectLst/>
              <a:latin typeface="Arial" pitchFamily="34" charset="0"/>
              <a:cs typeface="Arial" pitchFamily="34" charset="0"/>
            </a:rPr>
            <a:t>Supervisor</a:t>
          </a:r>
        </a:p>
      </dgm:t>
    </dgm:pt>
    <dgm:pt modelId="{9064EE3A-C77C-4C31-B053-FBD069DEEC55}" type="parTrans" cxnId="{1CF85528-CA15-449B-BA90-D19A15184721}">
      <dgm:prSet/>
      <dgm:spPr/>
      <dgm:t>
        <a:bodyPr/>
        <a:lstStyle/>
        <a:p>
          <a:endParaRPr lang="en-US"/>
        </a:p>
      </dgm:t>
    </dgm:pt>
    <dgm:pt modelId="{CC0022A9-B270-4B18-BCFA-26EF83AEB476}" type="sibTrans" cxnId="{1CF85528-CA15-449B-BA90-D19A15184721}">
      <dgm:prSet/>
      <dgm:spPr/>
      <dgm:t>
        <a:bodyPr/>
        <a:lstStyle/>
        <a:p>
          <a:endParaRPr lang="en-US"/>
        </a:p>
      </dgm:t>
    </dgm:pt>
    <dgm:pt modelId="{3B106C86-561B-468E-B0C8-1681FEFB46D5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>
              <a:ln/>
              <a:effectLst/>
              <a:latin typeface="Arial" pitchFamily="34" charset="0"/>
              <a:cs typeface="Arial" pitchFamily="34" charset="0"/>
            </a:rPr>
            <a:t>Housekeeping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>
              <a:ln/>
              <a:effectLst/>
              <a:latin typeface="Arial" pitchFamily="34" charset="0"/>
              <a:cs typeface="Arial" pitchFamily="34" charset="0"/>
            </a:rPr>
            <a:t>Supervisor</a:t>
          </a:r>
        </a:p>
      </dgm:t>
    </dgm:pt>
    <dgm:pt modelId="{9E6B0F5E-2826-4280-A1A5-B1840C27EB92}" type="parTrans" cxnId="{1059858D-B4A0-475D-B96E-1B7068A2C002}">
      <dgm:prSet/>
      <dgm:spPr/>
      <dgm:t>
        <a:bodyPr/>
        <a:lstStyle/>
        <a:p>
          <a:endParaRPr lang="en-US"/>
        </a:p>
      </dgm:t>
    </dgm:pt>
    <dgm:pt modelId="{19238F92-BB68-4B90-89DD-4B2333AEABE6}" type="sibTrans" cxnId="{1059858D-B4A0-475D-B96E-1B7068A2C002}">
      <dgm:prSet/>
      <dgm:spPr/>
      <dgm:t>
        <a:bodyPr/>
        <a:lstStyle/>
        <a:p>
          <a:endParaRPr lang="en-US"/>
        </a:p>
      </dgm:t>
    </dgm:pt>
    <dgm:pt modelId="{067A0C7D-6A8E-4AEC-91D6-EBE6FB6A6E29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>
              <a:ln/>
              <a:effectLst/>
              <a:latin typeface="Arial" pitchFamily="34" charset="0"/>
              <a:cs typeface="Arial" pitchFamily="34" charset="0"/>
            </a:rPr>
            <a:t>Housekeepers</a:t>
          </a:r>
        </a:p>
      </dgm:t>
    </dgm:pt>
    <dgm:pt modelId="{4F669BE8-4104-42A0-B0AA-76F2D8DDB494}" type="parTrans" cxnId="{61398462-9F49-43E9-8707-E2BF01566A32}">
      <dgm:prSet/>
      <dgm:spPr/>
      <dgm:t>
        <a:bodyPr/>
        <a:lstStyle/>
        <a:p>
          <a:endParaRPr lang="en-US"/>
        </a:p>
      </dgm:t>
    </dgm:pt>
    <dgm:pt modelId="{633D74F0-61B5-4F09-BA92-979DAF420B1E}" type="sibTrans" cxnId="{61398462-9F49-43E9-8707-E2BF01566A32}">
      <dgm:prSet/>
      <dgm:spPr/>
      <dgm:t>
        <a:bodyPr/>
        <a:lstStyle/>
        <a:p>
          <a:endParaRPr lang="en-US"/>
        </a:p>
      </dgm:t>
    </dgm:pt>
    <dgm:pt modelId="{DFFDBD55-0D99-44E0-B6C9-E24DCD7018AD}" type="pres">
      <dgm:prSet presAssocID="{848D30D0-BC3D-4A07-96F0-E21FA746CCA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E62E52D-420A-4B65-A690-6D0A848F809F}" type="pres">
      <dgm:prSet presAssocID="{42901474-C0FF-4DB7-A7FC-B1B42FBC345C}" presName="hierRoot1" presStyleCnt="0">
        <dgm:presLayoutVars>
          <dgm:hierBranch/>
        </dgm:presLayoutVars>
      </dgm:prSet>
      <dgm:spPr/>
    </dgm:pt>
    <dgm:pt modelId="{760379CF-E4A3-46D6-B4EA-40D2A6D43C4E}" type="pres">
      <dgm:prSet presAssocID="{42901474-C0FF-4DB7-A7FC-B1B42FBC345C}" presName="rootComposite1" presStyleCnt="0"/>
      <dgm:spPr/>
    </dgm:pt>
    <dgm:pt modelId="{3CF68399-47E7-4585-BBA8-4F2E79E6667D}" type="pres">
      <dgm:prSet presAssocID="{42901474-C0FF-4DB7-A7FC-B1B42FBC345C}" presName="rootText1" presStyleLbl="node0" presStyleIdx="0" presStyleCnt="1">
        <dgm:presLayoutVars>
          <dgm:chPref val="3"/>
        </dgm:presLayoutVars>
      </dgm:prSet>
      <dgm:spPr/>
    </dgm:pt>
    <dgm:pt modelId="{4E204B91-6D1C-4725-86E8-EF475BCC2A2C}" type="pres">
      <dgm:prSet presAssocID="{42901474-C0FF-4DB7-A7FC-B1B42FBC345C}" presName="rootConnector1" presStyleLbl="node1" presStyleIdx="0" presStyleCnt="0"/>
      <dgm:spPr/>
    </dgm:pt>
    <dgm:pt modelId="{077799C7-602A-4D86-ACD7-5D733D1F4495}" type="pres">
      <dgm:prSet presAssocID="{42901474-C0FF-4DB7-A7FC-B1B42FBC345C}" presName="hierChild2" presStyleCnt="0"/>
      <dgm:spPr/>
    </dgm:pt>
    <dgm:pt modelId="{B56CE446-1269-41A7-8CCF-F9AB295A0409}" type="pres">
      <dgm:prSet presAssocID="{A6EB1420-A5E3-45C0-AA45-7A0B6EF328A0}" presName="Name35" presStyleLbl="parChTrans1D2" presStyleIdx="0" presStyleCnt="3"/>
      <dgm:spPr/>
    </dgm:pt>
    <dgm:pt modelId="{3D098D0E-DCC5-45D6-BDDF-2C6D611A27BB}" type="pres">
      <dgm:prSet presAssocID="{D29BBFBD-13CA-40C8-89CC-9D7D3343240C}" presName="hierRoot2" presStyleCnt="0">
        <dgm:presLayoutVars>
          <dgm:hierBranch/>
        </dgm:presLayoutVars>
      </dgm:prSet>
      <dgm:spPr/>
    </dgm:pt>
    <dgm:pt modelId="{DF0BC287-17B5-406E-9968-F2B1533DC84B}" type="pres">
      <dgm:prSet presAssocID="{D29BBFBD-13CA-40C8-89CC-9D7D3343240C}" presName="rootComposite" presStyleCnt="0"/>
      <dgm:spPr/>
    </dgm:pt>
    <dgm:pt modelId="{327CE1AB-4065-487D-A1DC-23E622AB9410}" type="pres">
      <dgm:prSet presAssocID="{D29BBFBD-13CA-40C8-89CC-9D7D3343240C}" presName="rootText" presStyleLbl="node2" presStyleIdx="0" presStyleCnt="3">
        <dgm:presLayoutVars>
          <dgm:chPref val="3"/>
        </dgm:presLayoutVars>
      </dgm:prSet>
      <dgm:spPr/>
    </dgm:pt>
    <dgm:pt modelId="{622A36F5-0FD3-48BB-AAA5-64AC353F0DE9}" type="pres">
      <dgm:prSet presAssocID="{D29BBFBD-13CA-40C8-89CC-9D7D3343240C}" presName="rootConnector" presStyleLbl="node2" presStyleIdx="0" presStyleCnt="3"/>
      <dgm:spPr/>
    </dgm:pt>
    <dgm:pt modelId="{69ABCF4E-716A-4609-8B08-AB6B812C5ABA}" type="pres">
      <dgm:prSet presAssocID="{D29BBFBD-13CA-40C8-89CC-9D7D3343240C}" presName="hierChild4" presStyleCnt="0"/>
      <dgm:spPr/>
    </dgm:pt>
    <dgm:pt modelId="{D91F44CE-25C3-497B-9966-0842CA366750}" type="pres">
      <dgm:prSet presAssocID="{97D1F5C4-4403-4DF9-876D-E640FE349218}" presName="Name35" presStyleLbl="parChTrans1D3" presStyleIdx="0" presStyleCnt="5"/>
      <dgm:spPr/>
    </dgm:pt>
    <dgm:pt modelId="{1DCC5A65-F642-4050-BC6F-87FC356EFAFD}" type="pres">
      <dgm:prSet presAssocID="{CCF35CE4-4760-4EF2-A805-596F7565E1BA}" presName="hierRoot2" presStyleCnt="0">
        <dgm:presLayoutVars>
          <dgm:hierBranch val="r"/>
        </dgm:presLayoutVars>
      </dgm:prSet>
      <dgm:spPr/>
    </dgm:pt>
    <dgm:pt modelId="{B8E677B1-0C32-452B-B52D-6A176E435C54}" type="pres">
      <dgm:prSet presAssocID="{CCF35CE4-4760-4EF2-A805-596F7565E1BA}" presName="rootComposite" presStyleCnt="0"/>
      <dgm:spPr/>
    </dgm:pt>
    <dgm:pt modelId="{2504B012-1489-483D-A96D-F45FAA7962B6}" type="pres">
      <dgm:prSet presAssocID="{CCF35CE4-4760-4EF2-A805-596F7565E1BA}" presName="rootText" presStyleLbl="node3" presStyleIdx="0" presStyleCnt="5">
        <dgm:presLayoutVars>
          <dgm:chPref val="3"/>
        </dgm:presLayoutVars>
      </dgm:prSet>
      <dgm:spPr/>
    </dgm:pt>
    <dgm:pt modelId="{7C51AAFD-D59E-4787-A035-EE9B0CD4B45E}" type="pres">
      <dgm:prSet presAssocID="{CCF35CE4-4760-4EF2-A805-596F7565E1BA}" presName="rootConnector" presStyleLbl="node3" presStyleIdx="0" presStyleCnt="5"/>
      <dgm:spPr/>
    </dgm:pt>
    <dgm:pt modelId="{CBE94DA1-2867-4D61-A7B2-0DCECFF8C001}" type="pres">
      <dgm:prSet presAssocID="{CCF35CE4-4760-4EF2-A805-596F7565E1BA}" presName="hierChild4" presStyleCnt="0"/>
      <dgm:spPr/>
    </dgm:pt>
    <dgm:pt modelId="{481C1587-C9D2-42C7-8BED-D558B6F58D86}" type="pres">
      <dgm:prSet presAssocID="{4FAEB1A2-EB60-42F1-961F-AF1736808966}" presName="Name50" presStyleLbl="parChTrans1D4" presStyleIdx="0" presStyleCnt="4"/>
      <dgm:spPr/>
    </dgm:pt>
    <dgm:pt modelId="{3852FDEE-AF5A-465C-AE6D-D5D9A0D4819C}" type="pres">
      <dgm:prSet presAssocID="{55F7B9D5-2F4A-4C10-9339-248EE83E2AF0}" presName="hierRoot2" presStyleCnt="0">
        <dgm:presLayoutVars>
          <dgm:hierBranch val="r"/>
        </dgm:presLayoutVars>
      </dgm:prSet>
      <dgm:spPr/>
    </dgm:pt>
    <dgm:pt modelId="{3F9A9425-F2BA-4DBF-9137-BB94E4B906D9}" type="pres">
      <dgm:prSet presAssocID="{55F7B9D5-2F4A-4C10-9339-248EE83E2AF0}" presName="rootComposite" presStyleCnt="0"/>
      <dgm:spPr/>
    </dgm:pt>
    <dgm:pt modelId="{14E19428-E6D3-4239-B0F9-7B5C8FBF224E}" type="pres">
      <dgm:prSet presAssocID="{55F7B9D5-2F4A-4C10-9339-248EE83E2AF0}" presName="rootText" presStyleLbl="node4" presStyleIdx="0" presStyleCnt="4">
        <dgm:presLayoutVars>
          <dgm:chPref val="3"/>
        </dgm:presLayoutVars>
      </dgm:prSet>
      <dgm:spPr/>
    </dgm:pt>
    <dgm:pt modelId="{BB666CFF-5730-4084-873A-63A830265B23}" type="pres">
      <dgm:prSet presAssocID="{55F7B9D5-2F4A-4C10-9339-248EE83E2AF0}" presName="rootConnector" presStyleLbl="node4" presStyleIdx="0" presStyleCnt="4"/>
      <dgm:spPr/>
    </dgm:pt>
    <dgm:pt modelId="{B614E701-CFDB-4E94-AC13-F86EF8AF76C2}" type="pres">
      <dgm:prSet presAssocID="{55F7B9D5-2F4A-4C10-9339-248EE83E2AF0}" presName="hierChild4" presStyleCnt="0"/>
      <dgm:spPr/>
    </dgm:pt>
    <dgm:pt modelId="{440B8B83-C6D8-4E2B-8ACB-93FDDAC37BE0}" type="pres">
      <dgm:prSet presAssocID="{E1A1BE33-A913-465E-91F8-FBED33093616}" presName="Name50" presStyleLbl="parChTrans1D4" presStyleIdx="1" presStyleCnt="4"/>
      <dgm:spPr/>
    </dgm:pt>
    <dgm:pt modelId="{9AD4E4A1-1F2E-4542-BF0E-B8F0EF526679}" type="pres">
      <dgm:prSet presAssocID="{D40D400B-3B1E-4BFB-8F13-33E5C5A013DD}" presName="hierRoot2" presStyleCnt="0">
        <dgm:presLayoutVars>
          <dgm:hierBranch val="r"/>
        </dgm:presLayoutVars>
      </dgm:prSet>
      <dgm:spPr/>
    </dgm:pt>
    <dgm:pt modelId="{FF92B01E-85D0-4963-8786-92609B6D4F55}" type="pres">
      <dgm:prSet presAssocID="{D40D400B-3B1E-4BFB-8F13-33E5C5A013DD}" presName="rootComposite" presStyleCnt="0"/>
      <dgm:spPr/>
    </dgm:pt>
    <dgm:pt modelId="{5F628BED-C5E1-423C-B2EE-E6286D11A189}" type="pres">
      <dgm:prSet presAssocID="{D40D400B-3B1E-4BFB-8F13-33E5C5A013DD}" presName="rootText" presStyleLbl="node4" presStyleIdx="1" presStyleCnt="4">
        <dgm:presLayoutVars>
          <dgm:chPref val="3"/>
        </dgm:presLayoutVars>
      </dgm:prSet>
      <dgm:spPr/>
    </dgm:pt>
    <dgm:pt modelId="{02133EBE-0C44-43ED-B73B-D47414974D44}" type="pres">
      <dgm:prSet presAssocID="{D40D400B-3B1E-4BFB-8F13-33E5C5A013DD}" presName="rootConnector" presStyleLbl="node4" presStyleIdx="1" presStyleCnt="4"/>
      <dgm:spPr/>
    </dgm:pt>
    <dgm:pt modelId="{74DE823F-1A84-45F3-A3AB-8D7F8D460E5A}" type="pres">
      <dgm:prSet presAssocID="{D40D400B-3B1E-4BFB-8F13-33E5C5A013DD}" presName="hierChild4" presStyleCnt="0"/>
      <dgm:spPr/>
    </dgm:pt>
    <dgm:pt modelId="{41738BE5-7704-4ED5-9161-F5AF220E396C}" type="pres">
      <dgm:prSet presAssocID="{F23AEB90-39A3-4467-9C1F-CB440FAA26D8}" presName="Name50" presStyleLbl="parChTrans1D4" presStyleIdx="2" presStyleCnt="4"/>
      <dgm:spPr/>
    </dgm:pt>
    <dgm:pt modelId="{67D5CB5E-1936-4CD7-BF6F-81C95DE24B6C}" type="pres">
      <dgm:prSet presAssocID="{6F9E996B-6182-435E-8DEE-624304E30BFF}" presName="hierRoot2" presStyleCnt="0">
        <dgm:presLayoutVars>
          <dgm:hierBranch val="r"/>
        </dgm:presLayoutVars>
      </dgm:prSet>
      <dgm:spPr/>
    </dgm:pt>
    <dgm:pt modelId="{9BE4E0F4-BF15-4512-A962-32DCBED558F9}" type="pres">
      <dgm:prSet presAssocID="{6F9E996B-6182-435E-8DEE-624304E30BFF}" presName="rootComposite" presStyleCnt="0"/>
      <dgm:spPr/>
    </dgm:pt>
    <dgm:pt modelId="{4E471E75-C66E-41D9-82FC-680FB218CBF4}" type="pres">
      <dgm:prSet presAssocID="{6F9E996B-6182-435E-8DEE-624304E30BFF}" presName="rootText" presStyleLbl="node4" presStyleIdx="2" presStyleCnt="4">
        <dgm:presLayoutVars>
          <dgm:chPref val="3"/>
        </dgm:presLayoutVars>
      </dgm:prSet>
      <dgm:spPr/>
    </dgm:pt>
    <dgm:pt modelId="{F99941EC-A579-466D-A587-EE86F165421C}" type="pres">
      <dgm:prSet presAssocID="{6F9E996B-6182-435E-8DEE-624304E30BFF}" presName="rootConnector" presStyleLbl="node4" presStyleIdx="2" presStyleCnt="4"/>
      <dgm:spPr/>
    </dgm:pt>
    <dgm:pt modelId="{60BFCD70-B34F-4255-887F-C1F1F36D79C2}" type="pres">
      <dgm:prSet presAssocID="{6F9E996B-6182-435E-8DEE-624304E30BFF}" presName="hierChild4" presStyleCnt="0"/>
      <dgm:spPr/>
    </dgm:pt>
    <dgm:pt modelId="{E018DC13-45A3-4FFA-B6ED-AC9CD31EA3ED}" type="pres">
      <dgm:prSet presAssocID="{6F9E996B-6182-435E-8DEE-624304E30BFF}" presName="hierChild5" presStyleCnt="0"/>
      <dgm:spPr/>
    </dgm:pt>
    <dgm:pt modelId="{683B13C5-4C01-4B17-93A4-CE58800E68F1}" type="pres">
      <dgm:prSet presAssocID="{D40D400B-3B1E-4BFB-8F13-33E5C5A013DD}" presName="hierChild5" presStyleCnt="0"/>
      <dgm:spPr/>
    </dgm:pt>
    <dgm:pt modelId="{5976253B-EBA0-4D82-B08B-5864EFFFCF02}" type="pres">
      <dgm:prSet presAssocID="{55F7B9D5-2F4A-4C10-9339-248EE83E2AF0}" presName="hierChild5" presStyleCnt="0"/>
      <dgm:spPr/>
    </dgm:pt>
    <dgm:pt modelId="{818A1A5F-905C-4D7C-8F7A-65CD468B240B}" type="pres">
      <dgm:prSet presAssocID="{CCF35CE4-4760-4EF2-A805-596F7565E1BA}" presName="hierChild5" presStyleCnt="0"/>
      <dgm:spPr/>
    </dgm:pt>
    <dgm:pt modelId="{B2CC9B70-268D-4ABC-9C09-CC2D7700416C}" type="pres">
      <dgm:prSet presAssocID="{D29BBFBD-13CA-40C8-89CC-9D7D3343240C}" presName="hierChild5" presStyleCnt="0"/>
      <dgm:spPr/>
    </dgm:pt>
    <dgm:pt modelId="{CD72641F-1A17-40F4-8363-FC79B4AF3C7C}" type="pres">
      <dgm:prSet presAssocID="{F725C866-9E64-4E79-9478-2FD5C8473EB9}" presName="Name35" presStyleLbl="parChTrans1D2" presStyleIdx="1" presStyleCnt="3"/>
      <dgm:spPr/>
    </dgm:pt>
    <dgm:pt modelId="{55C6CF37-2300-483F-875A-999C5AAC0A93}" type="pres">
      <dgm:prSet presAssocID="{29B470ED-42BF-4962-B394-57ACD7588226}" presName="hierRoot2" presStyleCnt="0">
        <dgm:presLayoutVars>
          <dgm:hierBranch val="hang"/>
        </dgm:presLayoutVars>
      </dgm:prSet>
      <dgm:spPr/>
    </dgm:pt>
    <dgm:pt modelId="{095D35FC-B2E2-49B8-9996-F1F381E22849}" type="pres">
      <dgm:prSet presAssocID="{29B470ED-42BF-4962-B394-57ACD7588226}" presName="rootComposite" presStyleCnt="0"/>
      <dgm:spPr/>
    </dgm:pt>
    <dgm:pt modelId="{2160D5CE-4E29-4C78-A19F-13A5DD32E545}" type="pres">
      <dgm:prSet presAssocID="{29B470ED-42BF-4962-B394-57ACD7588226}" presName="rootText" presStyleLbl="node2" presStyleIdx="1" presStyleCnt="3">
        <dgm:presLayoutVars>
          <dgm:chPref val="3"/>
        </dgm:presLayoutVars>
      </dgm:prSet>
      <dgm:spPr/>
    </dgm:pt>
    <dgm:pt modelId="{993F0B50-FAFD-499A-9533-7EED2FCAD9BC}" type="pres">
      <dgm:prSet presAssocID="{29B470ED-42BF-4962-B394-57ACD7588226}" presName="rootConnector" presStyleLbl="node2" presStyleIdx="1" presStyleCnt="3"/>
      <dgm:spPr/>
    </dgm:pt>
    <dgm:pt modelId="{182A6D3A-1F6A-487D-BD94-9D62F119C994}" type="pres">
      <dgm:prSet presAssocID="{29B470ED-42BF-4962-B394-57ACD7588226}" presName="hierChild4" presStyleCnt="0"/>
      <dgm:spPr/>
    </dgm:pt>
    <dgm:pt modelId="{DC976971-A900-46FC-8628-49A8042551EF}" type="pres">
      <dgm:prSet presAssocID="{2BE0F0B9-3C43-4780-B5F3-53F35C365853}" presName="Name48" presStyleLbl="parChTrans1D3" presStyleIdx="1" presStyleCnt="5"/>
      <dgm:spPr/>
    </dgm:pt>
    <dgm:pt modelId="{92A49431-08B4-4E3F-BDDD-8CA61239DCB4}" type="pres">
      <dgm:prSet presAssocID="{50B60E92-C730-4BAF-BAA5-25467CC29448}" presName="hierRoot2" presStyleCnt="0">
        <dgm:presLayoutVars>
          <dgm:hierBranch val="r"/>
        </dgm:presLayoutVars>
      </dgm:prSet>
      <dgm:spPr/>
    </dgm:pt>
    <dgm:pt modelId="{0AF19148-AC39-4C61-82FF-D3EA109F617B}" type="pres">
      <dgm:prSet presAssocID="{50B60E92-C730-4BAF-BAA5-25467CC29448}" presName="rootComposite" presStyleCnt="0"/>
      <dgm:spPr/>
    </dgm:pt>
    <dgm:pt modelId="{F15F4C64-BCC7-45CC-9BA4-29165C7A81ED}" type="pres">
      <dgm:prSet presAssocID="{50B60E92-C730-4BAF-BAA5-25467CC29448}" presName="rootText" presStyleLbl="node3" presStyleIdx="1" presStyleCnt="5">
        <dgm:presLayoutVars>
          <dgm:chPref val="3"/>
        </dgm:presLayoutVars>
      </dgm:prSet>
      <dgm:spPr/>
    </dgm:pt>
    <dgm:pt modelId="{858C2BDB-5C0C-4FC2-9026-9A0D2C7871A9}" type="pres">
      <dgm:prSet presAssocID="{50B60E92-C730-4BAF-BAA5-25467CC29448}" presName="rootConnector" presStyleLbl="node3" presStyleIdx="1" presStyleCnt="5"/>
      <dgm:spPr/>
    </dgm:pt>
    <dgm:pt modelId="{7D39D3D5-4E90-45E3-8F8B-2647304CEB25}" type="pres">
      <dgm:prSet presAssocID="{50B60E92-C730-4BAF-BAA5-25467CC29448}" presName="hierChild4" presStyleCnt="0"/>
      <dgm:spPr/>
    </dgm:pt>
    <dgm:pt modelId="{739ECB0E-7ED8-419E-AF6B-36AFB244EB87}" type="pres">
      <dgm:prSet presAssocID="{50B60E92-C730-4BAF-BAA5-25467CC29448}" presName="hierChild5" presStyleCnt="0"/>
      <dgm:spPr/>
    </dgm:pt>
    <dgm:pt modelId="{9F9652DA-9FEB-4AA7-94C0-DE71C1235EB0}" type="pres">
      <dgm:prSet presAssocID="{5A5CD173-97F5-4857-98D8-61112AA0B91C}" presName="Name48" presStyleLbl="parChTrans1D3" presStyleIdx="2" presStyleCnt="5"/>
      <dgm:spPr/>
    </dgm:pt>
    <dgm:pt modelId="{FAFC61A4-7992-4E79-9312-C5A8D51D60C4}" type="pres">
      <dgm:prSet presAssocID="{94AE6AEF-750C-43BD-85AE-9A0465DD5D2B}" presName="hierRoot2" presStyleCnt="0">
        <dgm:presLayoutVars>
          <dgm:hierBranch val="r"/>
        </dgm:presLayoutVars>
      </dgm:prSet>
      <dgm:spPr/>
    </dgm:pt>
    <dgm:pt modelId="{22E7DD28-558B-4E6A-AAFE-47D6E5457745}" type="pres">
      <dgm:prSet presAssocID="{94AE6AEF-750C-43BD-85AE-9A0465DD5D2B}" presName="rootComposite" presStyleCnt="0"/>
      <dgm:spPr/>
    </dgm:pt>
    <dgm:pt modelId="{F3279F7C-3ABD-460E-A30B-B82194BD392D}" type="pres">
      <dgm:prSet presAssocID="{94AE6AEF-750C-43BD-85AE-9A0465DD5D2B}" presName="rootText" presStyleLbl="node3" presStyleIdx="2" presStyleCnt="5">
        <dgm:presLayoutVars>
          <dgm:chPref val="3"/>
        </dgm:presLayoutVars>
      </dgm:prSet>
      <dgm:spPr/>
    </dgm:pt>
    <dgm:pt modelId="{46CFA071-E52A-4F98-BC6E-03A65850D707}" type="pres">
      <dgm:prSet presAssocID="{94AE6AEF-750C-43BD-85AE-9A0465DD5D2B}" presName="rootConnector" presStyleLbl="node3" presStyleIdx="2" presStyleCnt="5"/>
      <dgm:spPr/>
    </dgm:pt>
    <dgm:pt modelId="{07AEC077-81C7-4E63-915A-CC8E39D37675}" type="pres">
      <dgm:prSet presAssocID="{94AE6AEF-750C-43BD-85AE-9A0465DD5D2B}" presName="hierChild4" presStyleCnt="0"/>
      <dgm:spPr/>
    </dgm:pt>
    <dgm:pt modelId="{A0601407-A262-4149-9E37-39119D432934}" type="pres">
      <dgm:prSet presAssocID="{94AE6AEF-750C-43BD-85AE-9A0465DD5D2B}" presName="hierChild5" presStyleCnt="0"/>
      <dgm:spPr/>
    </dgm:pt>
    <dgm:pt modelId="{86E5F960-BD84-4AF6-8CCD-DCE70CB1E414}" type="pres">
      <dgm:prSet presAssocID="{DD0DB01A-AFEE-4412-8989-E258AE836701}" presName="Name48" presStyleLbl="parChTrans1D3" presStyleIdx="3" presStyleCnt="5"/>
      <dgm:spPr/>
    </dgm:pt>
    <dgm:pt modelId="{FEF1EA38-E709-4E0A-A1C1-E4394360B3F6}" type="pres">
      <dgm:prSet presAssocID="{E1CDB5FB-D97A-4001-9D1B-25C889754C11}" presName="hierRoot2" presStyleCnt="0">
        <dgm:presLayoutVars>
          <dgm:hierBranch val="r"/>
        </dgm:presLayoutVars>
      </dgm:prSet>
      <dgm:spPr/>
    </dgm:pt>
    <dgm:pt modelId="{5B24BFEB-6C9E-4212-A6A5-582684B21CA7}" type="pres">
      <dgm:prSet presAssocID="{E1CDB5FB-D97A-4001-9D1B-25C889754C11}" presName="rootComposite" presStyleCnt="0"/>
      <dgm:spPr/>
    </dgm:pt>
    <dgm:pt modelId="{A4AB47BA-7C9B-462F-AE1F-95E629E41DAB}" type="pres">
      <dgm:prSet presAssocID="{E1CDB5FB-D97A-4001-9D1B-25C889754C11}" presName="rootText" presStyleLbl="node3" presStyleIdx="3" presStyleCnt="5">
        <dgm:presLayoutVars>
          <dgm:chPref val="3"/>
        </dgm:presLayoutVars>
      </dgm:prSet>
      <dgm:spPr/>
    </dgm:pt>
    <dgm:pt modelId="{7B55F2A5-9F7B-4CFE-9793-FD04745FF70D}" type="pres">
      <dgm:prSet presAssocID="{E1CDB5FB-D97A-4001-9D1B-25C889754C11}" presName="rootConnector" presStyleLbl="node3" presStyleIdx="3" presStyleCnt="5"/>
      <dgm:spPr/>
    </dgm:pt>
    <dgm:pt modelId="{A1A9EB30-A7B8-496A-B9C7-018B8D1F23A9}" type="pres">
      <dgm:prSet presAssocID="{E1CDB5FB-D97A-4001-9D1B-25C889754C11}" presName="hierChild4" presStyleCnt="0"/>
      <dgm:spPr/>
    </dgm:pt>
    <dgm:pt modelId="{ED4F57A3-0591-4A46-A629-56DC071E858B}" type="pres">
      <dgm:prSet presAssocID="{E1CDB5FB-D97A-4001-9D1B-25C889754C11}" presName="hierChild5" presStyleCnt="0"/>
      <dgm:spPr/>
    </dgm:pt>
    <dgm:pt modelId="{D9AB27B6-9455-4483-9854-351030332E59}" type="pres">
      <dgm:prSet presAssocID="{29B470ED-42BF-4962-B394-57ACD7588226}" presName="hierChild5" presStyleCnt="0"/>
      <dgm:spPr/>
    </dgm:pt>
    <dgm:pt modelId="{EDA90D44-7C80-4B66-B382-2D5F02E33DBA}" type="pres">
      <dgm:prSet presAssocID="{9064EE3A-C77C-4C31-B053-FBD069DEEC55}" presName="Name35" presStyleLbl="parChTrans1D2" presStyleIdx="2" presStyleCnt="3"/>
      <dgm:spPr/>
    </dgm:pt>
    <dgm:pt modelId="{E6FA05CB-7BAE-47F7-94AD-C04A25977D03}" type="pres">
      <dgm:prSet presAssocID="{D1F4431F-EE8D-4764-909C-4AAFF037EF39}" presName="hierRoot2" presStyleCnt="0">
        <dgm:presLayoutVars>
          <dgm:hierBranch/>
        </dgm:presLayoutVars>
      </dgm:prSet>
      <dgm:spPr/>
    </dgm:pt>
    <dgm:pt modelId="{E29D710B-E125-4A02-BF57-46400EA62C07}" type="pres">
      <dgm:prSet presAssocID="{D1F4431F-EE8D-4764-909C-4AAFF037EF39}" presName="rootComposite" presStyleCnt="0"/>
      <dgm:spPr/>
    </dgm:pt>
    <dgm:pt modelId="{B6AE8272-9BB9-4766-8E63-2FC77E3F0332}" type="pres">
      <dgm:prSet presAssocID="{D1F4431F-EE8D-4764-909C-4AAFF037EF39}" presName="rootText" presStyleLbl="node2" presStyleIdx="2" presStyleCnt="3">
        <dgm:presLayoutVars>
          <dgm:chPref val="3"/>
        </dgm:presLayoutVars>
      </dgm:prSet>
      <dgm:spPr/>
    </dgm:pt>
    <dgm:pt modelId="{20B01F3B-AC2E-4561-B654-6DFAC8B69A01}" type="pres">
      <dgm:prSet presAssocID="{D1F4431F-EE8D-4764-909C-4AAFF037EF39}" presName="rootConnector" presStyleLbl="node2" presStyleIdx="2" presStyleCnt="3"/>
      <dgm:spPr/>
    </dgm:pt>
    <dgm:pt modelId="{5231896D-B5B1-45B6-B3F1-00E0DB760CB8}" type="pres">
      <dgm:prSet presAssocID="{D1F4431F-EE8D-4764-909C-4AAFF037EF39}" presName="hierChild4" presStyleCnt="0"/>
      <dgm:spPr/>
    </dgm:pt>
    <dgm:pt modelId="{00B70631-43C2-473C-B55D-EADF69AC4D04}" type="pres">
      <dgm:prSet presAssocID="{9E6B0F5E-2826-4280-A1A5-B1840C27EB92}" presName="Name35" presStyleLbl="parChTrans1D3" presStyleIdx="4" presStyleCnt="5"/>
      <dgm:spPr/>
    </dgm:pt>
    <dgm:pt modelId="{69414A83-6A43-42B9-8A28-81EE8485E9F6}" type="pres">
      <dgm:prSet presAssocID="{3B106C86-561B-468E-B0C8-1681FEFB46D5}" presName="hierRoot2" presStyleCnt="0">
        <dgm:presLayoutVars>
          <dgm:hierBranch val="r"/>
        </dgm:presLayoutVars>
      </dgm:prSet>
      <dgm:spPr/>
    </dgm:pt>
    <dgm:pt modelId="{2E47076E-DA74-44C8-8508-B729A4878F94}" type="pres">
      <dgm:prSet presAssocID="{3B106C86-561B-468E-B0C8-1681FEFB46D5}" presName="rootComposite" presStyleCnt="0"/>
      <dgm:spPr/>
    </dgm:pt>
    <dgm:pt modelId="{5F43FDE4-6741-4D4C-B739-2B7893E87485}" type="pres">
      <dgm:prSet presAssocID="{3B106C86-561B-468E-B0C8-1681FEFB46D5}" presName="rootText" presStyleLbl="node3" presStyleIdx="4" presStyleCnt="5">
        <dgm:presLayoutVars>
          <dgm:chPref val="3"/>
        </dgm:presLayoutVars>
      </dgm:prSet>
      <dgm:spPr/>
    </dgm:pt>
    <dgm:pt modelId="{4083CD60-7C50-4DD3-BAC2-720CCDE556F5}" type="pres">
      <dgm:prSet presAssocID="{3B106C86-561B-468E-B0C8-1681FEFB46D5}" presName="rootConnector" presStyleLbl="node3" presStyleIdx="4" presStyleCnt="5"/>
      <dgm:spPr/>
    </dgm:pt>
    <dgm:pt modelId="{D00EC1F5-F123-4019-B4E4-4454D3360B2F}" type="pres">
      <dgm:prSet presAssocID="{3B106C86-561B-468E-B0C8-1681FEFB46D5}" presName="hierChild4" presStyleCnt="0"/>
      <dgm:spPr/>
    </dgm:pt>
    <dgm:pt modelId="{758EF2F8-34DC-4BCE-AD0C-D4BFAFE23A8B}" type="pres">
      <dgm:prSet presAssocID="{4F669BE8-4104-42A0-B0AA-76F2D8DDB494}" presName="Name50" presStyleLbl="parChTrans1D4" presStyleIdx="3" presStyleCnt="4"/>
      <dgm:spPr/>
    </dgm:pt>
    <dgm:pt modelId="{30E39305-63F3-49C0-B063-4859F0920A7E}" type="pres">
      <dgm:prSet presAssocID="{067A0C7D-6A8E-4AEC-91D6-EBE6FB6A6E29}" presName="hierRoot2" presStyleCnt="0">
        <dgm:presLayoutVars>
          <dgm:hierBranch val="r"/>
        </dgm:presLayoutVars>
      </dgm:prSet>
      <dgm:spPr/>
    </dgm:pt>
    <dgm:pt modelId="{5DCD28D8-6F21-4579-BF1C-560B64FBF98D}" type="pres">
      <dgm:prSet presAssocID="{067A0C7D-6A8E-4AEC-91D6-EBE6FB6A6E29}" presName="rootComposite" presStyleCnt="0"/>
      <dgm:spPr/>
    </dgm:pt>
    <dgm:pt modelId="{E62283FE-D88B-4908-BF72-DFE03DC086AB}" type="pres">
      <dgm:prSet presAssocID="{067A0C7D-6A8E-4AEC-91D6-EBE6FB6A6E29}" presName="rootText" presStyleLbl="node4" presStyleIdx="3" presStyleCnt="4">
        <dgm:presLayoutVars>
          <dgm:chPref val="3"/>
        </dgm:presLayoutVars>
      </dgm:prSet>
      <dgm:spPr/>
    </dgm:pt>
    <dgm:pt modelId="{F8CA5E27-D6F8-434C-BAB9-8754F48D55FC}" type="pres">
      <dgm:prSet presAssocID="{067A0C7D-6A8E-4AEC-91D6-EBE6FB6A6E29}" presName="rootConnector" presStyleLbl="node4" presStyleIdx="3" presStyleCnt="4"/>
      <dgm:spPr/>
    </dgm:pt>
    <dgm:pt modelId="{FDB10EF1-815C-43E8-B6A0-088D96773B48}" type="pres">
      <dgm:prSet presAssocID="{067A0C7D-6A8E-4AEC-91D6-EBE6FB6A6E29}" presName="hierChild4" presStyleCnt="0"/>
      <dgm:spPr/>
    </dgm:pt>
    <dgm:pt modelId="{B0E6200C-740C-4702-BA07-6CBAF146E9D3}" type="pres">
      <dgm:prSet presAssocID="{067A0C7D-6A8E-4AEC-91D6-EBE6FB6A6E29}" presName="hierChild5" presStyleCnt="0"/>
      <dgm:spPr/>
    </dgm:pt>
    <dgm:pt modelId="{BA746ACC-3877-40E2-862F-39192FC4FDD7}" type="pres">
      <dgm:prSet presAssocID="{3B106C86-561B-468E-B0C8-1681FEFB46D5}" presName="hierChild5" presStyleCnt="0"/>
      <dgm:spPr/>
    </dgm:pt>
    <dgm:pt modelId="{C56627CA-7786-4ADC-B569-6AC097A00467}" type="pres">
      <dgm:prSet presAssocID="{D1F4431F-EE8D-4764-909C-4AAFF037EF39}" presName="hierChild5" presStyleCnt="0"/>
      <dgm:spPr/>
    </dgm:pt>
    <dgm:pt modelId="{B0014076-831D-4893-A084-79E421F6F989}" type="pres">
      <dgm:prSet presAssocID="{42901474-C0FF-4DB7-A7FC-B1B42FBC345C}" presName="hierChild3" presStyleCnt="0"/>
      <dgm:spPr/>
    </dgm:pt>
  </dgm:ptLst>
  <dgm:cxnLst>
    <dgm:cxn modelId="{F3B99469-27DE-41A9-A400-5936813AC22B}" srcId="{848D30D0-BC3D-4A07-96F0-E21FA746CCAA}" destId="{42901474-C0FF-4DB7-A7FC-B1B42FBC345C}" srcOrd="0" destOrd="0" parTransId="{E8CCCC40-72F9-4868-8F46-017B84505673}" sibTransId="{D76ABFF3-1D22-4E12-A02A-69AB74DD1BA8}"/>
    <dgm:cxn modelId="{C2515928-3B2D-47F7-B5D4-0C5AFD0BBB14}" type="presOf" srcId="{D40D400B-3B1E-4BFB-8F13-33E5C5A013DD}" destId="{02133EBE-0C44-43ED-B73B-D47414974D44}" srcOrd="1" destOrd="0" presId="urn:microsoft.com/office/officeart/2005/8/layout/orgChart1"/>
    <dgm:cxn modelId="{0CE9002E-BF57-4DB7-8CAA-51030A9CD867}" srcId="{D40D400B-3B1E-4BFB-8F13-33E5C5A013DD}" destId="{6F9E996B-6182-435E-8DEE-624304E30BFF}" srcOrd="0" destOrd="0" parTransId="{F23AEB90-39A3-4467-9C1F-CB440FAA26D8}" sibTransId="{7DC007A6-0959-4810-81B0-278D6D3E04D8}"/>
    <dgm:cxn modelId="{61398462-9F49-43E9-8707-E2BF01566A32}" srcId="{3B106C86-561B-468E-B0C8-1681FEFB46D5}" destId="{067A0C7D-6A8E-4AEC-91D6-EBE6FB6A6E29}" srcOrd="0" destOrd="0" parTransId="{4F669BE8-4104-42A0-B0AA-76F2D8DDB494}" sibTransId="{633D74F0-61B5-4F09-BA92-979DAF420B1E}"/>
    <dgm:cxn modelId="{3ABFB893-4FB4-46CE-ADB4-5206ACD49DAE}" type="presOf" srcId="{CCF35CE4-4760-4EF2-A805-596F7565E1BA}" destId="{7C51AAFD-D59E-4787-A035-EE9B0CD4B45E}" srcOrd="1" destOrd="0" presId="urn:microsoft.com/office/officeart/2005/8/layout/orgChart1"/>
    <dgm:cxn modelId="{BF45F35A-275B-4C74-A560-E619DF58BEF4}" type="presOf" srcId="{50B60E92-C730-4BAF-BAA5-25467CC29448}" destId="{F15F4C64-BCC7-45CC-9BA4-29165C7A81ED}" srcOrd="0" destOrd="0" presId="urn:microsoft.com/office/officeart/2005/8/layout/orgChart1"/>
    <dgm:cxn modelId="{8B9CF1B3-C333-4983-B228-987251F5761B}" srcId="{29B470ED-42BF-4962-B394-57ACD7588226}" destId="{94AE6AEF-750C-43BD-85AE-9A0465DD5D2B}" srcOrd="1" destOrd="0" parTransId="{5A5CD173-97F5-4857-98D8-61112AA0B91C}" sibTransId="{4CA74B87-C689-4255-8CB9-A189EB441AAE}"/>
    <dgm:cxn modelId="{4CB1E7E4-7953-4702-9180-40263D9E7796}" srcId="{CCF35CE4-4760-4EF2-A805-596F7565E1BA}" destId="{55F7B9D5-2F4A-4C10-9339-248EE83E2AF0}" srcOrd="0" destOrd="0" parTransId="{4FAEB1A2-EB60-42F1-961F-AF1736808966}" sibTransId="{1EE63A3F-11ED-46B2-8483-D9D6D1EABBBE}"/>
    <dgm:cxn modelId="{E1BC1D5F-C99D-4BB1-8822-0FAD715D1998}" type="presOf" srcId="{E1CDB5FB-D97A-4001-9D1B-25C889754C11}" destId="{7B55F2A5-9F7B-4CFE-9793-FD04745FF70D}" srcOrd="1" destOrd="0" presId="urn:microsoft.com/office/officeart/2005/8/layout/orgChart1"/>
    <dgm:cxn modelId="{AB767E1F-C059-4CA6-BE3D-A7D921D1DC6A}" type="presOf" srcId="{D40D400B-3B1E-4BFB-8F13-33E5C5A013DD}" destId="{5F628BED-C5E1-423C-B2EE-E6286D11A189}" srcOrd="0" destOrd="0" presId="urn:microsoft.com/office/officeart/2005/8/layout/orgChart1"/>
    <dgm:cxn modelId="{E298B0E3-86AC-4407-AD10-709E44ED3554}" type="presOf" srcId="{97D1F5C4-4403-4DF9-876D-E640FE349218}" destId="{D91F44CE-25C3-497B-9966-0842CA366750}" srcOrd="0" destOrd="0" presId="urn:microsoft.com/office/officeart/2005/8/layout/orgChart1"/>
    <dgm:cxn modelId="{1C4DCC3F-E879-44C8-8529-B6A02665EB33}" type="presOf" srcId="{42901474-C0FF-4DB7-A7FC-B1B42FBC345C}" destId="{3CF68399-47E7-4585-BBA8-4F2E79E6667D}" srcOrd="0" destOrd="0" presId="urn:microsoft.com/office/officeart/2005/8/layout/orgChart1"/>
    <dgm:cxn modelId="{A6851631-6CD2-47D3-8F14-5C65F40E3780}" type="presOf" srcId="{067A0C7D-6A8E-4AEC-91D6-EBE6FB6A6E29}" destId="{F8CA5E27-D6F8-434C-BAB9-8754F48D55FC}" srcOrd="1" destOrd="0" presId="urn:microsoft.com/office/officeart/2005/8/layout/orgChart1"/>
    <dgm:cxn modelId="{7B9A0ABB-EE71-4B1B-A9CE-7656E5994658}" type="presOf" srcId="{55F7B9D5-2F4A-4C10-9339-248EE83E2AF0}" destId="{14E19428-E6D3-4239-B0F9-7B5C8FBF224E}" srcOrd="0" destOrd="0" presId="urn:microsoft.com/office/officeart/2005/8/layout/orgChart1"/>
    <dgm:cxn modelId="{7538AE7F-A7D4-4D4C-8EC9-98E25CBC18B6}" type="presOf" srcId="{5A5CD173-97F5-4857-98D8-61112AA0B91C}" destId="{9F9652DA-9FEB-4AA7-94C0-DE71C1235EB0}" srcOrd="0" destOrd="0" presId="urn:microsoft.com/office/officeart/2005/8/layout/orgChart1"/>
    <dgm:cxn modelId="{8E5E2EF0-8567-41AA-8665-C4136A661A07}" srcId="{42901474-C0FF-4DB7-A7FC-B1B42FBC345C}" destId="{D29BBFBD-13CA-40C8-89CC-9D7D3343240C}" srcOrd="0" destOrd="0" parTransId="{A6EB1420-A5E3-45C0-AA45-7A0B6EF328A0}" sibTransId="{157CCD62-29FC-4352-B866-25DB407D5C8A}"/>
    <dgm:cxn modelId="{F2080355-AA5B-40AE-A017-8BA0C2B22AA7}" type="presOf" srcId="{50B60E92-C730-4BAF-BAA5-25467CC29448}" destId="{858C2BDB-5C0C-4FC2-9026-9A0D2C7871A9}" srcOrd="1" destOrd="0" presId="urn:microsoft.com/office/officeart/2005/8/layout/orgChart1"/>
    <dgm:cxn modelId="{477C30EE-D524-469A-A6A8-5F8300E99697}" type="presOf" srcId="{067A0C7D-6A8E-4AEC-91D6-EBE6FB6A6E29}" destId="{E62283FE-D88B-4908-BF72-DFE03DC086AB}" srcOrd="0" destOrd="0" presId="urn:microsoft.com/office/officeart/2005/8/layout/orgChart1"/>
    <dgm:cxn modelId="{7B0A5891-C47C-4398-A3E8-2DC734D9CA57}" type="presOf" srcId="{3B106C86-561B-468E-B0C8-1681FEFB46D5}" destId="{5F43FDE4-6741-4D4C-B739-2B7893E87485}" srcOrd="0" destOrd="0" presId="urn:microsoft.com/office/officeart/2005/8/layout/orgChart1"/>
    <dgm:cxn modelId="{A85CBAB6-E7A2-442F-BD4E-5365A1DF5095}" srcId="{55F7B9D5-2F4A-4C10-9339-248EE83E2AF0}" destId="{D40D400B-3B1E-4BFB-8F13-33E5C5A013DD}" srcOrd="0" destOrd="0" parTransId="{E1A1BE33-A913-465E-91F8-FBED33093616}" sibTransId="{191B29C4-3F74-4341-8E73-07E87A992824}"/>
    <dgm:cxn modelId="{34B3D398-61F7-4F0E-BB1A-16B3ED1A0822}" type="presOf" srcId="{D29BBFBD-13CA-40C8-89CC-9D7D3343240C}" destId="{622A36F5-0FD3-48BB-AAA5-64AC353F0DE9}" srcOrd="1" destOrd="0" presId="urn:microsoft.com/office/officeart/2005/8/layout/orgChart1"/>
    <dgm:cxn modelId="{C9CC098B-BE13-4886-A435-839A750A4E5F}" type="presOf" srcId="{4F669BE8-4104-42A0-B0AA-76F2D8DDB494}" destId="{758EF2F8-34DC-4BCE-AD0C-D4BFAFE23A8B}" srcOrd="0" destOrd="0" presId="urn:microsoft.com/office/officeart/2005/8/layout/orgChart1"/>
    <dgm:cxn modelId="{AED0401C-7E8B-447E-B0F5-58DD003506F9}" type="presOf" srcId="{3B106C86-561B-468E-B0C8-1681FEFB46D5}" destId="{4083CD60-7C50-4DD3-BAC2-720CCDE556F5}" srcOrd="1" destOrd="0" presId="urn:microsoft.com/office/officeart/2005/8/layout/orgChart1"/>
    <dgm:cxn modelId="{ED08B6B6-EBEA-4CD2-9FCB-B260289F8CE1}" type="presOf" srcId="{CCF35CE4-4760-4EF2-A805-596F7565E1BA}" destId="{2504B012-1489-483D-A96D-F45FAA7962B6}" srcOrd="0" destOrd="0" presId="urn:microsoft.com/office/officeart/2005/8/layout/orgChart1"/>
    <dgm:cxn modelId="{38308A06-63DE-416E-8A03-066B08FD18CE}" type="presOf" srcId="{F23AEB90-39A3-4467-9C1F-CB440FAA26D8}" destId="{41738BE5-7704-4ED5-9161-F5AF220E396C}" srcOrd="0" destOrd="0" presId="urn:microsoft.com/office/officeart/2005/8/layout/orgChart1"/>
    <dgm:cxn modelId="{29AF0BEB-A569-4873-8336-8EB3C6FA5EF9}" type="presOf" srcId="{9E6B0F5E-2826-4280-A1A5-B1840C27EB92}" destId="{00B70631-43C2-473C-B55D-EADF69AC4D04}" srcOrd="0" destOrd="0" presId="urn:microsoft.com/office/officeart/2005/8/layout/orgChart1"/>
    <dgm:cxn modelId="{4DD0CEE3-B57D-4E84-A18E-5F74C154AF21}" type="presOf" srcId="{DD0DB01A-AFEE-4412-8989-E258AE836701}" destId="{86E5F960-BD84-4AF6-8CCD-DCE70CB1E414}" srcOrd="0" destOrd="0" presId="urn:microsoft.com/office/officeart/2005/8/layout/orgChart1"/>
    <dgm:cxn modelId="{1CF85528-CA15-449B-BA90-D19A15184721}" srcId="{42901474-C0FF-4DB7-A7FC-B1B42FBC345C}" destId="{D1F4431F-EE8D-4764-909C-4AAFF037EF39}" srcOrd="2" destOrd="0" parTransId="{9064EE3A-C77C-4C31-B053-FBD069DEEC55}" sibTransId="{CC0022A9-B270-4B18-BCFA-26EF83AEB476}"/>
    <dgm:cxn modelId="{BCB1ED02-DD2D-4C96-9A9F-FF36606D31E0}" type="presOf" srcId="{29B470ED-42BF-4962-B394-57ACD7588226}" destId="{2160D5CE-4E29-4C78-A19F-13A5DD32E545}" srcOrd="0" destOrd="0" presId="urn:microsoft.com/office/officeart/2005/8/layout/orgChart1"/>
    <dgm:cxn modelId="{4336F82A-AA28-4746-AAF8-331231F58228}" type="presOf" srcId="{D1F4431F-EE8D-4764-909C-4AAFF037EF39}" destId="{B6AE8272-9BB9-4766-8E63-2FC77E3F0332}" srcOrd="0" destOrd="0" presId="urn:microsoft.com/office/officeart/2005/8/layout/orgChart1"/>
    <dgm:cxn modelId="{5A2C64CC-03E0-49B3-8B7F-34D3308B344C}" type="presOf" srcId="{42901474-C0FF-4DB7-A7FC-B1B42FBC345C}" destId="{4E204B91-6D1C-4725-86E8-EF475BCC2A2C}" srcOrd="1" destOrd="0" presId="urn:microsoft.com/office/officeart/2005/8/layout/orgChart1"/>
    <dgm:cxn modelId="{76E4A286-701A-4E0D-8894-5307B455EB8E}" type="presOf" srcId="{29B470ED-42BF-4962-B394-57ACD7588226}" destId="{993F0B50-FAFD-499A-9533-7EED2FCAD9BC}" srcOrd="1" destOrd="0" presId="urn:microsoft.com/office/officeart/2005/8/layout/orgChart1"/>
    <dgm:cxn modelId="{72FD836C-B77D-4B9E-869C-D3DE28B6A88B}" type="presOf" srcId="{D29BBFBD-13CA-40C8-89CC-9D7D3343240C}" destId="{327CE1AB-4065-487D-A1DC-23E622AB9410}" srcOrd="0" destOrd="0" presId="urn:microsoft.com/office/officeart/2005/8/layout/orgChart1"/>
    <dgm:cxn modelId="{F52C3974-8B85-4E80-A566-E9FA008A08B2}" type="presOf" srcId="{6F9E996B-6182-435E-8DEE-624304E30BFF}" destId="{F99941EC-A579-466D-A587-EE86F165421C}" srcOrd="1" destOrd="0" presId="urn:microsoft.com/office/officeart/2005/8/layout/orgChart1"/>
    <dgm:cxn modelId="{419CFC9C-2C1F-4349-9058-2F5B2F7E4D73}" srcId="{42901474-C0FF-4DB7-A7FC-B1B42FBC345C}" destId="{29B470ED-42BF-4962-B394-57ACD7588226}" srcOrd="1" destOrd="0" parTransId="{F725C866-9E64-4E79-9478-2FD5C8473EB9}" sibTransId="{E17916CB-6A82-468C-BAF6-949A4370E59B}"/>
    <dgm:cxn modelId="{8655B4A7-45A7-4A32-AD17-85AC172BC84A}" srcId="{29B470ED-42BF-4962-B394-57ACD7588226}" destId="{50B60E92-C730-4BAF-BAA5-25467CC29448}" srcOrd="0" destOrd="0" parTransId="{2BE0F0B9-3C43-4780-B5F3-53F35C365853}" sibTransId="{3DBFF3BD-1653-4A7E-920B-3A6CC529F3AB}"/>
    <dgm:cxn modelId="{AD94E885-6858-4CD5-B93A-E75A667451BE}" type="presOf" srcId="{2BE0F0B9-3C43-4780-B5F3-53F35C365853}" destId="{DC976971-A900-46FC-8628-49A8042551EF}" srcOrd="0" destOrd="0" presId="urn:microsoft.com/office/officeart/2005/8/layout/orgChart1"/>
    <dgm:cxn modelId="{1DDD511B-C310-4860-B915-444ABC5E1700}" type="presOf" srcId="{94AE6AEF-750C-43BD-85AE-9A0465DD5D2B}" destId="{F3279F7C-3ABD-460E-A30B-B82194BD392D}" srcOrd="0" destOrd="0" presId="urn:microsoft.com/office/officeart/2005/8/layout/orgChart1"/>
    <dgm:cxn modelId="{F8B0E400-5777-44A3-A5B2-6CABE0C86C8A}" type="presOf" srcId="{9064EE3A-C77C-4C31-B053-FBD069DEEC55}" destId="{EDA90D44-7C80-4B66-B382-2D5F02E33DBA}" srcOrd="0" destOrd="0" presId="urn:microsoft.com/office/officeart/2005/8/layout/orgChart1"/>
    <dgm:cxn modelId="{A4F3CB32-BAC1-45AF-8B01-D2FF9DE5C37E}" type="presOf" srcId="{848D30D0-BC3D-4A07-96F0-E21FA746CCAA}" destId="{DFFDBD55-0D99-44E0-B6C9-E24DCD7018AD}" srcOrd="0" destOrd="0" presId="urn:microsoft.com/office/officeart/2005/8/layout/orgChart1"/>
    <dgm:cxn modelId="{8996410B-47D8-4A2F-B41A-B8E09C56A7A2}" type="presOf" srcId="{E1A1BE33-A913-465E-91F8-FBED33093616}" destId="{440B8B83-C6D8-4E2B-8ACB-93FDDAC37BE0}" srcOrd="0" destOrd="0" presId="urn:microsoft.com/office/officeart/2005/8/layout/orgChart1"/>
    <dgm:cxn modelId="{E81CED97-5FFD-4356-A8C5-49F3569665E4}" type="presOf" srcId="{E1CDB5FB-D97A-4001-9D1B-25C889754C11}" destId="{A4AB47BA-7C9B-462F-AE1F-95E629E41DAB}" srcOrd="0" destOrd="0" presId="urn:microsoft.com/office/officeart/2005/8/layout/orgChart1"/>
    <dgm:cxn modelId="{264BA2C9-64F0-42F9-8A4D-534C7C27212C}" type="presOf" srcId="{F725C866-9E64-4E79-9478-2FD5C8473EB9}" destId="{CD72641F-1A17-40F4-8363-FC79B4AF3C7C}" srcOrd="0" destOrd="0" presId="urn:microsoft.com/office/officeart/2005/8/layout/orgChart1"/>
    <dgm:cxn modelId="{1059858D-B4A0-475D-B96E-1B7068A2C002}" srcId="{D1F4431F-EE8D-4764-909C-4AAFF037EF39}" destId="{3B106C86-561B-468E-B0C8-1681FEFB46D5}" srcOrd="0" destOrd="0" parTransId="{9E6B0F5E-2826-4280-A1A5-B1840C27EB92}" sibTransId="{19238F92-BB68-4B90-89DD-4B2333AEABE6}"/>
    <dgm:cxn modelId="{9508610D-6956-46CE-B35A-E02D265887FE}" type="presOf" srcId="{4FAEB1A2-EB60-42F1-961F-AF1736808966}" destId="{481C1587-C9D2-42C7-8BED-D558B6F58D86}" srcOrd="0" destOrd="0" presId="urn:microsoft.com/office/officeart/2005/8/layout/orgChart1"/>
    <dgm:cxn modelId="{18AB8F78-4C62-4109-A638-1B9A60E52CDB}" srcId="{D29BBFBD-13CA-40C8-89CC-9D7D3343240C}" destId="{CCF35CE4-4760-4EF2-A805-596F7565E1BA}" srcOrd="0" destOrd="0" parTransId="{97D1F5C4-4403-4DF9-876D-E640FE349218}" sibTransId="{44F5BB48-95AB-4CF3-9BBD-2FA10F52A1AB}"/>
    <dgm:cxn modelId="{A76F67E8-251E-43A8-8736-265D8DB428AF}" type="presOf" srcId="{D1F4431F-EE8D-4764-909C-4AAFF037EF39}" destId="{20B01F3B-AC2E-4561-B654-6DFAC8B69A01}" srcOrd="1" destOrd="0" presId="urn:microsoft.com/office/officeart/2005/8/layout/orgChart1"/>
    <dgm:cxn modelId="{2357615B-6EB4-41EB-95A3-2996E21F18D6}" type="presOf" srcId="{94AE6AEF-750C-43BD-85AE-9A0465DD5D2B}" destId="{46CFA071-E52A-4F98-BC6E-03A65850D707}" srcOrd="1" destOrd="0" presId="urn:microsoft.com/office/officeart/2005/8/layout/orgChart1"/>
    <dgm:cxn modelId="{9C59094C-FFF1-4EAF-A584-041454C37271}" type="presOf" srcId="{A6EB1420-A5E3-45C0-AA45-7A0B6EF328A0}" destId="{B56CE446-1269-41A7-8CCF-F9AB295A0409}" srcOrd="0" destOrd="0" presId="urn:microsoft.com/office/officeart/2005/8/layout/orgChart1"/>
    <dgm:cxn modelId="{8DD53645-CC68-4A40-8FD5-1E0C1492EAC0}" type="presOf" srcId="{6F9E996B-6182-435E-8DEE-624304E30BFF}" destId="{4E471E75-C66E-41D9-82FC-680FB218CBF4}" srcOrd="0" destOrd="0" presId="urn:microsoft.com/office/officeart/2005/8/layout/orgChart1"/>
    <dgm:cxn modelId="{12F35B3D-609E-429B-ADE3-077C87E773CE}" type="presOf" srcId="{55F7B9D5-2F4A-4C10-9339-248EE83E2AF0}" destId="{BB666CFF-5730-4084-873A-63A830265B23}" srcOrd="1" destOrd="0" presId="urn:microsoft.com/office/officeart/2005/8/layout/orgChart1"/>
    <dgm:cxn modelId="{A9C2FFA0-EE9D-4F64-801E-557096E47923}" srcId="{29B470ED-42BF-4962-B394-57ACD7588226}" destId="{E1CDB5FB-D97A-4001-9D1B-25C889754C11}" srcOrd="2" destOrd="0" parTransId="{DD0DB01A-AFEE-4412-8989-E258AE836701}" sibTransId="{2DE6D3E9-60FB-4B9A-AB70-18DD3635FE11}"/>
    <dgm:cxn modelId="{654F1F9C-6128-4E94-9A8C-0462FAE1DFF9}" type="presParOf" srcId="{DFFDBD55-0D99-44E0-B6C9-E24DCD7018AD}" destId="{8E62E52D-420A-4B65-A690-6D0A848F809F}" srcOrd="0" destOrd="0" presId="urn:microsoft.com/office/officeart/2005/8/layout/orgChart1"/>
    <dgm:cxn modelId="{68E02605-5724-42C4-A812-55FAEBBA8E0F}" type="presParOf" srcId="{8E62E52D-420A-4B65-A690-6D0A848F809F}" destId="{760379CF-E4A3-46D6-B4EA-40D2A6D43C4E}" srcOrd="0" destOrd="0" presId="urn:microsoft.com/office/officeart/2005/8/layout/orgChart1"/>
    <dgm:cxn modelId="{F6628CC0-FCBB-4F32-8B2F-71A453A79D1D}" type="presParOf" srcId="{760379CF-E4A3-46D6-B4EA-40D2A6D43C4E}" destId="{3CF68399-47E7-4585-BBA8-4F2E79E6667D}" srcOrd="0" destOrd="0" presId="urn:microsoft.com/office/officeart/2005/8/layout/orgChart1"/>
    <dgm:cxn modelId="{C40618DF-0C46-4E9A-A2EE-004721BBB75A}" type="presParOf" srcId="{760379CF-E4A3-46D6-B4EA-40D2A6D43C4E}" destId="{4E204B91-6D1C-4725-86E8-EF475BCC2A2C}" srcOrd="1" destOrd="0" presId="urn:microsoft.com/office/officeart/2005/8/layout/orgChart1"/>
    <dgm:cxn modelId="{3CF42621-7E0D-45A5-9987-330EFFEAF94F}" type="presParOf" srcId="{8E62E52D-420A-4B65-A690-6D0A848F809F}" destId="{077799C7-602A-4D86-ACD7-5D733D1F4495}" srcOrd="1" destOrd="0" presId="urn:microsoft.com/office/officeart/2005/8/layout/orgChart1"/>
    <dgm:cxn modelId="{A1274AA4-3DED-42AB-AC6E-387B533714CE}" type="presParOf" srcId="{077799C7-602A-4D86-ACD7-5D733D1F4495}" destId="{B56CE446-1269-41A7-8CCF-F9AB295A0409}" srcOrd="0" destOrd="0" presId="urn:microsoft.com/office/officeart/2005/8/layout/orgChart1"/>
    <dgm:cxn modelId="{99650E2A-D9F3-4B8B-BCC5-0D48B0E8A35F}" type="presParOf" srcId="{077799C7-602A-4D86-ACD7-5D733D1F4495}" destId="{3D098D0E-DCC5-45D6-BDDF-2C6D611A27BB}" srcOrd="1" destOrd="0" presId="urn:microsoft.com/office/officeart/2005/8/layout/orgChart1"/>
    <dgm:cxn modelId="{DA96C3DD-4C64-44D3-8BC4-A0F5B0B5E8F8}" type="presParOf" srcId="{3D098D0E-DCC5-45D6-BDDF-2C6D611A27BB}" destId="{DF0BC287-17B5-406E-9968-F2B1533DC84B}" srcOrd="0" destOrd="0" presId="urn:microsoft.com/office/officeart/2005/8/layout/orgChart1"/>
    <dgm:cxn modelId="{25142D00-B96A-4961-BDBA-0DC1DBF6EB07}" type="presParOf" srcId="{DF0BC287-17B5-406E-9968-F2B1533DC84B}" destId="{327CE1AB-4065-487D-A1DC-23E622AB9410}" srcOrd="0" destOrd="0" presId="urn:microsoft.com/office/officeart/2005/8/layout/orgChart1"/>
    <dgm:cxn modelId="{38C73F8B-AAC8-4FFA-B87D-70E8E13C9B91}" type="presParOf" srcId="{DF0BC287-17B5-406E-9968-F2B1533DC84B}" destId="{622A36F5-0FD3-48BB-AAA5-64AC353F0DE9}" srcOrd="1" destOrd="0" presId="urn:microsoft.com/office/officeart/2005/8/layout/orgChart1"/>
    <dgm:cxn modelId="{C70DD756-11B1-43E4-B956-4A5E164FA896}" type="presParOf" srcId="{3D098D0E-DCC5-45D6-BDDF-2C6D611A27BB}" destId="{69ABCF4E-716A-4609-8B08-AB6B812C5ABA}" srcOrd="1" destOrd="0" presId="urn:microsoft.com/office/officeart/2005/8/layout/orgChart1"/>
    <dgm:cxn modelId="{B63FF1B8-95F4-4236-8247-C09893DCD234}" type="presParOf" srcId="{69ABCF4E-716A-4609-8B08-AB6B812C5ABA}" destId="{D91F44CE-25C3-497B-9966-0842CA366750}" srcOrd="0" destOrd="0" presId="urn:microsoft.com/office/officeart/2005/8/layout/orgChart1"/>
    <dgm:cxn modelId="{21B0F2F8-38C5-4BC7-BB04-F1D5DD6ED04B}" type="presParOf" srcId="{69ABCF4E-716A-4609-8B08-AB6B812C5ABA}" destId="{1DCC5A65-F642-4050-BC6F-87FC356EFAFD}" srcOrd="1" destOrd="0" presId="urn:microsoft.com/office/officeart/2005/8/layout/orgChart1"/>
    <dgm:cxn modelId="{F2B197D9-5B3F-4459-A419-7EA31723EFA5}" type="presParOf" srcId="{1DCC5A65-F642-4050-BC6F-87FC356EFAFD}" destId="{B8E677B1-0C32-452B-B52D-6A176E435C54}" srcOrd="0" destOrd="0" presId="urn:microsoft.com/office/officeart/2005/8/layout/orgChart1"/>
    <dgm:cxn modelId="{50D94FAE-BF89-4D99-8B98-4278D8C7BED6}" type="presParOf" srcId="{B8E677B1-0C32-452B-B52D-6A176E435C54}" destId="{2504B012-1489-483D-A96D-F45FAA7962B6}" srcOrd="0" destOrd="0" presId="urn:microsoft.com/office/officeart/2005/8/layout/orgChart1"/>
    <dgm:cxn modelId="{50A5EF87-EEF6-4D46-9C9E-F1967A6AFB97}" type="presParOf" srcId="{B8E677B1-0C32-452B-B52D-6A176E435C54}" destId="{7C51AAFD-D59E-4787-A035-EE9B0CD4B45E}" srcOrd="1" destOrd="0" presId="urn:microsoft.com/office/officeart/2005/8/layout/orgChart1"/>
    <dgm:cxn modelId="{22B8B12C-6599-4B09-BF68-0B0AB3451190}" type="presParOf" srcId="{1DCC5A65-F642-4050-BC6F-87FC356EFAFD}" destId="{CBE94DA1-2867-4D61-A7B2-0DCECFF8C001}" srcOrd="1" destOrd="0" presId="urn:microsoft.com/office/officeart/2005/8/layout/orgChart1"/>
    <dgm:cxn modelId="{169C309F-9B01-4C43-B1C5-E0F8B2F06252}" type="presParOf" srcId="{CBE94DA1-2867-4D61-A7B2-0DCECFF8C001}" destId="{481C1587-C9D2-42C7-8BED-D558B6F58D86}" srcOrd="0" destOrd="0" presId="urn:microsoft.com/office/officeart/2005/8/layout/orgChart1"/>
    <dgm:cxn modelId="{A404FF6C-11D4-47D5-B1E5-C0174E56A19A}" type="presParOf" srcId="{CBE94DA1-2867-4D61-A7B2-0DCECFF8C001}" destId="{3852FDEE-AF5A-465C-AE6D-D5D9A0D4819C}" srcOrd="1" destOrd="0" presId="urn:microsoft.com/office/officeart/2005/8/layout/orgChart1"/>
    <dgm:cxn modelId="{166E9972-939F-4347-AC97-77CC3D0EC338}" type="presParOf" srcId="{3852FDEE-AF5A-465C-AE6D-D5D9A0D4819C}" destId="{3F9A9425-F2BA-4DBF-9137-BB94E4B906D9}" srcOrd="0" destOrd="0" presId="urn:microsoft.com/office/officeart/2005/8/layout/orgChart1"/>
    <dgm:cxn modelId="{E18FF1B8-8B6F-46C9-81AD-50E2E91CD167}" type="presParOf" srcId="{3F9A9425-F2BA-4DBF-9137-BB94E4B906D9}" destId="{14E19428-E6D3-4239-B0F9-7B5C8FBF224E}" srcOrd="0" destOrd="0" presId="urn:microsoft.com/office/officeart/2005/8/layout/orgChart1"/>
    <dgm:cxn modelId="{B364067C-CF7A-4EF2-922F-593ECE82ECCC}" type="presParOf" srcId="{3F9A9425-F2BA-4DBF-9137-BB94E4B906D9}" destId="{BB666CFF-5730-4084-873A-63A830265B23}" srcOrd="1" destOrd="0" presId="urn:microsoft.com/office/officeart/2005/8/layout/orgChart1"/>
    <dgm:cxn modelId="{BF675420-AF3A-431B-9914-47635823E6A7}" type="presParOf" srcId="{3852FDEE-AF5A-465C-AE6D-D5D9A0D4819C}" destId="{B614E701-CFDB-4E94-AC13-F86EF8AF76C2}" srcOrd="1" destOrd="0" presId="urn:microsoft.com/office/officeart/2005/8/layout/orgChart1"/>
    <dgm:cxn modelId="{89501D87-8A0B-4A7A-B5FE-12B8E5FA448E}" type="presParOf" srcId="{B614E701-CFDB-4E94-AC13-F86EF8AF76C2}" destId="{440B8B83-C6D8-4E2B-8ACB-93FDDAC37BE0}" srcOrd="0" destOrd="0" presId="urn:microsoft.com/office/officeart/2005/8/layout/orgChart1"/>
    <dgm:cxn modelId="{443048BC-9077-4BFF-9FED-A03A71CCA6B6}" type="presParOf" srcId="{B614E701-CFDB-4E94-AC13-F86EF8AF76C2}" destId="{9AD4E4A1-1F2E-4542-BF0E-B8F0EF526679}" srcOrd="1" destOrd="0" presId="urn:microsoft.com/office/officeart/2005/8/layout/orgChart1"/>
    <dgm:cxn modelId="{C0BE481C-F9CC-4404-AB71-FA37BB1B2BF2}" type="presParOf" srcId="{9AD4E4A1-1F2E-4542-BF0E-B8F0EF526679}" destId="{FF92B01E-85D0-4963-8786-92609B6D4F55}" srcOrd="0" destOrd="0" presId="urn:microsoft.com/office/officeart/2005/8/layout/orgChart1"/>
    <dgm:cxn modelId="{8596ED53-08AD-4C85-9C14-D141CED9F51F}" type="presParOf" srcId="{FF92B01E-85D0-4963-8786-92609B6D4F55}" destId="{5F628BED-C5E1-423C-B2EE-E6286D11A189}" srcOrd="0" destOrd="0" presId="urn:microsoft.com/office/officeart/2005/8/layout/orgChart1"/>
    <dgm:cxn modelId="{24D8A608-3379-4EE5-95FF-E5EEE3DB0B78}" type="presParOf" srcId="{FF92B01E-85D0-4963-8786-92609B6D4F55}" destId="{02133EBE-0C44-43ED-B73B-D47414974D44}" srcOrd="1" destOrd="0" presId="urn:microsoft.com/office/officeart/2005/8/layout/orgChart1"/>
    <dgm:cxn modelId="{25D5FCF2-01DB-4873-8949-FE4E9DC626C6}" type="presParOf" srcId="{9AD4E4A1-1F2E-4542-BF0E-B8F0EF526679}" destId="{74DE823F-1A84-45F3-A3AB-8D7F8D460E5A}" srcOrd="1" destOrd="0" presId="urn:microsoft.com/office/officeart/2005/8/layout/orgChart1"/>
    <dgm:cxn modelId="{45F5D841-31DF-4F45-9BD2-F37C206C92DD}" type="presParOf" srcId="{74DE823F-1A84-45F3-A3AB-8D7F8D460E5A}" destId="{41738BE5-7704-4ED5-9161-F5AF220E396C}" srcOrd="0" destOrd="0" presId="urn:microsoft.com/office/officeart/2005/8/layout/orgChart1"/>
    <dgm:cxn modelId="{1FF8F40B-0B74-46B3-AA5C-2AD64DCF772E}" type="presParOf" srcId="{74DE823F-1A84-45F3-A3AB-8D7F8D460E5A}" destId="{67D5CB5E-1936-4CD7-BF6F-81C95DE24B6C}" srcOrd="1" destOrd="0" presId="urn:microsoft.com/office/officeart/2005/8/layout/orgChart1"/>
    <dgm:cxn modelId="{C016CEC0-E6D3-469B-8068-D69ED466A857}" type="presParOf" srcId="{67D5CB5E-1936-4CD7-BF6F-81C95DE24B6C}" destId="{9BE4E0F4-BF15-4512-A962-32DCBED558F9}" srcOrd="0" destOrd="0" presId="urn:microsoft.com/office/officeart/2005/8/layout/orgChart1"/>
    <dgm:cxn modelId="{D41A270C-9103-4CEE-B57D-7BB501374888}" type="presParOf" srcId="{9BE4E0F4-BF15-4512-A962-32DCBED558F9}" destId="{4E471E75-C66E-41D9-82FC-680FB218CBF4}" srcOrd="0" destOrd="0" presId="urn:microsoft.com/office/officeart/2005/8/layout/orgChart1"/>
    <dgm:cxn modelId="{1EF17197-158C-4235-BFC3-0C826278D146}" type="presParOf" srcId="{9BE4E0F4-BF15-4512-A962-32DCBED558F9}" destId="{F99941EC-A579-466D-A587-EE86F165421C}" srcOrd="1" destOrd="0" presId="urn:microsoft.com/office/officeart/2005/8/layout/orgChart1"/>
    <dgm:cxn modelId="{6D173F61-1092-4F1A-B836-337F688DDE3E}" type="presParOf" srcId="{67D5CB5E-1936-4CD7-BF6F-81C95DE24B6C}" destId="{60BFCD70-B34F-4255-887F-C1F1F36D79C2}" srcOrd="1" destOrd="0" presId="urn:microsoft.com/office/officeart/2005/8/layout/orgChart1"/>
    <dgm:cxn modelId="{AA4D1600-B6FB-4483-80B9-734C563A0018}" type="presParOf" srcId="{67D5CB5E-1936-4CD7-BF6F-81C95DE24B6C}" destId="{E018DC13-45A3-4FFA-B6ED-AC9CD31EA3ED}" srcOrd="2" destOrd="0" presId="urn:microsoft.com/office/officeart/2005/8/layout/orgChart1"/>
    <dgm:cxn modelId="{324E244B-C33F-478C-BFE5-99241C4C3E8E}" type="presParOf" srcId="{9AD4E4A1-1F2E-4542-BF0E-B8F0EF526679}" destId="{683B13C5-4C01-4B17-93A4-CE58800E68F1}" srcOrd="2" destOrd="0" presId="urn:microsoft.com/office/officeart/2005/8/layout/orgChart1"/>
    <dgm:cxn modelId="{EB966B97-6771-4D8C-8C9D-FA552930433C}" type="presParOf" srcId="{3852FDEE-AF5A-465C-AE6D-D5D9A0D4819C}" destId="{5976253B-EBA0-4D82-B08B-5864EFFFCF02}" srcOrd="2" destOrd="0" presId="urn:microsoft.com/office/officeart/2005/8/layout/orgChart1"/>
    <dgm:cxn modelId="{6F159370-A136-40EE-AB8B-C585785F918C}" type="presParOf" srcId="{1DCC5A65-F642-4050-BC6F-87FC356EFAFD}" destId="{818A1A5F-905C-4D7C-8F7A-65CD468B240B}" srcOrd="2" destOrd="0" presId="urn:microsoft.com/office/officeart/2005/8/layout/orgChart1"/>
    <dgm:cxn modelId="{45D62E1E-EF60-44DF-8903-CA2D618D5A35}" type="presParOf" srcId="{3D098D0E-DCC5-45D6-BDDF-2C6D611A27BB}" destId="{B2CC9B70-268D-4ABC-9C09-CC2D7700416C}" srcOrd="2" destOrd="0" presId="urn:microsoft.com/office/officeart/2005/8/layout/orgChart1"/>
    <dgm:cxn modelId="{B3A51B64-4A8C-4FAE-9B36-4BBAF48E94F6}" type="presParOf" srcId="{077799C7-602A-4D86-ACD7-5D733D1F4495}" destId="{CD72641F-1A17-40F4-8363-FC79B4AF3C7C}" srcOrd="2" destOrd="0" presId="urn:microsoft.com/office/officeart/2005/8/layout/orgChart1"/>
    <dgm:cxn modelId="{DCB9768D-B446-4CD5-8FA1-5660320BBF7A}" type="presParOf" srcId="{077799C7-602A-4D86-ACD7-5D733D1F4495}" destId="{55C6CF37-2300-483F-875A-999C5AAC0A93}" srcOrd="3" destOrd="0" presId="urn:microsoft.com/office/officeart/2005/8/layout/orgChart1"/>
    <dgm:cxn modelId="{5F6058FC-8ECC-422C-B38E-C3EC2B1FF372}" type="presParOf" srcId="{55C6CF37-2300-483F-875A-999C5AAC0A93}" destId="{095D35FC-B2E2-49B8-9996-F1F381E22849}" srcOrd="0" destOrd="0" presId="urn:microsoft.com/office/officeart/2005/8/layout/orgChart1"/>
    <dgm:cxn modelId="{D09502A9-9AA7-4C91-B491-A2E2C0744008}" type="presParOf" srcId="{095D35FC-B2E2-49B8-9996-F1F381E22849}" destId="{2160D5CE-4E29-4C78-A19F-13A5DD32E545}" srcOrd="0" destOrd="0" presId="urn:microsoft.com/office/officeart/2005/8/layout/orgChart1"/>
    <dgm:cxn modelId="{B50AEECC-1009-42EC-877C-FDD1DFD8F701}" type="presParOf" srcId="{095D35FC-B2E2-49B8-9996-F1F381E22849}" destId="{993F0B50-FAFD-499A-9533-7EED2FCAD9BC}" srcOrd="1" destOrd="0" presId="urn:microsoft.com/office/officeart/2005/8/layout/orgChart1"/>
    <dgm:cxn modelId="{DE6A9E86-DFEC-4EDC-A828-8AEE321524F6}" type="presParOf" srcId="{55C6CF37-2300-483F-875A-999C5AAC0A93}" destId="{182A6D3A-1F6A-487D-BD94-9D62F119C994}" srcOrd="1" destOrd="0" presId="urn:microsoft.com/office/officeart/2005/8/layout/orgChart1"/>
    <dgm:cxn modelId="{2F89E78A-EF07-42E3-AE6E-55F0642065D2}" type="presParOf" srcId="{182A6D3A-1F6A-487D-BD94-9D62F119C994}" destId="{DC976971-A900-46FC-8628-49A8042551EF}" srcOrd="0" destOrd="0" presId="urn:microsoft.com/office/officeart/2005/8/layout/orgChart1"/>
    <dgm:cxn modelId="{F00F9661-17D3-476E-871A-6D219D027439}" type="presParOf" srcId="{182A6D3A-1F6A-487D-BD94-9D62F119C994}" destId="{92A49431-08B4-4E3F-BDDD-8CA61239DCB4}" srcOrd="1" destOrd="0" presId="urn:microsoft.com/office/officeart/2005/8/layout/orgChart1"/>
    <dgm:cxn modelId="{4C034DCD-1CB8-4008-8955-03CBBEF0DDF4}" type="presParOf" srcId="{92A49431-08B4-4E3F-BDDD-8CA61239DCB4}" destId="{0AF19148-AC39-4C61-82FF-D3EA109F617B}" srcOrd="0" destOrd="0" presId="urn:microsoft.com/office/officeart/2005/8/layout/orgChart1"/>
    <dgm:cxn modelId="{F2C14E76-D017-4CB2-AF8E-289395106FF6}" type="presParOf" srcId="{0AF19148-AC39-4C61-82FF-D3EA109F617B}" destId="{F15F4C64-BCC7-45CC-9BA4-29165C7A81ED}" srcOrd="0" destOrd="0" presId="urn:microsoft.com/office/officeart/2005/8/layout/orgChart1"/>
    <dgm:cxn modelId="{E713FD67-6034-4CC4-8511-923C11BFCF68}" type="presParOf" srcId="{0AF19148-AC39-4C61-82FF-D3EA109F617B}" destId="{858C2BDB-5C0C-4FC2-9026-9A0D2C7871A9}" srcOrd="1" destOrd="0" presId="urn:microsoft.com/office/officeart/2005/8/layout/orgChart1"/>
    <dgm:cxn modelId="{83B28929-EEDA-4DA5-A0D5-7541A84B7E44}" type="presParOf" srcId="{92A49431-08B4-4E3F-BDDD-8CA61239DCB4}" destId="{7D39D3D5-4E90-45E3-8F8B-2647304CEB25}" srcOrd="1" destOrd="0" presId="urn:microsoft.com/office/officeart/2005/8/layout/orgChart1"/>
    <dgm:cxn modelId="{7504CBF3-6D66-4DD4-A327-48F30C6B075F}" type="presParOf" srcId="{92A49431-08B4-4E3F-BDDD-8CA61239DCB4}" destId="{739ECB0E-7ED8-419E-AF6B-36AFB244EB87}" srcOrd="2" destOrd="0" presId="urn:microsoft.com/office/officeart/2005/8/layout/orgChart1"/>
    <dgm:cxn modelId="{EEB0F283-1DA5-4737-9A1A-7F6C6B5384AF}" type="presParOf" srcId="{182A6D3A-1F6A-487D-BD94-9D62F119C994}" destId="{9F9652DA-9FEB-4AA7-94C0-DE71C1235EB0}" srcOrd="2" destOrd="0" presId="urn:microsoft.com/office/officeart/2005/8/layout/orgChart1"/>
    <dgm:cxn modelId="{E856759E-B819-4FF1-B12B-21C7263EBC87}" type="presParOf" srcId="{182A6D3A-1F6A-487D-BD94-9D62F119C994}" destId="{FAFC61A4-7992-4E79-9312-C5A8D51D60C4}" srcOrd="3" destOrd="0" presId="urn:microsoft.com/office/officeart/2005/8/layout/orgChart1"/>
    <dgm:cxn modelId="{3C92D4BE-1790-4B1E-A7C2-FB4492844BAB}" type="presParOf" srcId="{FAFC61A4-7992-4E79-9312-C5A8D51D60C4}" destId="{22E7DD28-558B-4E6A-AAFE-47D6E5457745}" srcOrd="0" destOrd="0" presId="urn:microsoft.com/office/officeart/2005/8/layout/orgChart1"/>
    <dgm:cxn modelId="{78F89CDB-0C95-483E-BD9D-FB9E51726197}" type="presParOf" srcId="{22E7DD28-558B-4E6A-AAFE-47D6E5457745}" destId="{F3279F7C-3ABD-460E-A30B-B82194BD392D}" srcOrd="0" destOrd="0" presId="urn:microsoft.com/office/officeart/2005/8/layout/orgChart1"/>
    <dgm:cxn modelId="{1378FBFA-A6D0-45BD-8F60-FB0C98820AC5}" type="presParOf" srcId="{22E7DD28-558B-4E6A-AAFE-47D6E5457745}" destId="{46CFA071-E52A-4F98-BC6E-03A65850D707}" srcOrd="1" destOrd="0" presId="urn:microsoft.com/office/officeart/2005/8/layout/orgChart1"/>
    <dgm:cxn modelId="{8ACEE506-17BE-4486-AE55-05068031B2F6}" type="presParOf" srcId="{FAFC61A4-7992-4E79-9312-C5A8D51D60C4}" destId="{07AEC077-81C7-4E63-915A-CC8E39D37675}" srcOrd="1" destOrd="0" presId="urn:microsoft.com/office/officeart/2005/8/layout/orgChart1"/>
    <dgm:cxn modelId="{7C91F2ED-0BED-40FE-A0B2-0231D800836E}" type="presParOf" srcId="{FAFC61A4-7992-4E79-9312-C5A8D51D60C4}" destId="{A0601407-A262-4149-9E37-39119D432934}" srcOrd="2" destOrd="0" presId="urn:microsoft.com/office/officeart/2005/8/layout/orgChart1"/>
    <dgm:cxn modelId="{39FB1817-B6CA-4F80-873D-C30FE40E16FA}" type="presParOf" srcId="{182A6D3A-1F6A-487D-BD94-9D62F119C994}" destId="{86E5F960-BD84-4AF6-8CCD-DCE70CB1E414}" srcOrd="4" destOrd="0" presId="urn:microsoft.com/office/officeart/2005/8/layout/orgChart1"/>
    <dgm:cxn modelId="{BFE13209-724C-4B82-8061-EFA3720CC6E6}" type="presParOf" srcId="{182A6D3A-1F6A-487D-BD94-9D62F119C994}" destId="{FEF1EA38-E709-4E0A-A1C1-E4394360B3F6}" srcOrd="5" destOrd="0" presId="urn:microsoft.com/office/officeart/2005/8/layout/orgChart1"/>
    <dgm:cxn modelId="{8A32DEA1-4F40-41F2-AFD8-A951083CD700}" type="presParOf" srcId="{FEF1EA38-E709-4E0A-A1C1-E4394360B3F6}" destId="{5B24BFEB-6C9E-4212-A6A5-582684B21CA7}" srcOrd="0" destOrd="0" presId="urn:microsoft.com/office/officeart/2005/8/layout/orgChart1"/>
    <dgm:cxn modelId="{92E9F275-957C-445A-BDB6-45CAD899616B}" type="presParOf" srcId="{5B24BFEB-6C9E-4212-A6A5-582684B21CA7}" destId="{A4AB47BA-7C9B-462F-AE1F-95E629E41DAB}" srcOrd="0" destOrd="0" presId="urn:microsoft.com/office/officeart/2005/8/layout/orgChart1"/>
    <dgm:cxn modelId="{6D03FACF-7AF5-41EC-B9E7-6633BF4E87CD}" type="presParOf" srcId="{5B24BFEB-6C9E-4212-A6A5-582684B21CA7}" destId="{7B55F2A5-9F7B-4CFE-9793-FD04745FF70D}" srcOrd="1" destOrd="0" presId="urn:microsoft.com/office/officeart/2005/8/layout/orgChart1"/>
    <dgm:cxn modelId="{444E49A4-8F09-4ABB-9EE0-E205438D020F}" type="presParOf" srcId="{FEF1EA38-E709-4E0A-A1C1-E4394360B3F6}" destId="{A1A9EB30-A7B8-496A-B9C7-018B8D1F23A9}" srcOrd="1" destOrd="0" presId="urn:microsoft.com/office/officeart/2005/8/layout/orgChart1"/>
    <dgm:cxn modelId="{945557C2-BE36-4293-B114-BF5C718BA23E}" type="presParOf" srcId="{FEF1EA38-E709-4E0A-A1C1-E4394360B3F6}" destId="{ED4F57A3-0591-4A46-A629-56DC071E858B}" srcOrd="2" destOrd="0" presId="urn:microsoft.com/office/officeart/2005/8/layout/orgChart1"/>
    <dgm:cxn modelId="{7C551335-AC07-46FD-9A2D-80B5371CFA41}" type="presParOf" srcId="{55C6CF37-2300-483F-875A-999C5AAC0A93}" destId="{D9AB27B6-9455-4483-9854-351030332E59}" srcOrd="2" destOrd="0" presId="urn:microsoft.com/office/officeart/2005/8/layout/orgChart1"/>
    <dgm:cxn modelId="{54023558-184A-47A3-AC50-58E58E7BDFCD}" type="presParOf" srcId="{077799C7-602A-4D86-ACD7-5D733D1F4495}" destId="{EDA90D44-7C80-4B66-B382-2D5F02E33DBA}" srcOrd="4" destOrd="0" presId="urn:microsoft.com/office/officeart/2005/8/layout/orgChart1"/>
    <dgm:cxn modelId="{AD71AD74-15B9-4D30-851B-8FC7764CA157}" type="presParOf" srcId="{077799C7-602A-4D86-ACD7-5D733D1F4495}" destId="{E6FA05CB-7BAE-47F7-94AD-C04A25977D03}" srcOrd="5" destOrd="0" presId="urn:microsoft.com/office/officeart/2005/8/layout/orgChart1"/>
    <dgm:cxn modelId="{7F169535-B004-4040-BDA9-B622CA8E36EC}" type="presParOf" srcId="{E6FA05CB-7BAE-47F7-94AD-C04A25977D03}" destId="{E29D710B-E125-4A02-BF57-46400EA62C07}" srcOrd="0" destOrd="0" presId="urn:microsoft.com/office/officeart/2005/8/layout/orgChart1"/>
    <dgm:cxn modelId="{7A50AC9A-D8AA-4063-9CDF-EB6D7083AE4A}" type="presParOf" srcId="{E29D710B-E125-4A02-BF57-46400EA62C07}" destId="{B6AE8272-9BB9-4766-8E63-2FC77E3F0332}" srcOrd="0" destOrd="0" presId="urn:microsoft.com/office/officeart/2005/8/layout/orgChart1"/>
    <dgm:cxn modelId="{14859F29-3F31-4176-913C-84996E05B0AC}" type="presParOf" srcId="{E29D710B-E125-4A02-BF57-46400EA62C07}" destId="{20B01F3B-AC2E-4561-B654-6DFAC8B69A01}" srcOrd="1" destOrd="0" presId="urn:microsoft.com/office/officeart/2005/8/layout/orgChart1"/>
    <dgm:cxn modelId="{3F1446B5-3549-4C13-AE3A-B2E7A0CA3C87}" type="presParOf" srcId="{E6FA05CB-7BAE-47F7-94AD-C04A25977D03}" destId="{5231896D-B5B1-45B6-B3F1-00E0DB760CB8}" srcOrd="1" destOrd="0" presId="urn:microsoft.com/office/officeart/2005/8/layout/orgChart1"/>
    <dgm:cxn modelId="{AF04C29D-3783-45F8-97C3-282824D7FE5F}" type="presParOf" srcId="{5231896D-B5B1-45B6-B3F1-00E0DB760CB8}" destId="{00B70631-43C2-473C-B55D-EADF69AC4D04}" srcOrd="0" destOrd="0" presId="urn:microsoft.com/office/officeart/2005/8/layout/orgChart1"/>
    <dgm:cxn modelId="{6B6D0A4C-BE0F-409C-ADB8-53EDA2EB9204}" type="presParOf" srcId="{5231896D-B5B1-45B6-B3F1-00E0DB760CB8}" destId="{69414A83-6A43-42B9-8A28-81EE8485E9F6}" srcOrd="1" destOrd="0" presId="urn:microsoft.com/office/officeart/2005/8/layout/orgChart1"/>
    <dgm:cxn modelId="{227503F5-CC89-4BD9-AF30-5C6082431533}" type="presParOf" srcId="{69414A83-6A43-42B9-8A28-81EE8485E9F6}" destId="{2E47076E-DA74-44C8-8508-B729A4878F94}" srcOrd="0" destOrd="0" presId="urn:microsoft.com/office/officeart/2005/8/layout/orgChart1"/>
    <dgm:cxn modelId="{CF5ADB19-D6DD-44D0-85CD-7996C13C1B3C}" type="presParOf" srcId="{2E47076E-DA74-44C8-8508-B729A4878F94}" destId="{5F43FDE4-6741-4D4C-B739-2B7893E87485}" srcOrd="0" destOrd="0" presId="urn:microsoft.com/office/officeart/2005/8/layout/orgChart1"/>
    <dgm:cxn modelId="{DEE54E09-A169-4ED4-9730-1A018BA67A0C}" type="presParOf" srcId="{2E47076E-DA74-44C8-8508-B729A4878F94}" destId="{4083CD60-7C50-4DD3-BAC2-720CCDE556F5}" srcOrd="1" destOrd="0" presId="urn:microsoft.com/office/officeart/2005/8/layout/orgChart1"/>
    <dgm:cxn modelId="{9AAFFF02-8534-404B-8DBC-1024C46C0E12}" type="presParOf" srcId="{69414A83-6A43-42B9-8A28-81EE8485E9F6}" destId="{D00EC1F5-F123-4019-B4E4-4454D3360B2F}" srcOrd="1" destOrd="0" presId="urn:microsoft.com/office/officeart/2005/8/layout/orgChart1"/>
    <dgm:cxn modelId="{72E2FC35-4912-40B5-8ED8-2188AC7906E1}" type="presParOf" srcId="{D00EC1F5-F123-4019-B4E4-4454D3360B2F}" destId="{758EF2F8-34DC-4BCE-AD0C-D4BFAFE23A8B}" srcOrd="0" destOrd="0" presId="urn:microsoft.com/office/officeart/2005/8/layout/orgChart1"/>
    <dgm:cxn modelId="{15A02DCE-CA29-46FC-8FE9-1A9B7F6E6BD4}" type="presParOf" srcId="{D00EC1F5-F123-4019-B4E4-4454D3360B2F}" destId="{30E39305-63F3-49C0-B063-4859F0920A7E}" srcOrd="1" destOrd="0" presId="urn:microsoft.com/office/officeart/2005/8/layout/orgChart1"/>
    <dgm:cxn modelId="{E9D93B00-B65A-413C-8FEF-5D354D6EC011}" type="presParOf" srcId="{30E39305-63F3-49C0-B063-4859F0920A7E}" destId="{5DCD28D8-6F21-4579-BF1C-560B64FBF98D}" srcOrd="0" destOrd="0" presId="urn:microsoft.com/office/officeart/2005/8/layout/orgChart1"/>
    <dgm:cxn modelId="{6EA9F729-AC03-4EC0-9C76-E804E0D5763E}" type="presParOf" srcId="{5DCD28D8-6F21-4579-BF1C-560B64FBF98D}" destId="{E62283FE-D88B-4908-BF72-DFE03DC086AB}" srcOrd="0" destOrd="0" presId="urn:microsoft.com/office/officeart/2005/8/layout/orgChart1"/>
    <dgm:cxn modelId="{F3AA3AD0-A860-42CE-9695-3053EC89814E}" type="presParOf" srcId="{5DCD28D8-6F21-4579-BF1C-560B64FBF98D}" destId="{F8CA5E27-D6F8-434C-BAB9-8754F48D55FC}" srcOrd="1" destOrd="0" presId="urn:microsoft.com/office/officeart/2005/8/layout/orgChart1"/>
    <dgm:cxn modelId="{EDB286E1-E793-415A-9958-2DB60CBE4AA7}" type="presParOf" srcId="{30E39305-63F3-49C0-B063-4859F0920A7E}" destId="{FDB10EF1-815C-43E8-B6A0-088D96773B48}" srcOrd="1" destOrd="0" presId="urn:microsoft.com/office/officeart/2005/8/layout/orgChart1"/>
    <dgm:cxn modelId="{C6DD4B41-1BA0-4FAB-8D70-031277CA296D}" type="presParOf" srcId="{30E39305-63F3-49C0-B063-4859F0920A7E}" destId="{B0E6200C-740C-4702-BA07-6CBAF146E9D3}" srcOrd="2" destOrd="0" presId="urn:microsoft.com/office/officeart/2005/8/layout/orgChart1"/>
    <dgm:cxn modelId="{96240ABB-2B82-4AE2-927C-E5B59034A598}" type="presParOf" srcId="{69414A83-6A43-42B9-8A28-81EE8485E9F6}" destId="{BA746ACC-3877-40E2-862F-39192FC4FDD7}" srcOrd="2" destOrd="0" presId="urn:microsoft.com/office/officeart/2005/8/layout/orgChart1"/>
    <dgm:cxn modelId="{3125314E-A21B-4463-940E-EAFD856CED91}" type="presParOf" srcId="{E6FA05CB-7BAE-47F7-94AD-C04A25977D03}" destId="{C56627CA-7786-4ADC-B569-6AC097A00467}" srcOrd="2" destOrd="0" presId="urn:microsoft.com/office/officeart/2005/8/layout/orgChart1"/>
    <dgm:cxn modelId="{299A8B2A-3A34-47A3-9974-186C78AA4009}" type="presParOf" srcId="{8E62E52D-420A-4B65-A690-6D0A848F809F}" destId="{B0014076-831D-4893-A084-79E421F6F98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06C94F5-FA47-4B69-BD0A-2139BEBB9E9E}" type="doc">
      <dgm:prSet loTypeId="urn:microsoft.com/office/officeart/2005/8/layout/matrix1" loCatId="matrix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B7ADF918-581E-4402-AC5B-BB942D13BD3F}">
      <dgm:prSet phldrT="[Text]"/>
      <dgm:spPr/>
      <dgm:t>
        <a:bodyPr/>
        <a:lstStyle/>
        <a:p>
          <a:r>
            <a:rPr lang="en-US" dirty="0"/>
            <a:t>MERIT</a:t>
          </a:r>
        </a:p>
      </dgm:t>
    </dgm:pt>
    <dgm:pt modelId="{937AD6A4-09E6-468C-9BD7-36058FB8799C}" type="parTrans" cxnId="{C050C985-C82D-4CAC-9959-CC04ED3F1230}">
      <dgm:prSet/>
      <dgm:spPr/>
      <dgm:t>
        <a:bodyPr/>
        <a:lstStyle/>
        <a:p>
          <a:endParaRPr lang="en-US"/>
        </a:p>
      </dgm:t>
    </dgm:pt>
    <dgm:pt modelId="{A7EB0E88-B59A-4124-BC88-F6D7F440B420}" type="sibTrans" cxnId="{C050C985-C82D-4CAC-9959-CC04ED3F1230}">
      <dgm:prSet/>
      <dgm:spPr/>
      <dgm:t>
        <a:bodyPr/>
        <a:lstStyle/>
        <a:p>
          <a:endParaRPr lang="en-US"/>
        </a:p>
      </dgm:t>
    </dgm:pt>
    <dgm:pt modelId="{F9DCF7E7-27F9-4306-A9CC-2C10F9BABD6B}">
      <dgm:prSet phldrT="[Text]" custT="1"/>
      <dgm:spPr/>
      <dgm:t>
        <a:bodyPr/>
        <a:lstStyle/>
        <a:p>
          <a:pPr algn="ctr">
            <a:lnSpc>
              <a:spcPct val="90000"/>
            </a:lnSpc>
            <a:spcAft>
              <a:spcPct val="35000"/>
            </a:spcAft>
          </a:pPr>
          <a:endParaRPr lang="en-US" sz="2000" b="1" dirty="0"/>
        </a:p>
        <a:p>
          <a:pPr algn="ctr">
            <a:lnSpc>
              <a:spcPct val="90000"/>
            </a:lnSpc>
            <a:spcAft>
              <a:spcPct val="35000"/>
            </a:spcAft>
          </a:pPr>
          <a:r>
            <a:rPr lang="en-US" sz="3200" b="1" u="sng" dirty="0"/>
            <a:t>Meaningful Life</a:t>
          </a:r>
        </a:p>
        <a:p>
          <a:pPr algn="l">
            <a:lnSpc>
              <a:spcPct val="100000"/>
            </a:lnSpc>
            <a:spcAft>
              <a:spcPts val="400"/>
            </a:spcAft>
          </a:pPr>
          <a:r>
            <a:rPr lang="en-US" sz="2100" dirty="0"/>
            <a:t>    - </a:t>
          </a:r>
          <a:r>
            <a:rPr lang="en-US" sz="1600" dirty="0"/>
            <a:t>Elder Well-being and   Autonomy </a:t>
          </a:r>
        </a:p>
        <a:p>
          <a:pPr marL="336550" indent="-336550" algn="l">
            <a:lnSpc>
              <a:spcPct val="100000"/>
            </a:lnSpc>
            <a:spcAft>
              <a:spcPts val="400"/>
            </a:spcAft>
          </a:pPr>
          <a:r>
            <a:rPr lang="en-US" sz="2000" dirty="0"/>
            <a:t>    - </a:t>
          </a:r>
          <a:r>
            <a:rPr lang="en-US" sz="1600" dirty="0"/>
            <a:t>Physical &amp; Organizational Support for Meaningful Life</a:t>
          </a:r>
        </a:p>
      </dgm:t>
    </dgm:pt>
    <dgm:pt modelId="{5207930E-BEFF-495C-80FD-DF8E749229C0}" type="parTrans" cxnId="{1DE0A17D-733C-4907-A8DB-D2FBC4D27A33}">
      <dgm:prSet/>
      <dgm:spPr/>
      <dgm:t>
        <a:bodyPr/>
        <a:lstStyle/>
        <a:p>
          <a:endParaRPr lang="en-US"/>
        </a:p>
      </dgm:t>
    </dgm:pt>
    <dgm:pt modelId="{7C1679DA-4626-4556-85EC-15565E4E76C9}" type="sibTrans" cxnId="{1DE0A17D-733C-4907-A8DB-D2FBC4D27A33}">
      <dgm:prSet/>
      <dgm:spPr/>
      <dgm:t>
        <a:bodyPr/>
        <a:lstStyle/>
        <a:p>
          <a:endParaRPr lang="en-US"/>
        </a:p>
      </dgm:t>
    </dgm:pt>
    <dgm:pt modelId="{211BA9D5-CBDC-41D2-9048-E4D0AA355925}">
      <dgm:prSet phldrT="[Text]" custT="1"/>
      <dgm:spPr/>
      <dgm:t>
        <a:bodyPr/>
        <a:lstStyle/>
        <a:p>
          <a:pPr algn="ctr">
            <a:lnSpc>
              <a:spcPct val="90000"/>
            </a:lnSpc>
            <a:spcAft>
              <a:spcPct val="35000"/>
            </a:spcAft>
          </a:pPr>
          <a:endParaRPr lang="en-US" sz="1600" b="1" u="sng" dirty="0"/>
        </a:p>
        <a:p>
          <a:pPr algn="ctr">
            <a:lnSpc>
              <a:spcPct val="90000"/>
            </a:lnSpc>
            <a:spcAft>
              <a:spcPct val="35000"/>
            </a:spcAft>
          </a:pPr>
          <a:r>
            <a:rPr lang="en-US" sz="3200" b="1" u="sng" dirty="0"/>
            <a:t>Real Home</a:t>
          </a:r>
        </a:p>
        <a:p>
          <a:pPr algn="l">
            <a:lnSpc>
              <a:spcPct val="100000"/>
            </a:lnSpc>
            <a:spcAft>
              <a:spcPts val="400"/>
            </a:spcAft>
          </a:pPr>
          <a:r>
            <a:rPr lang="en-US" sz="2000" dirty="0"/>
            <a:t>         - Residential Life</a:t>
          </a:r>
        </a:p>
        <a:p>
          <a:pPr algn="l">
            <a:lnSpc>
              <a:spcPct val="100000"/>
            </a:lnSpc>
            <a:spcAft>
              <a:spcPts val="400"/>
            </a:spcAft>
          </a:pPr>
          <a:r>
            <a:rPr lang="en-US" sz="2000" dirty="0"/>
            <a:t>         - Convivial Meals</a:t>
          </a:r>
        </a:p>
      </dgm:t>
    </dgm:pt>
    <dgm:pt modelId="{C7A37B14-1107-4F4F-8360-B697E8ED99DD}" type="parTrans" cxnId="{56F2C920-F6F4-4E0E-B283-305D2D0A2BD2}">
      <dgm:prSet/>
      <dgm:spPr/>
      <dgm:t>
        <a:bodyPr/>
        <a:lstStyle/>
        <a:p>
          <a:endParaRPr lang="en-US"/>
        </a:p>
      </dgm:t>
    </dgm:pt>
    <dgm:pt modelId="{02BA59F5-1DCB-4F22-9CF7-9D7C1CE66738}" type="sibTrans" cxnId="{56F2C920-F6F4-4E0E-B283-305D2D0A2BD2}">
      <dgm:prSet/>
      <dgm:spPr/>
      <dgm:t>
        <a:bodyPr/>
        <a:lstStyle/>
        <a:p>
          <a:endParaRPr lang="en-US"/>
        </a:p>
      </dgm:t>
    </dgm:pt>
    <dgm:pt modelId="{C4AE8694-3C93-415A-9FA6-E66B76F9F845}">
      <dgm:prSet phldrT="[Text]" custT="1"/>
      <dgm:spPr/>
      <dgm:t>
        <a:bodyPr/>
        <a:lstStyle/>
        <a:p>
          <a:pPr algn="ctr">
            <a:lnSpc>
              <a:spcPct val="90000"/>
            </a:lnSpc>
            <a:spcAft>
              <a:spcPct val="35000"/>
            </a:spcAft>
          </a:pPr>
          <a:endParaRPr lang="en-US" sz="700" b="1" u="sng" dirty="0"/>
        </a:p>
        <a:p>
          <a:pPr algn="ctr">
            <a:lnSpc>
              <a:spcPct val="90000"/>
            </a:lnSpc>
            <a:spcAft>
              <a:spcPct val="35000"/>
            </a:spcAft>
          </a:pPr>
          <a:r>
            <a:rPr lang="en-US" sz="3200" b="1" u="sng" dirty="0"/>
            <a:t>Empowered Staff</a:t>
          </a:r>
        </a:p>
        <a:p>
          <a:pPr algn="l">
            <a:lnSpc>
              <a:spcPct val="100000"/>
            </a:lnSpc>
            <a:spcAft>
              <a:spcPts val="400"/>
            </a:spcAft>
          </a:pPr>
          <a:r>
            <a:rPr lang="en-US" sz="2300" dirty="0"/>
            <a:t>        - </a:t>
          </a:r>
          <a:r>
            <a:rPr lang="en-US" sz="2000" dirty="0"/>
            <a:t>Organizational Design</a:t>
          </a:r>
        </a:p>
        <a:p>
          <a:pPr algn="l">
            <a:lnSpc>
              <a:spcPct val="100000"/>
            </a:lnSpc>
            <a:spcAft>
              <a:spcPts val="400"/>
            </a:spcAft>
          </a:pPr>
          <a:r>
            <a:rPr lang="en-US" sz="2000" dirty="0"/>
            <a:t>         - </a:t>
          </a:r>
          <a:r>
            <a:rPr lang="en-US" sz="2000" dirty="0" err="1"/>
            <a:t>Shahbazim</a:t>
          </a:r>
          <a:r>
            <a:rPr lang="en-US" sz="2000" dirty="0"/>
            <a:t> Role</a:t>
          </a:r>
        </a:p>
        <a:p>
          <a:pPr algn="l">
            <a:lnSpc>
              <a:spcPct val="100000"/>
            </a:lnSpc>
            <a:spcAft>
              <a:spcPts val="400"/>
            </a:spcAft>
          </a:pPr>
          <a:r>
            <a:rPr lang="en-US" sz="2000" dirty="0"/>
            <a:t>         - Collaborative Culture</a:t>
          </a:r>
        </a:p>
      </dgm:t>
    </dgm:pt>
    <dgm:pt modelId="{1A6BA4F8-AEB7-4095-8005-0ABF88FAD0DE}" type="parTrans" cxnId="{8A98524F-CC26-4A1A-90BD-B044AE6F268B}">
      <dgm:prSet/>
      <dgm:spPr/>
      <dgm:t>
        <a:bodyPr/>
        <a:lstStyle/>
        <a:p>
          <a:endParaRPr lang="en-US"/>
        </a:p>
      </dgm:t>
    </dgm:pt>
    <dgm:pt modelId="{24D9FA54-6C69-45AE-A4A1-AEADAC6DA755}" type="sibTrans" cxnId="{8A98524F-CC26-4A1A-90BD-B044AE6F268B}">
      <dgm:prSet/>
      <dgm:spPr/>
      <dgm:t>
        <a:bodyPr/>
        <a:lstStyle/>
        <a:p>
          <a:endParaRPr lang="en-US"/>
        </a:p>
      </dgm:t>
    </dgm:pt>
    <dgm:pt modelId="{DBF994D8-4B72-45B2-93ED-7FBE2E361F0E}">
      <dgm:prSet phldrT="[Text]" custT="1"/>
      <dgm:spPr/>
      <dgm:t>
        <a:bodyPr/>
        <a:lstStyle/>
        <a:p>
          <a:pPr algn="ctr">
            <a:lnSpc>
              <a:spcPct val="90000"/>
            </a:lnSpc>
            <a:spcAft>
              <a:spcPct val="35000"/>
            </a:spcAft>
          </a:pPr>
          <a:r>
            <a:rPr lang="en-US" sz="3200" b="1" u="sng" dirty="0"/>
            <a:t>Model Support</a:t>
          </a:r>
        </a:p>
        <a:p>
          <a:pPr marL="0" indent="465138" algn="l">
            <a:lnSpc>
              <a:spcPct val="100000"/>
            </a:lnSpc>
            <a:spcAft>
              <a:spcPts val="400"/>
            </a:spcAft>
          </a:pPr>
          <a:r>
            <a:rPr lang="en-US" sz="2400" dirty="0"/>
            <a:t>-</a:t>
          </a:r>
          <a:r>
            <a:rPr lang="en-US" sz="3000" dirty="0"/>
            <a:t> </a:t>
          </a:r>
          <a:r>
            <a:rPr lang="en-US" sz="2000" dirty="0"/>
            <a:t>Leadership Support</a:t>
          </a:r>
        </a:p>
        <a:p>
          <a:pPr marL="0" indent="465138" algn="l">
            <a:lnSpc>
              <a:spcPct val="100000"/>
            </a:lnSpc>
            <a:spcAft>
              <a:spcPts val="400"/>
            </a:spcAft>
          </a:pPr>
          <a:r>
            <a:rPr lang="en-US" sz="2000" dirty="0"/>
            <a:t>- Educational Support</a:t>
          </a:r>
        </a:p>
      </dgm:t>
    </dgm:pt>
    <dgm:pt modelId="{5456849B-1F67-4C22-9511-E28F37C407EC}" type="parTrans" cxnId="{F36386CC-B28E-49FA-8688-2E2CB8E735CA}">
      <dgm:prSet/>
      <dgm:spPr/>
      <dgm:t>
        <a:bodyPr/>
        <a:lstStyle/>
        <a:p>
          <a:endParaRPr lang="en-US"/>
        </a:p>
      </dgm:t>
    </dgm:pt>
    <dgm:pt modelId="{08F2A260-26B2-42A8-A840-645042565D4C}" type="sibTrans" cxnId="{F36386CC-B28E-49FA-8688-2E2CB8E735CA}">
      <dgm:prSet/>
      <dgm:spPr/>
      <dgm:t>
        <a:bodyPr/>
        <a:lstStyle/>
        <a:p>
          <a:endParaRPr lang="en-US"/>
        </a:p>
      </dgm:t>
    </dgm:pt>
    <dgm:pt modelId="{92B12D7E-7281-498F-9F94-823AC977B58F}" type="pres">
      <dgm:prSet presAssocID="{706C94F5-FA47-4B69-BD0A-2139BEBB9E9E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7CD157D-D044-443C-BB5E-CF074D8F67BA}" type="pres">
      <dgm:prSet presAssocID="{706C94F5-FA47-4B69-BD0A-2139BEBB9E9E}" presName="matrix" presStyleCnt="0"/>
      <dgm:spPr/>
    </dgm:pt>
    <dgm:pt modelId="{31CB8EDC-A88D-420F-A067-67CB16DD4641}" type="pres">
      <dgm:prSet presAssocID="{706C94F5-FA47-4B69-BD0A-2139BEBB9E9E}" presName="tile1" presStyleLbl="node1" presStyleIdx="0" presStyleCnt="4" custLinFactNeighborX="0"/>
      <dgm:spPr/>
    </dgm:pt>
    <dgm:pt modelId="{53AA7586-B628-4A49-A9E6-A7A63709BA5A}" type="pres">
      <dgm:prSet presAssocID="{706C94F5-FA47-4B69-BD0A-2139BEBB9E9E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9EB18C8A-CD64-46B8-9A3D-489D78C32F93}" type="pres">
      <dgm:prSet presAssocID="{706C94F5-FA47-4B69-BD0A-2139BEBB9E9E}" presName="tile2" presStyleLbl="node1" presStyleIdx="1" presStyleCnt="4" custLinFactNeighborY="304"/>
      <dgm:spPr/>
    </dgm:pt>
    <dgm:pt modelId="{EE107481-145C-4E5E-8303-45CE51942506}" type="pres">
      <dgm:prSet presAssocID="{706C94F5-FA47-4B69-BD0A-2139BEBB9E9E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8C48B105-F9F6-435E-9C6C-DCB335540FCF}" type="pres">
      <dgm:prSet presAssocID="{706C94F5-FA47-4B69-BD0A-2139BEBB9E9E}" presName="tile3" presStyleLbl="node1" presStyleIdx="2" presStyleCnt="4" custLinFactNeighborY="0"/>
      <dgm:spPr/>
    </dgm:pt>
    <dgm:pt modelId="{E8310647-9B0F-412F-99A6-4ACAB6087E06}" type="pres">
      <dgm:prSet presAssocID="{706C94F5-FA47-4B69-BD0A-2139BEBB9E9E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FAECB710-7C57-4B1F-A3DD-99FBD6A0D498}" type="pres">
      <dgm:prSet presAssocID="{706C94F5-FA47-4B69-BD0A-2139BEBB9E9E}" presName="tile4" presStyleLbl="node1" presStyleIdx="3" presStyleCnt="4"/>
      <dgm:spPr/>
    </dgm:pt>
    <dgm:pt modelId="{C426A641-C0C5-4AE5-91B1-9FF1AF1C0D12}" type="pres">
      <dgm:prSet presAssocID="{706C94F5-FA47-4B69-BD0A-2139BEBB9E9E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DE7B6A9A-9A3F-4CD8-9DCA-0A58878D7AE8}" type="pres">
      <dgm:prSet presAssocID="{706C94F5-FA47-4B69-BD0A-2139BEBB9E9E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1F14BB45-AB3F-49D9-BC26-2B022F697965}" type="presOf" srcId="{706C94F5-FA47-4B69-BD0A-2139BEBB9E9E}" destId="{92B12D7E-7281-498F-9F94-823AC977B58F}" srcOrd="0" destOrd="0" presId="urn:microsoft.com/office/officeart/2005/8/layout/matrix1"/>
    <dgm:cxn modelId="{5B1D06EE-23A4-4DB3-9F1D-075A85952D4D}" type="presOf" srcId="{211BA9D5-CBDC-41D2-9048-E4D0AA355925}" destId="{9EB18C8A-CD64-46B8-9A3D-489D78C32F93}" srcOrd="0" destOrd="0" presId="urn:microsoft.com/office/officeart/2005/8/layout/matrix1"/>
    <dgm:cxn modelId="{703135A6-9C3B-4A16-BD15-A64C5A8D84ED}" type="presOf" srcId="{DBF994D8-4B72-45B2-93ED-7FBE2E361F0E}" destId="{C426A641-C0C5-4AE5-91B1-9FF1AF1C0D12}" srcOrd="1" destOrd="0" presId="urn:microsoft.com/office/officeart/2005/8/layout/matrix1"/>
    <dgm:cxn modelId="{326B991E-82DC-4DF8-A144-89C2BB17FE27}" type="presOf" srcId="{F9DCF7E7-27F9-4306-A9CC-2C10F9BABD6B}" destId="{31CB8EDC-A88D-420F-A067-67CB16DD4641}" srcOrd="0" destOrd="0" presId="urn:microsoft.com/office/officeart/2005/8/layout/matrix1"/>
    <dgm:cxn modelId="{8A61C789-E210-4017-84BF-A48CD69B9139}" type="presOf" srcId="{211BA9D5-CBDC-41D2-9048-E4D0AA355925}" destId="{EE107481-145C-4E5E-8303-45CE51942506}" srcOrd="1" destOrd="0" presId="urn:microsoft.com/office/officeart/2005/8/layout/matrix1"/>
    <dgm:cxn modelId="{689F0053-4369-4AFD-8E8D-B5F9703C831B}" type="presOf" srcId="{DBF994D8-4B72-45B2-93ED-7FBE2E361F0E}" destId="{FAECB710-7C57-4B1F-A3DD-99FBD6A0D498}" srcOrd="0" destOrd="0" presId="urn:microsoft.com/office/officeart/2005/8/layout/matrix1"/>
    <dgm:cxn modelId="{08C67427-D612-4ADD-80BE-5B784BBE5CA9}" type="presOf" srcId="{F9DCF7E7-27F9-4306-A9CC-2C10F9BABD6B}" destId="{53AA7586-B628-4A49-A9E6-A7A63709BA5A}" srcOrd="1" destOrd="0" presId="urn:microsoft.com/office/officeart/2005/8/layout/matrix1"/>
    <dgm:cxn modelId="{C050C985-C82D-4CAC-9959-CC04ED3F1230}" srcId="{706C94F5-FA47-4B69-BD0A-2139BEBB9E9E}" destId="{B7ADF918-581E-4402-AC5B-BB942D13BD3F}" srcOrd="0" destOrd="0" parTransId="{937AD6A4-09E6-468C-9BD7-36058FB8799C}" sibTransId="{A7EB0E88-B59A-4124-BC88-F6D7F440B420}"/>
    <dgm:cxn modelId="{8A98524F-CC26-4A1A-90BD-B044AE6F268B}" srcId="{B7ADF918-581E-4402-AC5B-BB942D13BD3F}" destId="{C4AE8694-3C93-415A-9FA6-E66B76F9F845}" srcOrd="2" destOrd="0" parTransId="{1A6BA4F8-AEB7-4095-8005-0ABF88FAD0DE}" sibTransId="{24D9FA54-6C69-45AE-A4A1-AEADAC6DA755}"/>
    <dgm:cxn modelId="{0B940730-44B1-455A-84AC-9C00F4CD8B3B}" type="presOf" srcId="{C4AE8694-3C93-415A-9FA6-E66B76F9F845}" destId="{8C48B105-F9F6-435E-9C6C-DCB335540FCF}" srcOrd="0" destOrd="0" presId="urn:microsoft.com/office/officeart/2005/8/layout/matrix1"/>
    <dgm:cxn modelId="{F36386CC-B28E-49FA-8688-2E2CB8E735CA}" srcId="{B7ADF918-581E-4402-AC5B-BB942D13BD3F}" destId="{DBF994D8-4B72-45B2-93ED-7FBE2E361F0E}" srcOrd="3" destOrd="0" parTransId="{5456849B-1F67-4C22-9511-E28F37C407EC}" sibTransId="{08F2A260-26B2-42A8-A840-645042565D4C}"/>
    <dgm:cxn modelId="{F3DA2817-9C1E-4CA9-8081-5FCCD22FF7F8}" type="presOf" srcId="{B7ADF918-581E-4402-AC5B-BB942D13BD3F}" destId="{DE7B6A9A-9A3F-4CD8-9DCA-0A58878D7AE8}" srcOrd="0" destOrd="0" presId="urn:microsoft.com/office/officeart/2005/8/layout/matrix1"/>
    <dgm:cxn modelId="{30FDBFD9-54E6-42AB-8F54-12D29ED1C68F}" type="presOf" srcId="{C4AE8694-3C93-415A-9FA6-E66B76F9F845}" destId="{E8310647-9B0F-412F-99A6-4ACAB6087E06}" srcOrd="1" destOrd="0" presId="urn:microsoft.com/office/officeart/2005/8/layout/matrix1"/>
    <dgm:cxn modelId="{1DE0A17D-733C-4907-A8DB-D2FBC4D27A33}" srcId="{B7ADF918-581E-4402-AC5B-BB942D13BD3F}" destId="{F9DCF7E7-27F9-4306-A9CC-2C10F9BABD6B}" srcOrd="0" destOrd="0" parTransId="{5207930E-BEFF-495C-80FD-DF8E749229C0}" sibTransId="{7C1679DA-4626-4556-85EC-15565E4E76C9}"/>
    <dgm:cxn modelId="{56F2C920-F6F4-4E0E-B283-305D2D0A2BD2}" srcId="{B7ADF918-581E-4402-AC5B-BB942D13BD3F}" destId="{211BA9D5-CBDC-41D2-9048-E4D0AA355925}" srcOrd="1" destOrd="0" parTransId="{C7A37B14-1107-4F4F-8360-B697E8ED99DD}" sibTransId="{02BA59F5-1DCB-4F22-9CF7-9D7C1CE66738}"/>
    <dgm:cxn modelId="{FA48B0D5-36E9-4E7F-8160-0186858B9198}" type="presParOf" srcId="{92B12D7E-7281-498F-9F94-823AC977B58F}" destId="{A7CD157D-D044-443C-BB5E-CF074D8F67BA}" srcOrd="0" destOrd="0" presId="urn:microsoft.com/office/officeart/2005/8/layout/matrix1"/>
    <dgm:cxn modelId="{3284D7AA-E696-4BF9-8F00-3E791986D83C}" type="presParOf" srcId="{A7CD157D-D044-443C-BB5E-CF074D8F67BA}" destId="{31CB8EDC-A88D-420F-A067-67CB16DD4641}" srcOrd="0" destOrd="0" presId="urn:microsoft.com/office/officeart/2005/8/layout/matrix1"/>
    <dgm:cxn modelId="{26671B3E-E02B-4D08-906C-22B2271C016D}" type="presParOf" srcId="{A7CD157D-D044-443C-BB5E-CF074D8F67BA}" destId="{53AA7586-B628-4A49-A9E6-A7A63709BA5A}" srcOrd="1" destOrd="0" presId="urn:microsoft.com/office/officeart/2005/8/layout/matrix1"/>
    <dgm:cxn modelId="{863C18DF-91E6-4864-84CF-446CF85F7A70}" type="presParOf" srcId="{A7CD157D-D044-443C-BB5E-CF074D8F67BA}" destId="{9EB18C8A-CD64-46B8-9A3D-489D78C32F93}" srcOrd="2" destOrd="0" presId="urn:microsoft.com/office/officeart/2005/8/layout/matrix1"/>
    <dgm:cxn modelId="{C5664C5B-1C94-456C-9CB1-6DEB8CAB8F6F}" type="presParOf" srcId="{A7CD157D-D044-443C-BB5E-CF074D8F67BA}" destId="{EE107481-145C-4E5E-8303-45CE51942506}" srcOrd="3" destOrd="0" presId="urn:microsoft.com/office/officeart/2005/8/layout/matrix1"/>
    <dgm:cxn modelId="{A5776A29-6333-436D-8381-5D723371A584}" type="presParOf" srcId="{A7CD157D-D044-443C-BB5E-CF074D8F67BA}" destId="{8C48B105-F9F6-435E-9C6C-DCB335540FCF}" srcOrd="4" destOrd="0" presId="urn:microsoft.com/office/officeart/2005/8/layout/matrix1"/>
    <dgm:cxn modelId="{5B535C42-2A0B-482B-8DF3-3770E6E9AFE3}" type="presParOf" srcId="{A7CD157D-D044-443C-BB5E-CF074D8F67BA}" destId="{E8310647-9B0F-412F-99A6-4ACAB6087E06}" srcOrd="5" destOrd="0" presId="urn:microsoft.com/office/officeart/2005/8/layout/matrix1"/>
    <dgm:cxn modelId="{15BAEDAF-9DFF-4887-B510-E82B68E7EF9A}" type="presParOf" srcId="{A7CD157D-D044-443C-BB5E-CF074D8F67BA}" destId="{FAECB710-7C57-4B1F-A3DD-99FBD6A0D498}" srcOrd="6" destOrd="0" presId="urn:microsoft.com/office/officeart/2005/8/layout/matrix1"/>
    <dgm:cxn modelId="{9E8538CC-B72F-4D55-BE00-E8F5C0590258}" type="presParOf" srcId="{A7CD157D-D044-443C-BB5E-CF074D8F67BA}" destId="{C426A641-C0C5-4AE5-91B1-9FF1AF1C0D12}" srcOrd="7" destOrd="0" presId="urn:microsoft.com/office/officeart/2005/8/layout/matrix1"/>
    <dgm:cxn modelId="{A7EFC22C-7A91-4E1C-88CD-758856D368A6}" type="presParOf" srcId="{92B12D7E-7281-498F-9F94-823AC977B58F}" destId="{DE7B6A9A-9A3F-4CD8-9DCA-0A58878D7AE8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036EF7-401A-4A17-AB2F-C1FC716A693C}">
      <dsp:nvSpPr>
        <dsp:cNvPr id="0" name=""/>
        <dsp:cNvSpPr/>
      </dsp:nvSpPr>
      <dsp:spPr>
        <a:xfrm>
          <a:off x="1606796" y="54292"/>
          <a:ext cx="2606040" cy="2606040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latin typeface="Calibri"/>
            <a:ea typeface="+mn-ea"/>
            <a:cs typeface="+mn-cs"/>
          </a:endParaRPr>
        </a:p>
      </dsp:txBody>
      <dsp:txXfrm>
        <a:off x="1954268" y="510349"/>
        <a:ext cx="1911096" cy="1172718"/>
      </dsp:txXfrm>
    </dsp:sp>
    <dsp:sp modelId="{90CCC432-617D-4DE3-9C86-0F35732491D2}">
      <dsp:nvSpPr>
        <dsp:cNvPr id="0" name=""/>
        <dsp:cNvSpPr/>
      </dsp:nvSpPr>
      <dsp:spPr>
        <a:xfrm>
          <a:off x="2560485" y="1737359"/>
          <a:ext cx="2606040" cy="2606040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>
            <a:latin typeface="Calibri"/>
            <a:ea typeface="+mn-ea"/>
            <a:cs typeface="+mn-cs"/>
          </a:endParaRPr>
        </a:p>
      </dsp:txBody>
      <dsp:txXfrm>
        <a:off x="3357499" y="2410586"/>
        <a:ext cx="1563624" cy="1433322"/>
      </dsp:txXfrm>
    </dsp:sp>
    <dsp:sp modelId="{02D8B60D-462D-4EE7-9469-6DB4FD3558EF}">
      <dsp:nvSpPr>
        <dsp:cNvPr id="0" name=""/>
        <dsp:cNvSpPr/>
      </dsp:nvSpPr>
      <dsp:spPr>
        <a:xfrm>
          <a:off x="666450" y="1683067"/>
          <a:ext cx="2606040" cy="2606040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latin typeface="Calibri"/>
            <a:ea typeface="+mn-ea"/>
            <a:cs typeface="+mn-cs"/>
          </a:endParaRPr>
        </a:p>
      </dsp:txBody>
      <dsp:txXfrm>
        <a:off x="911852" y="2356294"/>
        <a:ext cx="1563624" cy="14333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24966A-8363-403F-ACAF-566F28209293}">
      <dsp:nvSpPr>
        <dsp:cNvPr id="0" name=""/>
        <dsp:cNvSpPr/>
      </dsp:nvSpPr>
      <dsp:spPr>
        <a:xfrm>
          <a:off x="0" y="394460"/>
          <a:ext cx="1440291" cy="6048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Provider Directed</a:t>
          </a:r>
        </a:p>
      </dsp:txBody>
      <dsp:txXfrm>
        <a:off x="0" y="394460"/>
        <a:ext cx="1440291" cy="403200"/>
      </dsp:txXfrm>
    </dsp:sp>
    <dsp:sp modelId="{E0201415-1712-4C19-980B-279A51F267C1}">
      <dsp:nvSpPr>
        <dsp:cNvPr id="0" name=""/>
        <dsp:cNvSpPr/>
      </dsp:nvSpPr>
      <dsp:spPr>
        <a:xfrm>
          <a:off x="15927" y="1006492"/>
          <a:ext cx="1440291" cy="28554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Management makes most of the decisions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Residents accommodate staff preference and expected to follow routines</a:t>
          </a:r>
        </a:p>
      </dsp:txBody>
      <dsp:txXfrm>
        <a:off x="58112" y="1048677"/>
        <a:ext cx="1355921" cy="2771104"/>
      </dsp:txXfrm>
    </dsp:sp>
    <dsp:sp modelId="{6009E3E2-8BDD-4A40-8F0D-71292BE3F47E}">
      <dsp:nvSpPr>
        <dsp:cNvPr id="0" name=""/>
        <dsp:cNvSpPr/>
      </dsp:nvSpPr>
      <dsp:spPr>
        <a:xfrm rot="13397">
          <a:off x="1651716" y="421268"/>
          <a:ext cx="448226" cy="3585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1651716" y="492776"/>
        <a:ext cx="340649" cy="215155"/>
      </dsp:txXfrm>
    </dsp:sp>
    <dsp:sp modelId="{D7C44751-85EE-4FB8-87B7-A9692B409337}">
      <dsp:nvSpPr>
        <dsp:cNvPr id="0" name=""/>
        <dsp:cNvSpPr/>
      </dsp:nvSpPr>
      <dsp:spPr>
        <a:xfrm>
          <a:off x="2285995" y="403369"/>
          <a:ext cx="1440291" cy="6048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Staff Centered</a:t>
          </a:r>
        </a:p>
      </dsp:txBody>
      <dsp:txXfrm>
        <a:off x="2285995" y="403369"/>
        <a:ext cx="1440291" cy="403200"/>
      </dsp:txXfrm>
    </dsp:sp>
    <dsp:sp modelId="{C17B8CB8-8955-4BB4-8622-F9E1A67CFBC3}">
      <dsp:nvSpPr>
        <dsp:cNvPr id="0" name=""/>
        <dsp:cNvSpPr/>
      </dsp:nvSpPr>
      <dsp:spPr>
        <a:xfrm>
          <a:off x="2352521" y="1006492"/>
          <a:ext cx="1440291" cy="28554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Staff consult residents while making decisions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Residents accommodate staff much of the time, but have some choice within existing routines and options</a:t>
          </a:r>
        </a:p>
      </dsp:txBody>
      <dsp:txXfrm>
        <a:off x="2394706" y="1048677"/>
        <a:ext cx="1355921" cy="2771104"/>
      </dsp:txXfrm>
    </dsp:sp>
    <dsp:sp modelId="{D2BE1D84-734B-43E7-8246-23CA216BADF5}">
      <dsp:nvSpPr>
        <dsp:cNvPr id="0" name=""/>
        <dsp:cNvSpPr/>
      </dsp:nvSpPr>
      <dsp:spPr>
        <a:xfrm>
          <a:off x="3969021" y="425673"/>
          <a:ext cx="514596" cy="3585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3969021" y="497391"/>
        <a:ext cx="407019" cy="215155"/>
      </dsp:txXfrm>
    </dsp:sp>
    <dsp:sp modelId="{8093E980-AC77-46FB-B615-4866E5049BAA}">
      <dsp:nvSpPr>
        <dsp:cNvPr id="0" name=""/>
        <dsp:cNvSpPr/>
      </dsp:nvSpPr>
      <dsp:spPr>
        <a:xfrm>
          <a:off x="4697224" y="403369"/>
          <a:ext cx="1440291" cy="6048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Person Centered</a:t>
          </a:r>
        </a:p>
      </dsp:txBody>
      <dsp:txXfrm>
        <a:off x="4697224" y="403369"/>
        <a:ext cx="1440291" cy="403200"/>
      </dsp:txXfrm>
    </dsp:sp>
    <dsp:sp modelId="{21E05AB0-B90E-4FC5-B405-DF24CC2C575E}">
      <dsp:nvSpPr>
        <dsp:cNvPr id="0" name=""/>
        <dsp:cNvSpPr/>
      </dsp:nvSpPr>
      <dsp:spPr>
        <a:xfrm>
          <a:off x="4693478" y="1006492"/>
          <a:ext cx="1440291" cy="28554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Resident preferences form the basis of decision making about some routines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Staff begin to organize in order to accommodate resident preferences.</a:t>
          </a:r>
        </a:p>
      </dsp:txBody>
      <dsp:txXfrm>
        <a:off x="4735663" y="1048677"/>
        <a:ext cx="1355921" cy="277110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B1B1EC-9E04-4895-9219-38F83ED4858B}">
      <dsp:nvSpPr>
        <dsp:cNvPr id="0" name=""/>
        <dsp:cNvSpPr/>
      </dsp:nvSpPr>
      <dsp:spPr>
        <a:xfrm>
          <a:off x="89309" y="0"/>
          <a:ext cx="1707642" cy="7343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Person Directed</a:t>
          </a:r>
        </a:p>
      </dsp:txBody>
      <dsp:txXfrm>
        <a:off x="89309" y="0"/>
        <a:ext cx="1707642" cy="489600"/>
      </dsp:txXfrm>
    </dsp:sp>
    <dsp:sp modelId="{84CD7139-3135-436E-A152-423E6A91720F}">
      <dsp:nvSpPr>
        <dsp:cNvPr id="0" name=""/>
        <dsp:cNvSpPr/>
      </dsp:nvSpPr>
      <dsp:spPr>
        <a:xfrm>
          <a:off x="121155" y="704699"/>
          <a:ext cx="1707642" cy="25091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Residents make decisions everyday about their individual routines.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Staff organize their hours, patterns, and assignments to meet resident preferences </a:t>
          </a:r>
        </a:p>
      </dsp:txBody>
      <dsp:txXfrm>
        <a:off x="171170" y="754714"/>
        <a:ext cx="1607612" cy="240916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8EF2F8-34DC-4BCE-AD0C-D4BFAFE23A8B}">
      <dsp:nvSpPr>
        <dsp:cNvPr id="0" name=""/>
        <dsp:cNvSpPr/>
      </dsp:nvSpPr>
      <dsp:spPr>
        <a:xfrm>
          <a:off x="6309665" y="2411404"/>
          <a:ext cx="188243" cy="5772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7280"/>
              </a:lnTo>
              <a:lnTo>
                <a:pt x="188243" y="57728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B70631-43C2-473C-B55D-EADF69AC4D04}">
      <dsp:nvSpPr>
        <dsp:cNvPr id="0" name=""/>
        <dsp:cNvSpPr/>
      </dsp:nvSpPr>
      <dsp:spPr>
        <a:xfrm>
          <a:off x="6765929" y="1520383"/>
          <a:ext cx="91440" cy="26354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3541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A90D44-7C80-4B66-B382-2D5F02E33DBA}">
      <dsp:nvSpPr>
        <dsp:cNvPr id="0" name=""/>
        <dsp:cNvSpPr/>
      </dsp:nvSpPr>
      <dsp:spPr>
        <a:xfrm>
          <a:off x="4377030" y="629363"/>
          <a:ext cx="2434619" cy="2635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1770"/>
              </a:lnTo>
              <a:lnTo>
                <a:pt x="2434619" y="131770"/>
              </a:lnTo>
              <a:lnTo>
                <a:pt x="2434619" y="263541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E5F960-BD84-4AF6-8CCD-DCE70CB1E414}">
      <dsp:nvSpPr>
        <dsp:cNvPr id="0" name=""/>
        <dsp:cNvSpPr/>
      </dsp:nvSpPr>
      <dsp:spPr>
        <a:xfrm>
          <a:off x="4402129" y="1520383"/>
          <a:ext cx="131770" cy="1468301"/>
        </a:xfrm>
        <a:custGeom>
          <a:avLst/>
          <a:gdLst/>
          <a:ahLst/>
          <a:cxnLst/>
          <a:rect l="0" t="0" r="0" b="0"/>
          <a:pathLst>
            <a:path>
              <a:moveTo>
                <a:pt x="131770" y="0"/>
              </a:moveTo>
              <a:lnTo>
                <a:pt x="131770" y="1468301"/>
              </a:lnTo>
              <a:lnTo>
                <a:pt x="0" y="1468301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9652DA-9FEB-4AA7-94C0-DE71C1235EB0}">
      <dsp:nvSpPr>
        <dsp:cNvPr id="0" name=""/>
        <dsp:cNvSpPr/>
      </dsp:nvSpPr>
      <dsp:spPr>
        <a:xfrm>
          <a:off x="4533900" y="1520383"/>
          <a:ext cx="131770" cy="5772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7280"/>
              </a:lnTo>
              <a:lnTo>
                <a:pt x="131770" y="57728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976971-A900-46FC-8628-49A8042551EF}">
      <dsp:nvSpPr>
        <dsp:cNvPr id="0" name=""/>
        <dsp:cNvSpPr/>
      </dsp:nvSpPr>
      <dsp:spPr>
        <a:xfrm>
          <a:off x="4402129" y="1520383"/>
          <a:ext cx="131770" cy="577280"/>
        </a:xfrm>
        <a:custGeom>
          <a:avLst/>
          <a:gdLst/>
          <a:ahLst/>
          <a:cxnLst/>
          <a:rect l="0" t="0" r="0" b="0"/>
          <a:pathLst>
            <a:path>
              <a:moveTo>
                <a:pt x="131770" y="0"/>
              </a:moveTo>
              <a:lnTo>
                <a:pt x="131770" y="577280"/>
              </a:lnTo>
              <a:lnTo>
                <a:pt x="0" y="57728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72641F-1A17-40F4-8363-FC79B4AF3C7C}">
      <dsp:nvSpPr>
        <dsp:cNvPr id="0" name=""/>
        <dsp:cNvSpPr/>
      </dsp:nvSpPr>
      <dsp:spPr>
        <a:xfrm>
          <a:off x="4377030" y="629363"/>
          <a:ext cx="156869" cy="2635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1770"/>
              </a:lnTo>
              <a:lnTo>
                <a:pt x="156869" y="131770"/>
              </a:lnTo>
              <a:lnTo>
                <a:pt x="156869" y="263541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738BE5-7704-4ED5-9161-F5AF220E396C}">
      <dsp:nvSpPr>
        <dsp:cNvPr id="0" name=""/>
        <dsp:cNvSpPr/>
      </dsp:nvSpPr>
      <dsp:spPr>
        <a:xfrm>
          <a:off x="2067906" y="4193445"/>
          <a:ext cx="188243" cy="5772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7280"/>
              </a:lnTo>
              <a:lnTo>
                <a:pt x="188243" y="57728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0B8B83-C6D8-4E2B-8ACB-93FDDAC37BE0}">
      <dsp:nvSpPr>
        <dsp:cNvPr id="0" name=""/>
        <dsp:cNvSpPr/>
      </dsp:nvSpPr>
      <dsp:spPr>
        <a:xfrm>
          <a:off x="1754167" y="3302424"/>
          <a:ext cx="188243" cy="5772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7280"/>
              </a:lnTo>
              <a:lnTo>
                <a:pt x="188243" y="57728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1C1587-C9D2-42C7-8BED-D558B6F58D86}">
      <dsp:nvSpPr>
        <dsp:cNvPr id="0" name=""/>
        <dsp:cNvSpPr/>
      </dsp:nvSpPr>
      <dsp:spPr>
        <a:xfrm>
          <a:off x="1440427" y="2411404"/>
          <a:ext cx="188243" cy="5772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7280"/>
              </a:lnTo>
              <a:lnTo>
                <a:pt x="188243" y="57728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1F44CE-25C3-497B-9966-0842CA366750}">
      <dsp:nvSpPr>
        <dsp:cNvPr id="0" name=""/>
        <dsp:cNvSpPr/>
      </dsp:nvSpPr>
      <dsp:spPr>
        <a:xfrm>
          <a:off x="1896691" y="1520383"/>
          <a:ext cx="91440" cy="26354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3541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6CE446-1269-41A7-8CCF-F9AB295A0409}">
      <dsp:nvSpPr>
        <dsp:cNvPr id="0" name=""/>
        <dsp:cNvSpPr/>
      </dsp:nvSpPr>
      <dsp:spPr>
        <a:xfrm>
          <a:off x="1942411" y="629363"/>
          <a:ext cx="2434619" cy="263541"/>
        </a:xfrm>
        <a:custGeom>
          <a:avLst/>
          <a:gdLst/>
          <a:ahLst/>
          <a:cxnLst/>
          <a:rect l="0" t="0" r="0" b="0"/>
          <a:pathLst>
            <a:path>
              <a:moveTo>
                <a:pt x="2434619" y="0"/>
              </a:moveTo>
              <a:lnTo>
                <a:pt x="2434619" y="131770"/>
              </a:lnTo>
              <a:lnTo>
                <a:pt x="0" y="131770"/>
              </a:lnTo>
              <a:lnTo>
                <a:pt x="0" y="263541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F68399-47E7-4585-BBA8-4F2E79E6667D}">
      <dsp:nvSpPr>
        <dsp:cNvPr id="0" name=""/>
        <dsp:cNvSpPr/>
      </dsp:nvSpPr>
      <dsp:spPr>
        <a:xfrm>
          <a:off x="3749551" y="1884"/>
          <a:ext cx="1254958" cy="62747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400" b="1" i="0" u="none" strike="noStrike" kern="1200" cap="none" normalizeH="0" baseline="0">
              <a:ln/>
              <a:effectLst/>
              <a:latin typeface="Arial" pitchFamily="34" charset="0"/>
              <a:cs typeface="Arial" pitchFamily="34" charset="0"/>
            </a:rPr>
            <a:t>Administrator</a:t>
          </a:r>
        </a:p>
      </dsp:txBody>
      <dsp:txXfrm>
        <a:off x="3749551" y="1884"/>
        <a:ext cx="1254958" cy="627479"/>
      </dsp:txXfrm>
    </dsp:sp>
    <dsp:sp modelId="{327CE1AB-4065-487D-A1DC-23E622AB9410}">
      <dsp:nvSpPr>
        <dsp:cNvPr id="0" name=""/>
        <dsp:cNvSpPr/>
      </dsp:nvSpPr>
      <dsp:spPr>
        <a:xfrm>
          <a:off x="1314932" y="892904"/>
          <a:ext cx="1254958" cy="62747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400" b="1" i="0" u="none" strike="noStrike" kern="1200" cap="none" normalizeH="0" baseline="0">
              <a:ln/>
              <a:effectLst/>
              <a:latin typeface="Arial" pitchFamily="34" charset="0"/>
              <a:cs typeface="Arial" pitchFamily="34" charset="0"/>
            </a:rPr>
            <a:t>Director of Nursing</a:t>
          </a:r>
        </a:p>
      </dsp:txBody>
      <dsp:txXfrm>
        <a:off x="1314932" y="892904"/>
        <a:ext cx="1254958" cy="627479"/>
      </dsp:txXfrm>
    </dsp:sp>
    <dsp:sp modelId="{2504B012-1489-483D-A96D-F45FAA7962B6}">
      <dsp:nvSpPr>
        <dsp:cNvPr id="0" name=""/>
        <dsp:cNvSpPr/>
      </dsp:nvSpPr>
      <dsp:spPr>
        <a:xfrm>
          <a:off x="1314932" y="1783925"/>
          <a:ext cx="1254958" cy="62747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400" b="1" i="0" u="none" strike="noStrike" kern="1200" cap="none" normalizeH="0" baseline="0">
              <a:ln/>
              <a:effectLst/>
              <a:latin typeface="Arial" pitchFamily="34" charset="0"/>
              <a:cs typeface="Arial" pitchFamily="34" charset="0"/>
            </a:rPr>
            <a:t>ADON</a:t>
          </a:r>
        </a:p>
      </dsp:txBody>
      <dsp:txXfrm>
        <a:off x="1314932" y="1783925"/>
        <a:ext cx="1254958" cy="627479"/>
      </dsp:txXfrm>
    </dsp:sp>
    <dsp:sp modelId="{14E19428-E6D3-4239-B0F9-7B5C8FBF224E}">
      <dsp:nvSpPr>
        <dsp:cNvPr id="0" name=""/>
        <dsp:cNvSpPr/>
      </dsp:nvSpPr>
      <dsp:spPr>
        <a:xfrm>
          <a:off x="1628671" y="2674945"/>
          <a:ext cx="1254958" cy="62747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400" b="1" i="0" u="none" strike="noStrike" kern="1200" cap="none" normalizeH="0" baseline="0">
              <a:ln/>
              <a:effectLst/>
              <a:latin typeface="Arial" pitchFamily="34" charset="0"/>
              <a:cs typeface="Arial" pitchFamily="34" charset="0"/>
            </a:rPr>
            <a:t>RN Supervisors</a:t>
          </a:r>
        </a:p>
      </dsp:txBody>
      <dsp:txXfrm>
        <a:off x="1628671" y="2674945"/>
        <a:ext cx="1254958" cy="627479"/>
      </dsp:txXfrm>
    </dsp:sp>
    <dsp:sp modelId="{5F628BED-C5E1-423C-B2EE-E6286D11A189}">
      <dsp:nvSpPr>
        <dsp:cNvPr id="0" name=""/>
        <dsp:cNvSpPr/>
      </dsp:nvSpPr>
      <dsp:spPr>
        <a:xfrm>
          <a:off x="1942411" y="3565966"/>
          <a:ext cx="1254958" cy="62747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400" b="1" i="0" u="none" strike="noStrike" kern="1200" cap="none" normalizeH="0" baseline="0">
              <a:ln/>
              <a:effectLst/>
              <a:latin typeface="Arial" pitchFamily="34" charset="0"/>
              <a:cs typeface="Arial" pitchFamily="34" charset="0"/>
            </a:rPr>
            <a:t>LPN’s</a:t>
          </a:r>
        </a:p>
      </dsp:txBody>
      <dsp:txXfrm>
        <a:off x="1942411" y="3565966"/>
        <a:ext cx="1254958" cy="627479"/>
      </dsp:txXfrm>
    </dsp:sp>
    <dsp:sp modelId="{4E471E75-C66E-41D9-82FC-680FB218CBF4}">
      <dsp:nvSpPr>
        <dsp:cNvPr id="0" name=""/>
        <dsp:cNvSpPr/>
      </dsp:nvSpPr>
      <dsp:spPr>
        <a:xfrm>
          <a:off x="2256150" y="4456986"/>
          <a:ext cx="1254958" cy="62747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400" b="1" i="0" u="none" strike="noStrike" kern="1200" cap="none" normalizeH="0" baseline="0">
              <a:ln/>
              <a:effectLst/>
              <a:latin typeface="Arial" pitchFamily="34" charset="0"/>
              <a:cs typeface="Arial" pitchFamily="34" charset="0"/>
            </a:rPr>
            <a:t>C.N.A.’s</a:t>
          </a:r>
        </a:p>
      </dsp:txBody>
      <dsp:txXfrm>
        <a:off x="2256150" y="4456986"/>
        <a:ext cx="1254958" cy="627479"/>
      </dsp:txXfrm>
    </dsp:sp>
    <dsp:sp modelId="{2160D5CE-4E29-4C78-A19F-13A5DD32E545}">
      <dsp:nvSpPr>
        <dsp:cNvPr id="0" name=""/>
        <dsp:cNvSpPr/>
      </dsp:nvSpPr>
      <dsp:spPr>
        <a:xfrm>
          <a:off x="3906420" y="892904"/>
          <a:ext cx="1254958" cy="62747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400" b="1" i="0" u="none" strike="noStrike" kern="1200" cap="none" normalizeH="0" baseline="0">
              <a:ln/>
              <a:effectLst/>
              <a:latin typeface="Arial" pitchFamily="34" charset="0"/>
              <a:cs typeface="Arial" pitchFamily="34" charset="0"/>
            </a:rPr>
            <a:t>Dietary Supervisor</a:t>
          </a:r>
        </a:p>
      </dsp:txBody>
      <dsp:txXfrm>
        <a:off x="3906420" y="892904"/>
        <a:ext cx="1254958" cy="627479"/>
      </dsp:txXfrm>
    </dsp:sp>
    <dsp:sp modelId="{F15F4C64-BCC7-45CC-9BA4-29165C7A81ED}">
      <dsp:nvSpPr>
        <dsp:cNvPr id="0" name=""/>
        <dsp:cNvSpPr/>
      </dsp:nvSpPr>
      <dsp:spPr>
        <a:xfrm>
          <a:off x="3147171" y="1783925"/>
          <a:ext cx="1254958" cy="62747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400" b="1" i="0" u="none" strike="noStrike" kern="1200" cap="none" normalizeH="0" baseline="0">
              <a:ln/>
              <a:effectLst/>
              <a:latin typeface="Arial" pitchFamily="34" charset="0"/>
              <a:cs typeface="Arial" pitchFamily="34" charset="0"/>
            </a:rPr>
            <a:t>Cooks</a:t>
          </a:r>
        </a:p>
      </dsp:txBody>
      <dsp:txXfrm>
        <a:off x="3147171" y="1783925"/>
        <a:ext cx="1254958" cy="627479"/>
      </dsp:txXfrm>
    </dsp:sp>
    <dsp:sp modelId="{F3279F7C-3ABD-460E-A30B-B82194BD392D}">
      <dsp:nvSpPr>
        <dsp:cNvPr id="0" name=""/>
        <dsp:cNvSpPr/>
      </dsp:nvSpPr>
      <dsp:spPr>
        <a:xfrm>
          <a:off x="4665670" y="1783925"/>
          <a:ext cx="1254958" cy="62747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400" b="1" i="0" u="none" strike="noStrike" kern="1200" cap="none" normalizeH="0" baseline="0">
              <a:ln/>
              <a:effectLst/>
              <a:latin typeface="Arial" pitchFamily="34" charset="0"/>
              <a:cs typeface="Arial" pitchFamily="34" charset="0"/>
            </a:rPr>
            <a:t>Diet Techs</a:t>
          </a:r>
        </a:p>
      </dsp:txBody>
      <dsp:txXfrm>
        <a:off x="4665670" y="1783925"/>
        <a:ext cx="1254958" cy="627479"/>
      </dsp:txXfrm>
    </dsp:sp>
    <dsp:sp modelId="{A4AB47BA-7C9B-462F-AE1F-95E629E41DAB}">
      <dsp:nvSpPr>
        <dsp:cNvPr id="0" name=""/>
        <dsp:cNvSpPr/>
      </dsp:nvSpPr>
      <dsp:spPr>
        <a:xfrm>
          <a:off x="3147171" y="2674945"/>
          <a:ext cx="1254958" cy="62747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400" b="1" i="0" u="none" strike="noStrike" kern="1200" cap="none" normalizeH="0" baseline="0">
              <a:ln/>
              <a:effectLst/>
              <a:latin typeface="Arial" pitchFamily="34" charset="0"/>
              <a:cs typeface="Arial" pitchFamily="34" charset="0"/>
            </a:rPr>
            <a:t>Dishwasher</a:t>
          </a:r>
        </a:p>
      </dsp:txBody>
      <dsp:txXfrm>
        <a:off x="3147171" y="2674945"/>
        <a:ext cx="1254958" cy="627479"/>
      </dsp:txXfrm>
    </dsp:sp>
    <dsp:sp modelId="{B6AE8272-9BB9-4766-8E63-2FC77E3F0332}">
      <dsp:nvSpPr>
        <dsp:cNvPr id="0" name=""/>
        <dsp:cNvSpPr/>
      </dsp:nvSpPr>
      <dsp:spPr>
        <a:xfrm>
          <a:off x="6184170" y="892904"/>
          <a:ext cx="1254958" cy="62747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400" b="1" i="0" u="none" strike="noStrike" kern="1200" cap="none" normalizeH="0" baseline="0">
              <a:ln/>
              <a:effectLst/>
              <a:latin typeface="Arial" pitchFamily="34" charset="0"/>
              <a:cs typeface="Arial" pitchFamily="34" charset="0"/>
            </a:rPr>
            <a:t>Environmental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400" b="1" i="0" u="none" strike="noStrike" kern="1200" cap="none" normalizeH="0" baseline="0">
              <a:ln/>
              <a:effectLst/>
              <a:latin typeface="Arial" pitchFamily="34" charset="0"/>
              <a:cs typeface="Arial" pitchFamily="34" charset="0"/>
            </a:rPr>
            <a:t>Supervisor</a:t>
          </a:r>
        </a:p>
      </dsp:txBody>
      <dsp:txXfrm>
        <a:off x="6184170" y="892904"/>
        <a:ext cx="1254958" cy="627479"/>
      </dsp:txXfrm>
    </dsp:sp>
    <dsp:sp modelId="{5F43FDE4-6741-4D4C-B739-2B7893E87485}">
      <dsp:nvSpPr>
        <dsp:cNvPr id="0" name=""/>
        <dsp:cNvSpPr/>
      </dsp:nvSpPr>
      <dsp:spPr>
        <a:xfrm>
          <a:off x="6184170" y="1783925"/>
          <a:ext cx="1254958" cy="62747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400" b="1" i="0" u="none" strike="noStrike" kern="1200" cap="none" normalizeH="0" baseline="0">
              <a:ln/>
              <a:effectLst/>
              <a:latin typeface="Arial" pitchFamily="34" charset="0"/>
              <a:cs typeface="Arial" pitchFamily="34" charset="0"/>
            </a:rPr>
            <a:t>Housekeeping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400" b="1" i="0" u="none" strike="noStrike" kern="1200" cap="none" normalizeH="0" baseline="0">
              <a:ln/>
              <a:effectLst/>
              <a:latin typeface="Arial" pitchFamily="34" charset="0"/>
              <a:cs typeface="Arial" pitchFamily="34" charset="0"/>
            </a:rPr>
            <a:t>Supervisor</a:t>
          </a:r>
        </a:p>
      </dsp:txBody>
      <dsp:txXfrm>
        <a:off x="6184170" y="1783925"/>
        <a:ext cx="1254958" cy="627479"/>
      </dsp:txXfrm>
    </dsp:sp>
    <dsp:sp modelId="{E62283FE-D88B-4908-BF72-DFE03DC086AB}">
      <dsp:nvSpPr>
        <dsp:cNvPr id="0" name=""/>
        <dsp:cNvSpPr/>
      </dsp:nvSpPr>
      <dsp:spPr>
        <a:xfrm>
          <a:off x="6497909" y="2674945"/>
          <a:ext cx="1254958" cy="62747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400" b="1" i="0" u="none" strike="noStrike" kern="1200" cap="none" normalizeH="0" baseline="0">
              <a:ln/>
              <a:effectLst/>
              <a:latin typeface="Arial" pitchFamily="34" charset="0"/>
              <a:cs typeface="Arial" pitchFamily="34" charset="0"/>
            </a:rPr>
            <a:t>Housekeepers</a:t>
          </a:r>
        </a:p>
      </dsp:txBody>
      <dsp:txXfrm>
        <a:off x="6497909" y="2674945"/>
        <a:ext cx="1254958" cy="62747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CB8EDC-A88D-420F-A067-67CB16DD4641}">
      <dsp:nvSpPr>
        <dsp:cNvPr id="0" name=""/>
        <dsp:cNvSpPr/>
      </dsp:nvSpPr>
      <dsp:spPr>
        <a:xfrm rot="16200000">
          <a:off x="533400" y="-533400"/>
          <a:ext cx="2628899" cy="3695700"/>
        </a:xfrm>
        <a:prstGeom prst="round1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 dirty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u="sng" kern="1200" dirty="0"/>
            <a:t>Meaningful Life</a:t>
          </a:r>
        </a:p>
        <a:p>
          <a:pPr lvl="0" algn="l" defTabSz="889000">
            <a:lnSpc>
              <a:spcPct val="100000"/>
            </a:lnSpc>
            <a:spcBef>
              <a:spcPct val="0"/>
            </a:spcBef>
            <a:spcAft>
              <a:spcPts val="400"/>
            </a:spcAft>
            <a:buNone/>
          </a:pPr>
          <a:r>
            <a:rPr lang="en-US" sz="2100" kern="1200" dirty="0"/>
            <a:t>    - </a:t>
          </a:r>
          <a:r>
            <a:rPr lang="en-US" sz="1600" kern="1200" dirty="0"/>
            <a:t>Elder Well-being and   Autonomy </a:t>
          </a:r>
        </a:p>
        <a:p>
          <a:pPr marL="336550" lvl="0" indent="-336550" algn="l" defTabSz="889000">
            <a:lnSpc>
              <a:spcPct val="100000"/>
            </a:lnSpc>
            <a:spcBef>
              <a:spcPct val="0"/>
            </a:spcBef>
            <a:spcAft>
              <a:spcPts val="400"/>
            </a:spcAft>
            <a:buNone/>
          </a:pPr>
          <a:r>
            <a:rPr lang="en-US" sz="2000" kern="1200" dirty="0"/>
            <a:t>    - </a:t>
          </a:r>
          <a:r>
            <a:rPr lang="en-US" sz="1600" kern="1200" dirty="0"/>
            <a:t>Physical &amp; Organizational Support for Meaningful Life</a:t>
          </a:r>
        </a:p>
      </dsp:txBody>
      <dsp:txXfrm rot="5400000">
        <a:off x="-1" y="1"/>
        <a:ext cx="3695700" cy="1971674"/>
      </dsp:txXfrm>
    </dsp:sp>
    <dsp:sp modelId="{9EB18C8A-CD64-46B8-9A3D-489D78C32F93}">
      <dsp:nvSpPr>
        <dsp:cNvPr id="0" name=""/>
        <dsp:cNvSpPr/>
      </dsp:nvSpPr>
      <dsp:spPr>
        <a:xfrm>
          <a:off x="3695700" y="7991"/>
          <a:ext cx="3695700" cy="2628899"/>
        </a:xfrm>
        <a:prstGeom prst="round1Rect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u="sng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u="sng" kern="1200" dirty="0"/>
            <a:t>Real Home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ts val="400"/>
            </a:spcAft>
            <a:buNone/>
          </a:pPr>
          <a:r>
            <a:rPr lang="en-US" sz="2000" kern="1200" dirty="0"/>
            <a:t>         - Residential Life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ts val="400"/>
            </a:spcAft>
            <a:buNone/>
          </a:pPr>
          <a:r>
            <a:rPr lang="en-US" sz="2000" kern="1200" dirty="0"/>
            <a:t>         - Convivial Meals</a:t>
          </a:r>
        </a:p>
      </dsp:txBody>
      <dsp:txXfrm>
        <a:off x="3695700" y="7991"/>
        <a:ext cx="3695700" cy="1971674"/>
      </dsp:txXfrm>
    </dsp:sp>
    <dsp:sp modelId="{8C48B105-F9F6-435E-9C6C-DCB335540FCF}">
      <dsp:nvSpPr>
        <dsp:cNvPr id="0" name=""/>
        <dsp:cNvSpPr/>
      </dsp:nvSpPr>
      <dsp:spPr>
        <a:xfrm rot="10800000">
          <a:off x="0" y="2628899"/>
          <a:ext cx="3695700" cy="2628899"/>
        </a:xfrm>
        <a:prstGeom prst="round1Rect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b="1" u="sng" kern="1200" dirty="0"/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u="sng" kern="1200" dirty="0"/>
            <a:t>Empowered Staff</a:t>
          </a:r>
        </a:p>
        <a:p>
          <a:pPr marL="0" lvl="0" indent="0" algn="l" defTabSz="311150">
            <a:lnSpc>
              <a:spcPct val="100000"/>
            </a:lnSpc>
            <a:spcBef>
              <a:spcPct val="0"/>
            </a:spcBef>
            <a:spcAft>
              <a:spcPts val="400"/>
            </a:spcAft>
            <a:buNone/>
          </a:pPr>
          <a:r>
            <a:rPr lang="en-US" sz="2300" kern="1200" dirty="0"/>
            <a:t>        - </a:t>
          </a:r>
          <a:r>
            <a:rPr lang="en-US" sz="2000" kern="1200" dirty="0"/>
            <a:t>Organizational Design</a:t>
          </a:r>
        </a:p>
        <a:p>
          <a:pPr marL="0" lvl="0" indent="0" algn="l" defTabSz="311150">
            <a:lnSpc>
              <a:spcPct val="100000"/>
            </a:lnSpc>
            <a:spcBef>
              <a:spcPct val="0"/>
            </a:spcBef>
            <a:spcAft>
              <a:spcPts val="400"/>
            </a:spcAft>
            <a:buNone/>
          </a:pPr>
          <a:r>
            <a:rPr lang="en-US" sz="2000" kern="1200" dirty="0"/>
            <a:t>         - </a:t>
          </a:r>
          <a:r>
            <a:rPr lang="en-US" sz="2000" kern="1200" dirty="0" err="1"/>
            <a:t>Shahbazim</a:t>
          </a:r>
          <a:r>
            <a:rPr lang="en-US" sz="2000" kern="1200" dirty="0"/>
            <a:t> Role</a:t>
          </a:r>
        </a:p>
        <a:p>
          <a:pPr marL="0" lvl="0" indent="0" algn="l" defTabSz="311150">
            <a:lnSpc>
              <a:spcPct val="100000"/>
            </a:lnSpc>
            <a:spcBef>
              <a:spcPct val="0"/>
            </a:spcBef>
            <a:spcAft>
              <a:spcPts val="400"/>
            </a:spcAft>
            <a:buNone/>
          </a:pPr>
          <a:r>
            <a:rPr lang="en-US" sz="2000" kern="1200" dirty="0"/>
            <a:t>         - Collaborative Culture</a:t>
          </a:r>
        </a:p>
      </dsp:txBody>
      <dsp:txXfrm rot="10800000">
        <a:off x="0" y="3286124"/>
        <a:ext cx="3695700" cy="1971674"/>
      </dsp:txXfrm>
    </dsp:sp>
    <dsp:sp modelId="{FAECB710-7C57-4B1F-A3DD-99FBD6A0D498}">
      <dsp:nvSpPr>
        <dsp:cNvPr id="0" name=""/>
        <dsp:cNvSpPr/>
      </dsp:nvSpPr>
      <dsp:spPr>
        <a:xfrm rot="5400000">
          <a:off x="4229100" y="2095499"/>
          <a:ext cx="2628899" cy="3695700"/>
        </a:xfrm>
        <a:prstGeom prst="round1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u="sng" kern="1200" dirty="0"/>
            <a:t>Model Support</a:t>
          </a:r>
        </a:p>
        <a:p>
          <a:pPr marL="0" lvl="0" indent="465138" algn="l" defTabSz="1422400">
            <a:lnSpc>
              <a:spcPct val="100000"/>
            </a:lnSpc>
            <a:spcBef>
              <a:spcPct val="0"/>
            </a:spcBef>
            <a:spcAft>
              <a:spcPts val="400"/>
            </a:spcAft>
            <a:buNone/>
          </a:pPr>
          <a:r>
            <a:rPr lang="en-US" sz="2400" kern="1200" dirty="0"/>
            <a:t>-</a:t>
          </a:r>
          <a:r>
            <a:rPr lang="en-US" sz="3000" kern="1200" dirty="0"/>
            <a:t> </a:t>
          </a:r>
          <a:r>
            <a:rPr lang="en-US" sz="2000" kern="1200" dirty="0"/>
            <a:t>Leadership Support</a:t>
          </a:r>
        </a:p>
        <a:p>
          <a:pPr marL="0" lvl="0" indent="465138" algn="l" defTabSz="1422400">
            <a:lnSpc>
              <a:spcPct val="100000"/>
            </a:lnSpc>
            <a:spcBef>
              <a:spcPct val="0"/>
            </a:spcBef>
            <a:spcAft>
              <a:spcPts val="400"/>
            </a:spcAft>
            <a:buNone/>
          </a:pPr>
          <a:r>
            <a:rPr lang="en-US" sz="2000" kern="1200" dirty="0"/>
            <a:t>- Educational Support</a:t>
          </a:r>
        </a:p>
      </dsp:txBody>
      <dsp:txXfrm rot="-5400000">
        <a:off x="3695699" y="3286124"/>
        <a:ext cx="3695700" cy="1971674"/>
      </dsp:txXfrm>
    </dsp:sp>
    <dsp:sp modelId="{DE7B6A9A-9A3F-4CD8-9DCA-0A58878D7AE8}">
      <dsp:nvSpPr>
        <dsp:cNvPr id="0" name=""/>
        <dsp:cNvSpPr/>
      </dsp:nvSpPr>
      <dsp:spPr>
        <a:xfrm>
          <a:off x="2586990" y="1971674"/>
          <a:ext cx="2217420" cy="1314449"/>
        </a:xfrm>
        <a:prstGeom prst="roundRect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MERIT</a:t>
          </a:r>
        </a:p>
      </dsp:txBody>
      <dsp:txXfrm>
        <a:off x="2651156" y="2035840"/>
        <a:ext cx="2089088" cy="11861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0.01282</cdr:x>
      <cdr:y>0.60313</cdr:y>
    </cdr:from>
    <cdr:to>
      <cdr:x>0.29429</cdr:x>
      <cdr:y>0.87139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64827" y="2570671"/>
          <a:ext cx="1423359" cy="1143347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 w="12700" cap="flat" cmpd="sng" algn="ctr">
          <a:solidFill>
            <a:sysClr val="window" lastClr="FFFFFF"/>
          </a:solidFill>
          <a:prstDash val="solid"/>
          <a:miter lim="800000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0.41623</cdr:x>
      <cdr:y>0.74683</cdr:y>
    </cdr:from>
    <cdr:to>
      <cdr:x>0.95358</cdr:x>
      <cdr:y>0.86422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2104846" y="3183148"/>
          <a:ext cx="2717321" cy="500332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 w="12700" cap="flat" cmpd="sng" algn="ctr">
          <a:solidFill>
            <a:sysClr val="window" lastClr="FFFFFF"/>
          </a:solidFill>
          <a:prstDash val="solid"/>
          <a:miter lim="800000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0.4419</cdr:x>
      <cdr:y>0.66633</cdr:y>
    </cdr:from>
    <cdr:to>
      <cdr:x>0.94655</cdr:x>
      <cdr:y>0.81179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2271360" y="2766156"/>
          <a:ext cx="2593938" cy="603850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 w="12700" cap="flat" cmpd="sng" algn="ctr">
          <a:solidFill>
            <a:sysClr val="window" lastClr="FFFFFF"/>
          </a:solidFill>
          <a:prstDash val="solid"/>
          <a:miter lim="800000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0.44139</cdr:x>
      <cdr:y>0.65178</cdr:y>
    </cdr:from>
    <cdr:to>
      <cdr:x>0.97005</cdr:x>
      <cdr:y>0.906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2268760" y="2705766"/>
          <a:ext cx="2717331" cy="1055356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 w="12700" cap="flat" cmpd="sng" algn="ctr">
          <a:solidFill>
            <a:sysClr val="window" lastClr="FFFFFF"/>
          </a:solidFill>
          <a:prstDash val="solid"/>
          <a:miter lim="800000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0.41672</cdr:x>
      <cdr:y>0.7647</cdr:y>
    </cdr:from>
    <cdr:to>
      <cdr:x>0.83411</cdr:x>
      <cdr:y>0.8575</cdr:y>
    </cdr:to>
    <cdr:sp macro="" textlink="">
      <cdr:nvSpPr>
        <cdr:cNvPr id="4" name="Rectangle 3"/>
        <cdr:cNvSpPr/>
      </cdr:nvSpPr>
      <cdr:spPr>
        <a:xfrm xmlns:a="http://schemas.openxmlformats.org/drawingml/2006/main">
          <a:off x="2141955" y="3174537"/>
          <a:ext cx="2145400" cy="385248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 w="12700" cap="flat" cmpd="sng" algn="ctr">
          <a:solidFill>
            <a:sysClr val="window" lastClr="FFFFFF"/>
          </a:solidFill>
          <a:prstDash val="solid"/>
          <a:miter lim="800000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0.01175</cdr:x>
      <cdr:y>0.78132</cdr:y>
    </cdr:from>
    <cdr:to>
      <cdr:x>0.15994</cdr:x>
      <cdr:y>0.90184</cdr:y>
    </cdr:to>
    <cdr:sp macro="" textlink="">
      <cdr:nvSpPr>
        <cdr:cNvPr id="5" name="Rectangle 4"/>
        <cdr:cNvSpPr/>
      </cdr:nvSpPr>
      <cdr:spPr>
        <a:xfrm xmlns:a="http://schemas.openxmlformats.org/drawingml/2006/main">
          <a:off x="60384" y="3243532"/>
          <a:ext cx="761737" cy="500332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 w="12700" cap="flat" cmpd="sng" algn="ctr">
          <a:solidFill>
            <a:sysClr val="window" lastClr="FFFFFF"/>
          </a:solidFill>
          <a:prstDash val="solid"/>
          <a:miter lim="800000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0.04364</cdr:x>
      <cdr:y>0.63171</cdr:y>
    </cdr:from>
    <cdr:to>
      <cdr:x>0.24554</cdr:x>
      <cdr:y>0.75223</cdr:y>
    </cdr:to>
    <cdr:sp macro="" textlink="">
      <cdr:nvSpPr>
        <cdr:cNvPr id="6" name="Rectangle 5"/>
        <cdr:cNvSpPr/>
      </cdr:nvSpPr>
      <cdr:spPr>
        <a:xfrm xmlns:a="http://schemas.openxmlformats.org/drawingml/2006/main">
          <a:off x="224287" y="2622431"/>
          <a:ext cx="1037783" cy="500332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 w="12700" cap="flat" cmpd="sng" algn="ctr">
          <a:solidFill>
            <a:sysClr val="window" lastClr="FFFFFF"/>
          </a:solidFill>
          <a:prstDash val="solid"/>
          <a:miter lim="800000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591F7A-28D4-4F4E-A880-C5A4468C5D29}" type="datetimeFigureOut">
              <a:rPr lang="en-US" smtClean="0"/>
              <a:t>8/18/2017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904F05-033A-4968-BBB7-064B1C16C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330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0022"/>
            <a:fld id="{0278D9C7-E120-4A78-9930-429B6E0FB254}" type="slidenum">
              <a:rPr lang="en-US" smtClean="0">
                <a:latin typeface="Arial" charset="0"/>
              </a:rPr>
              <a:pPr defTabSz="930022"/>
              <a:t>12</a:t>
            </a:fld>
            <a:endParaRPr lang="en-US" dirty="0">
              <a:latin typeface="Arial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Char char="•"/>
            </a:pPr>
            <a:r>
              <a:rPr lang="en-US" dirty="0">
                <a:latin typeface="Arial" charset="0"/>
              </a:rPr>
              <a:t>Green House® homes are designed to look like a home in which an elder would have lived in his community.  </a:t>
            </a:r>
          </a:p>
          <a:p>
            <a:pPr>
              <a:buFontTx/>
              <a:buChar char="•"/>
            </a:pPr>
            <a:endParaRPr lang="en-US" dirty="0">
              <a:latin typeface="Arial" charset="0"/>
            </a:endParaRPr>
          </a:p>
          <a:p>
            <a:pPr>
              <a:buFontTx/>
              <a:buChar char="•"/>
            </a:pPr>
            <a:r>
              <a:rPr lang="en-US" dirty="0">
                <a:latin typeface="Arial" charset="0"/>
              </a:rPr>
              <a:t>Therefore, designs vary from place to place.  </a:t>
            </a:r>
          </a:p>
          <a:p>
            <a:pPr>
              <a:buFontTx/>
              <a:buChar char="•"/>
            </a:pPr>
            <a:endParaRPr lang="en-US" dirty="0">
              <a:latin typeface="Arial" charset="0"/>
            </a:endParaRPr>
          </a:p>
          <a:p>
            <a:pPr>
              <a:buFontTx/>
              <a:buChar char="•"/>
            </a:pPr>
            <a:r>
              <a:rPr lang="en-US" dirty="0">
                <a:latin typeface="Arial" charset="0"/>
              </a:rPr>
              <a:t>In rural and suburban communities, there will be single-family homes, in urban areas, high rises.  </a:t>
            </a:r>
          </a:p>
          <a:p>
            <a:pPr>
              <a:buFontTx/>
              <a:buChar char="•"/>
            </a:pPr>
            <a:endParaRPr lang="en-US" dirty="0">
              <a:latin typeface="Arial" charset="0"/>
            </a:endParaRPr>
          </a:p>
          <a:p>
            <a:pPr>
              <a:buFontTx/>
              <a:buChar char="•"/>
            </a:pPr>
            <a:r>
              <a:rPr lang="en-US" dirty="0">
                <a:latin typeface="Arial" charset="0"/>
              </a:rPr>
              <a:t>Warm: welcoming/connection</a:t>
            </a:r>
          </a:p>
          <a:p>
            <a:pPr>
              <a:buFontTx/>
              <a:buChar char="•"/>
            </a:pPr>
            <a:r>
              <a:rPr lang="en-US" dirty="0">
                <a:latin typeface="Arial" charset="0"/>
              </a:rPr>
              <a:t>Smart:</a:t>
            </a:r>
            <a:r>
              <a:rPr lang="en-US" baseline="0" dirty="0">
                <a:latin typeface="Arial" charset="0"/>
              </a:rPr>
              <a:t> High Tech, High Touch</a:t>
            </a:r>
          </a:p>
          <a:p>
            <a:pPr>
              <a:buFontTx/>
              <a:buChar char="•"/>
            </a:pPr>
            <a:r>
              <a:rPr lang="en-US" baseline="0" dirty="0">
                <a:latin typeface="Arial" charset="0"/>
              </a:rPr>
              <a:t>Green: Growth</a:t>
            </a:r>
          </a:p>
          <a:p>
            <a:pPr>
              <a:buFontTx/>
              <a:buChar char="•"/>
            </a:pPr>
            <a:endParaRPr lang="en-US" baseline="0" dirty="0">
              <a:latin typeface="Arial" charset="0"/>
            </a:endParaRPr>
          </a:p>
          <a:p>
            <a:pPr>
              <a:buFontTx/>
              <a:buChar char="•"/>
            </a:pPr>
            <a:r>
              <a:rPr lang="en-US" baseline="0" dirty="0">
                <a:latin typeface="Arial" charset="0"/>
              </a:rPr>
              <a:t>Intentional Community: really make a choice to have those connections, honoring individual rituals, needs and preferences</a:t>
            </a:r>
          </a:p>
          <a:p>
            <a:pPr>
              <a:buFontTx/>
              <a:buChar char="•"/>
            </a:pPr>
            <a:endParaRPr lang="en-US" baseline="0" dirty="0">
              <a:latin typeface="Arial" charset="0"/>
            </a:endParaRPr>
          </a:p>
          <a:p>
            <a:pPr>
              <a:buFontTx/>
              <a:buChar char="•"/>
            </a:pPr>
            <a:r>
              <a:rPr lang="en-US" baseline="0" dirty="0">
                <a:latin typeface="Arial" charset="0"/>
              </a:rPr>
              <a:t>Convivium: good food with good people– everyone has a place at the table!  </a:t>
            </a:r>
          </a:p>
          <a:p>
            <a:pPr>
              <a:buFontTx/>
              <a:buChar char="•"/>
            </a:pPr>
            <a:endParaRPr lang="en-US" dirty="0">
              <a:latin typeface="Arial" charset="0"/>
            </a:endParaRPr>
          </a:p>
          <a:p>
            <a:pPr>
              <a:buFontTx/>
              <a:buChar char="•"/>
            </a:pPr>
            <a:endParaRPr lang="en-US" dirty="0">
              <a:latin typeface="Arial" charset="0"/>
            </a:endParaRPr>
          </a:p>
          <a:p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9554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D99A8-71EB-4861-9888-77EB136EAFA7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0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D99A8-71EB-4861-9888-77EB136EAFA7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06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E0687-90D6-4B24-A3A3-6CC4BE3EDAC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0895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LEED Gold</a:t>
            </a:r>
          </a:p>
          <a:p>
            <a:r>
              <a:rPr lang="en-US" dirty="0"/>
              <a:t>EFA Citation of Merit Feb 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04F05-033A-4968-BBB7-064B1C16C1A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9818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Reg Process Description and why: 4 </a:t>
            </a:r>
            <a:r>
              <a:rPr lang="en-US" dirty="0" err="1"/>
              <a:t>mtgs</a:t>
            </a:r>
            <a:r>
              <a:rPr lang="en-US" dirty="0"/>
              <a:t> with Regulators</a:t>
            </a:r>
          </a:p>
          <a:p>
            <a:r>
              <a:rPr lang="en-US" dirty="0"/>
              <a:t>1) 2012 </a:t>
            </a:r>
            <a:r>
              <a:rPr lang="en-US" dirty="0" err="1"/>
              <a:t>Tallahasse</a:t>
            </a:r>
            <a:r>
              <a:rPr lang="en-US" dirty="0"/>
              <a:t>   2) Miami – Architectural review in 2012   3) AHCA </a:t>
            </a:r>
            <a:r>
              <a:rPr lang="en-US" dirty="0" err="1"/>
              <a:t>Tallahasse</a:t>
            </a:r>
            <a:r>
              <a:rPr lang="en-US" dirty="0"/>
              <a:t> in 2014 	4) Regional in Del Ray 2016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04F05-033A-4968-BBB7-064B1C16C1A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5265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Key Challenges: Open Kitchen </a:t>
            </a:r>
          </a:p>
          <a:p>
            <a:r>
              <a:rPr lang="en-US" dirty="0"/>
              <a:t>	Resident Doors</a:t>
            </a:r>
          </a:p>
          <a:p>
            <a:r>
              <a:rPr lang="en-US" dirty="0"/>
              <a:t>	Laundry/linen</a:t>
            </a:r>
          </a:p>
          <a:p>
            <a:r>
              <a:rPr lang="en-US" dirty="0"/>
              <a:t>	Call Systems (overall low voltage integration)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04F05-033A-4968-BBB7-064B1C16C1A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5756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04F05-033A-4968-BBB7-064B1C16C1A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4584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04F05-033A-4968-BBB7-064B1C16C1A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5934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04F05-033A-4968-BBB7-064B1C16C1A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9774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PT/ OT/ Speech therapy provided 7 days a week</a:t>
            </a:r>
          </a:p>
          <a:p>
            <a:r>
              <a:rPr lang="en-US" dirty="0"/>
              <a:t>Specialty homes (Ortho, COPD, </a:t>
            </a:r>
            <a:r>
              <a:rPr lang="en-US" dirty="0" err="1"/>
              <a:t>ect</a:t>
            </a:r>
            <a:r>
              <a:rPr lang="en-US" dirty="0"/>
              <a:t>.)</a:t>
            </a:r>
          </a:p>
          <a:p>
            <a:r>
              <a:rPr lang="en-US" dirty="0"/>
              <a:t>Decreased Infection </a:t>
            </a:r>
          </a:p>
          <a:p>
            <a:r>
              <a:rPr lang="en-US" dirty="0"/>
              <a:t>Equipment needs are minimal. </a:t>
            </a:r>
          </a:p>
          <a:p>
            <a:r>
              <a:rPr lang="en-US" dirty="0"/>
              <a:t>Reinventing the Institutional Model of “Gym Therapy”  </a:t>
            </a:r>
          </a:p>
          <a:p>
            <a:r>
              <a:rPr lang="en-US" dirty="0"/>
              <a:t>Independence to promote dignity is our number one goal!</a:t>
            </a:r>
          </a:p>
          <a:p>
            <a:r>
              <a:rPr lang="en-US" sz="1600" b="1" dirty="0"/>
              <a:t>TMC Rehab- 180 Skilled Nursing Facilities Nationally </a:t>
            </a:r>
          </a:p>
          <a:p>
            <a:pPr>
              <a:buNone/>
            </a:pPr>
            <a:r>
              <a:rPr lang="en-US" sz="1600" b="1" dirty="0"/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04F05-033A-4968-BBB7-064B1C16C1A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788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C64CBD-27DE-4B77-BCCB-F7E936B28C1B}" type="slidenum">
              <a:rPr lang="en-US"/>
              <a:pPr/>
              <a:t>14</a:t>
            </a:fld>
            <a:endParaRPr lang="en-US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1163" y="696913"/>
            <a:ext cx="6194425" cy="3484562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302" y="4415790"/>
            <a:ext cx="5141796" cy="4183380"/>
          </a:xfrm>
        </p:spPr>
        <p:txBody>
          <a:bodyPr/>
          <a:lstStyle/>
          <a:p>
            <a:r>
              <a:rPr lang="en-US" dirty="0"/>
              <a:t>The open living room/kitchen/dining room design of the green house lends itself to the building of relationships within the house.</a:t>
            </a:r>
          </a:p>
          <a:p>
            <a:endParaRPr lang="en-US" dirty="0"/>
          </a:p>
          <a:p>
            <a:r>
              <a:rPr lang="en-US" dirty="0"/>
              <a:t>"No social group, whether a family, a work group or a school group, can survive without a constant informal contact among its members"</a:t>
            </a:r>
          </a:p>
          <a:p>
            <a:endParaRPr lang="en-US" dirty="0"/>
          </a:p>
          <a:p>
            <a:r>
              <a:rPr lang="en-US" dirty="0"/>
              <a:t>The hearth offers those opportunities and creates a natural focus for talk, dreams and thought. It opens the space in the house and creates a central connection with other spaces and activities.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8470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9798C-9FC1-714E-BB69-2199F60E7A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7413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9798C-9FC1-714E-BB69-2199F60E7A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7121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0022"/>
            <a:fld id="{6F777CCE-80DA-43D1-B0A2-5F11C54D6A14}" type="slidenum">
              <a:rPr lang="en-US" smtClean="0">
                <a:latin typeface="Arial" charset="0"/>
              </a:rPr>
              <a:pPr defTabSz="930022"/>
              <a:t>58</a:t>
            </a:fld>
            <a:endParaRPr lang="en-US" dirty="0">
              <a:latin typeface="Arial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5" y="4416101"/>
            <a:ext cx="5142177" cy="4182457"/>
          </a:xfrm>
          <a:noFill/>
          <a:ln/>
        </p:spPr>
        <p:txBody>
          <a:bodyPr/>
          <a:lstStyle/>
          <a:p>
            <a:pPr eaLnBrk="1" hangingPunct="1">
              <a:buFontTx/>
              <a:buChar char="•"/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838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04F05-033A-4968-BBB7-064B1C16C1A8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943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8F74AF-0BF0-40D1-8F5C-633F83A0B52C}" type="slidenum">
              <a:rPr lang="en-US"/>
              <a:pPr/>
              <a:t>16</a:t>
            </a:fld>
            <a:endParaRPr lang="en-US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1163" y="696913"/>
            <a:ext cx="6194425" cy="3484562"/>
          </a:xfrm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302" y="4415790"/>
            <a:ext cx="5141796" cy="418338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873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9D31ED-DC44-4D75-85A0-A300EC7655E9}" type="slidenum">
              <a:rPr lang="en-US"/>
              <a:pPr/>
              <a:t>18</a:t>
            </a:fld>
            <a:endParaRPr lang="en-US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1163" y="696913"/>
            <a:ext cx="6194425" cy="3484562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302" y="4415790"/>
            <a:ext cx="5141796" cy="418338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690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D3DB0B-04E1-4D11-B37F-0E382841D65C}" type="slidenum">
              <a:rPr lang="en-US"/>
              <a:pPr/>
              <a:t>19</a:t>
            </a:fld>
            <a:endParaRPr lang="en-US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1163" y="696913"/>
            <a:ext cx="6194425" cy="3484562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302" y="4415790"/>
            <a:ext cx="5141796" cy="418338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248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FCC1F9-C5CD-4BAF-83A1-771DC4F28CAB}" type="slidenum">
              <a:rPr lang="en-US"/>
              <a:pPr/>
              <a:t>21</a:t>
            </a:fld>
            <a:endParaRPr lang="en-US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1163" y="696913"/>
            <a:ext cx="6192837" cy="3484562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302" y="4415790"/>
            <a:ext cx="5141796" cy="418338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138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0312" indent="-220312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500" dirty="0"/>
              <a:t>Deep Culture Change</a:t>
            </a:r>
          </a:p>
          <a:p>
            <a:pPr marL="220312" indent="-220312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500" dirty="0"/>
              <a:t>Hierarchy Flattened </a:t>
            </a:r>
          </a:p>
          <a:p>
            <a:pPr marL="220312" indent="-220312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500" dirty="0"/>
              <a:t>Elders Rule!!</a:t>
            </a:r>
          </a:p>
          <a:p>
            <a:pPr eaLnBrk="1" hangingPunct="1">
              <a:buFont typeface="Times" pitchFamily="18" charset="0"/>
              <a:buNone/>
            </a:pPr>
            <a:endParaRPr lang="en-US" sz="1400" dirty="0"/>
          </a:p>
          <a:p>
            <a:pPr eaLnBrk="1" hangingPunct="1">
              <a:buFont typeface="Times" pitchFamily="18" charset="0"/>
              <a:buNone/>
            </a:pPr>
            <a:r>
              <a:rPr lang="en-US" sz="1400" dirty="0"/>
              <a:t>Creating </a:t>
            </a:r>
            <a:r>
              <a:rPr lang="en-US" sz="1400" b="1" dirty="0"/>
              <a:t>conditions for empowerment</a:t>
            </a:r>
            <a:r>
              <a:rPr lang="en-US" sz="1400" dirty="0"/>
              <a:t>, not simply “empowering” staff.  </a:t>
            </a:r>
          </a:p>
          <a:p>
            <a:pPr eaLnBrk="1" hangingPunct="1">
              <a:buFont typeface="Times" pitchFamily="18" charset="0"/>
              <a:buNone/>
            </a:pPr>
            <a:r>
              <a:rPr lang="en-US" sz="1400" dirty="0"/>
              <a:t>Over 200 hours of education equip team members with skills to communicate, coach and create sustainable systems for change</a:t>
            </a:r>
          </a:p>
          <a:p>
            <a:pPr eaLnBrk="1" hangingPunct="1">
              <a:buFont typeface="Times" pitchFamily="18" charset="0"/>
              <a:buNone/>
            </a:pPr>
            <a:endParaRPr lang="en-US" sz="1400" dirty="0"/>
          </a:p>
          <a:p>
            <a:pPr eaLnBrk="1" hangingPunct="1">
              <a:buFont typeface="Times" pitchFamily="18" charset="0"/>
              <a:buNone/>
            </a:pPr>
            <a:r>
              <a:rPr lang="en-US" sz="1400" dirty="0" err="1"/>
              <a:t>Shahbazim</a:t>
            </a:r>
            <a:r>
              <a:rPr lang="en-US" sz="1400" dirty="0"/>
              <a:t> work in a Self-Managed Work Team</a:t>
            </a:r>
          </a:p>
          <a:p>
            <a:pPr eaLnBrk="1" hangingPunct="1">
              <a:buFont typeface="Times" pitchFamily="18" charset="0"/>
              <a:buNone/>
            </a:pPr>
            <a:endParaRPr lang="en-US" sz="1400" dirty="0"/>
          </a:p>
          <a:p>
            <a:pPr eaLnBrk="1" hangingPunct="1"/>
            <a:r>
              <a:rPr lang="en-US" dirty="0"/>
              <a:t>Group of CNAs who are empowered, responsible and trusted to manage The Green House home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Work collaboratively with leaders and members of the clinical support team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35201E-C2E4-421A-AD1F-257DF24A147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91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Elder’s Rule, and are at</a:t>
            </a:r>
            <a:r>
              <a:rPr lang="en-US" baseline="0" dirty="0"/>
              <a:t> the center of the organizational chart</a:t>
            </a:r>
          </a:p>
          <a:p>
            <a:endParaRPr lang="en-US" baseline="0" dirty="0"/>
          </a:p>
          <a:p>
            <a:r>
              <a:rPr lang="en-US" baseline="0" dirty="0"/>
              <a:t>Leadership changes from a telling approach to a coaching approach– balance support and accountability</a:t>
            </a:r>
          </a:p>
          <a:p>
            <a:endParaRPr lang="en-US" baseline="0" dirty="0"/>
          </a:p>
          <a:p>
            <a:r>
              <a:rPr lang="en-US" baseline="0" dirty="0"/>
              <a:t>Partnership of clinical professionals with the deep knowing of the versatile worker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35201E-C2E4-421A-AD1F-257DF24A1478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627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5C1FEB-43DA-43E4-A3D1-82FDFCD884D6}" type="slidenum">
              <a:rPr lang="en-US"/>
              <a:pPr/>
              <a:t>28</a:t>
            </a:fld>
            <a:endParaRPr lang="en-US"/>
          </a:p>
        </p:txBody>
      </p:sp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347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21527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21527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685800"/>
            <a:ext cx="9753600" cy="2120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6D4B7-0FAA-4043-92E5-5D36D231AA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6096000" y="6477000"/>
            <a:ext cx="5181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594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9753600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447800"/>
            <a:ext cx="4775200" cy="1358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88000" y="1447800"/>
            <a:ext cx="4775200" cy="1358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1379200" y="6477000"/>
            <a:ext cx="7112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BDE8BAC-6C11-43A7-AD9A-43D221D7A7B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96000" y="6477000"/>
            <a:ext cx="5181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4394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8161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685800"/>
            <a:ext cx="9753600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447800"/>
            <a:ext cx="4775200" cy="603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88000" y="1447800"/>
            <a:ext cx="4775200" cy="603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2203450"/>
            <a:ext cx="4775200" cy="603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88000" y="2203450"/>
            <a:ext cx="4775200" cy="603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379200" y="6477000"/>
            <a:ext cx="7112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2D93BEF-EEF4-460D-BE31-CC25053B249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96000" y="6477000"/>
            <a:ext cx="5181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000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9753600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47800"/>
            <a:ext cx="9753600" cy="603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203450"/>
            <a:ext cx="9753600" cy="603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1379200" y="6477000"/>
            <a:ext cx="7112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9DCDEF7-737B-49F4-990B-41BD7269882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96000" y="6477000"/>
            <a:ext cx="5181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206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7524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14257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83307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25391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3211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320516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67868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91872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94600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12178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15045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15045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94801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9753600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09600" y="1447800"/>
            <a:ext cx="9753600" cy="13589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1379200" y="6477000"/>
            <a:ext cx="7112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E501A66-27EA-49C2-9348-D05CA357D71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0" y="6477000"/>
            <a:ext cx="5181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6561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9753600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447800"/>
            <a:ext cx="4775200" cy="1358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88000" y="1447800"/>
            <a:ext cx="4775200" cy="1358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1379200" y="6477000"/>
            <a:ext cx="711200" cy="304800"/>
          </a:xfrm>
        </p:spPr>
        <p:txBody>
          <a:bodyPr/>
          <a:lstStyle>
            <a:lvl1pPr>
              <a:defRPr/>
            </a:lvl1pPr>
          </a:lstStyle>
          <a:p>
            <a:fld id="{EBDE8BAC-6C11-43A7-AD9A-43D221D7A7B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96000" y="6477000"/>
            <a:ext cx="5181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1360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524544" y="1319372"/>
            <a:ext cx="10982251" cy="5044851"/>
          </a:xfrm>
        </p:spPr>
        <p:txBody>
          <a:bodyPr/>
          <a:lstStyle>
            <a:lvl1pPr marL="285750" indent="-285750">
              <a:defRPr sz="2800">
                <a:latin typeface="Calibri" panose="020F0502020204030204" pitchFamily="34" charset="0"/>
              </a:defRPr>
            </a:lvl1pPr>
            <a:lvl2pPr marL="512763" indent="-227013">
              <a:defRPr>
                <a:latin typeface="Calibri" panose="020F0502020204030204" pitchFamily="34" charset="0"/>
              </a:defRPr>
            </a:lvl2pPr>
            <a:lvl3pPr marL="746125" indent="-174625">
              <a:spcAft>
                <a:spcPts val="600"/>
              </a:spcAft>
              <a:buSzPct val="100000"/>
              <a:defRPr>
                <a:latin typeface="Calibri" panose="020F0502020204030204" pitchFamily="34" charset="0"/>
              </a:defRPr>
            </a:lvl3pPr>
            <a:lvl4pPr marL="919163" indent="-173038">
              <a:spcAft>
                <a:spcPts val="600"/>
              </a:spcAft>
              <a:tabLst/>
              <a:defRPr>
                <a:latin typeface="Calibri" panose="020F0502020204030204" pitchFamily="34" charset="0"/>
              </a:defRPr>
            </a:lvl4pPr>
            <a:lvl5pPr>
              <a:spcAft>
                <a:spcPts val="600"/>
              </a:spcAft>
              <a:defRPr baseline="0">
                <a:latin typeface="Calibri" panose="020F0502020204030204" pitchFamily="34" charset="0"/>
              </a:defRPr>
            </a:lvl5pPr>
            <a:lvl6pPr marL="2286000" indent="-225425">
              <a:spcAft>
                <a:spcPts val="600"/>
              </a:spcAft>
              <a:buFontTx/>
              <a:buNone/>
              <a:defRPr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431189" y="6443104"/>
            <a:ext cx="542256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489F9553-C816-6842-8939-EE75ECF7E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499508" y="6532558"/>
            <a:ext cx="5113849" cy="249201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©2016 Trinity Health - Livonia, Mich.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524544" y="359254"/>
            <a:ext cx="10972800" cy="664874"/>
          </a:xfrm>
          <a:prstGeom prst="rect">
            <a:avLst/>
          </a:prstGeom>
        </p:spPr>
        <p:txBody>
          <a:bodyPr vert="horz" lIns="0" tIns="0" rIns="91440" bIns="45720" rtlCol="0" anchor="ctr" anchorCtr="0">
            <a:normAutofit/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82494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4654" y="1702878"/>
            <a:ext cx="9240982" cy="289683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4654" y="4585855"/>
            <a:ext cx="9240982" cy="15233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15489" y="1825625"/>
            <a:ext cx="86383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6195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0073" y="365125"/>
            <a:ext cx="9027824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60073" y="1690688"/>
            <a:ext cx="418407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60073" y="2514600"/>
            <a:ext cx="418407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26037" y="1690688"/>
            <a:ext cx="426186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26037" y="2505075"/>
            <a:ext cx="426186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2658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15173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067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9854" y="457200"/>
            <a:ext cx="32281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09856" y="987425"/>
            <a:ext cx="524553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99854" y="2057400"/>
            <a:ext cx="32281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9007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847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218218" y="457201"/>
            <a:ext cx="413717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8847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7184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15489" y="365125"/>
            <a:ext cx="904009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15489" y="1825625"/>
            <a:ext cx="9040091" cy="3758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8714509" y="6428509"/>
            <a:ext cx="3172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thegreenhouseproject.org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9" r:id="rId10"/>
    <p:sldLayoutId id="2147483660" r:id="rId11"/>
    <p:sldLayoutId id="2147483661" r:id="rId12"/>
    <p:sldLayoutId id="2147483662" r:id="rId13"/>
    <p:sldLayoutId id="214748366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8774"/>
            <a:ext cx="12176042" cy="109922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758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7118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5" Type="http://schemas.openxmlformats.org/officeDocument/2006/relationships/image" Target="../media/image62.png"/><Relationship Id="rId4" Type="http://schemas.microsoft.com/office/2007/relationships/hdphoto" Target="../media/hdphoto3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microsoft.com/office/2007/relationships/hdphoto" Target="../media/hdphoto5.wdp"/><Relationship Id="rId4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7.png"/><Relationship Id="rId4" Type="http://schemas.openxmlformats.org/officeDocument/2006/relationships/image" Target="../media/image6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3358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9791" y="3918972"/>
            <a:ext cx="32419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>
                <a:solidFill>
                  <a:schemeClr val="bg1"/>
                </a:solidFill>
              </a:rPr>
              <a:t>A Proven Prescription for Success</a:t>
            </a:r>
            <a:endParaRPr lang="en-US" sz="2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629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037" y="771104"/>
            <a:ext cx="1990725" cy="1790700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130136" y="2777311"/>
            <a:ext cx="4170526" cy="2927868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All areas of the organization are changed to fully embody Meaningful Life, Real Home and Empowered Staff. Each key aspect:  physical environment, philosophy of care and organizational practices work in concert with one another to create the maximum benefit for the Elders and staff. 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</a:endParaRPr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5562599" y="990600"/>
          <a:ext cx="5819633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6687403" y="1666454"/>
            <a:ext cx="3757522" cy="3172602"/>
            <a:chOff x="5163403" y="1009824"/>
            <a:chExt cx="3757522" cy="3172602"/>
          </a:xfrm>
        </p:grpSpPr>
        <p:sp>
          <p:nvSpPr>
            <p:cNvPr id="9" name="TextBox 8"/>
            <p:cNvSpPr txBox="1"/>
            <p:nvPr/>
          </p:nvSpPr>
          <p:spPr>
            <a:xfrm>
              <a:off x="5163403" y="2705098"/>
              <a:ext cx="152400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Meaningful Life -PHILOSOPHY OF CARE</a:t>
              </a:r>
            </a:p>
            <a:p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015925" y="2843597"/>
              <a:ext cx="1905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Empowered Staff -ORGANIZATIONAL PRACTICES</a:t>
              </a:r>
            </a:p>
            <a:p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173091" y="1009824"/>
              <a:ext cx="168566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Real Home -PHYSICAL ENVIRONMENT</a:t>
              </a:r>
            </a:p>
            <a:p>
              <a:endParaRPr lang="en-US" dirty="0"/>
            </a:p>
          </p:txBody>
        </p:sp>
      </p:grp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514600" y="9104"/>
            <a:ext cx="9067800" cy="762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Green House® Model – Core Values</a:t>
            </a:r>
          </a:p>
        </p:txBody>
      </p:sp>
    </p:spTree>
    <p:extLst>
      <p:ext uri="{BB962C8B-B14F-4D97-AF65-F5344CB8AC3E}">
        <p14:creationId xmlns:p14="http://schemas.microsoft.com/office/powerpoint/2010/main" val="2765818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3829" y="1"/>
            <a:ext cx="7664356" cy="818866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Real Home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" t="11143" r="4963" b="9849"/>
          <a:stretch/>
        </p:blipFill>
        <p:spPr>
          <a:xfrm>
            <a:off x="2869274" y="702023"/>
            <a:ext cx="8581197" cy="581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1448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2743200" y="27658"/>
            <a:ext cx="677545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+mj-lt"/>
              </a:rPr>
              <a:t>What is “real home?”</a:t>
            </a:r>
          </a:p>
        </p:txBody>
      </p:sp>
      <p:sp>
        <p:nvSpPr>
          <p:cNvPr id="3078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1AFFD76-2955-411E-BABB-CEEE3C71DF03}" type="slidenum">
              <a:rPr lang="en-US" smtClean="0">
                <a:latin typeface="Helvetica" pitchFamily="34" charset="0"/>
              </a:rPr>
              <a:pPr/>
              <a:t>12</a:t>
            </a:fld>
            <a:endParaRPr lang="en-US">
              <a:latin typeface="Helvetica" pitchFamily="34" charset="0"/>
            </a:endParaRPr>
          </a:p>
        </p:txBody>
      </p:sp>
      <p:pic>
        <p:nvPicPr>
          <p:cNvPr id="9" name="Content Placeholder 8" descr="GH Cottage winter.JPG"/>
          <p:cNvPicPr>
            <a:picLocks noGrp="1" noChangeAspect="1"/>
          </p:cNvPicPr>
          <p:nvPr>
            <p:ph/>
          </p:nvPr>
        </p:nvPicPr>
        <p:blipFill>
          <a:blip r:embed="rId3"/>
          <a:stretch>
            <a:fillRect/>
          </a:stretch>
        </p:blipFill>
        <p:spPr>
          <a:xfrm>
            <a:off x="2047164" y="940069"/>
            <a:ext cx="3751997" cy="5627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104" y="1625920"/>
            <a:ext cx="6009564" cy="4256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5507164" y="354282"/>
            <a:ext cx="5723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Similar to the surrounding community</a:t>
            </a:r>
          </a:p>
        </p:txBody>
      </p:sp>
    </p:spTree>
    <p:extLst>
      <p:ext uri="{BB962C8B-B14F-4D97-AF65-F5344CB8AC3E}">
        <p14:creationId xmlns:p14="http://schemas.microsoft.com/office/powerpoint/2010/main" val="33923167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262" y="3325504"/>
            <a:ext cx="4455994" cy="3341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31"/>
          <a:stretch/>
        </p:blipFill>
        <p:spPr>
          <a:xfrm rot="480000">
            <a:off x="6663764" y="366299"/>
            <a:ext cx="5496779" cy="33297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Content Placeholder 6"/>
          <p:cNvPicPr>
            <a:picLocks noGrp="1" noChangeAspect="1"/>
          </p:cNvPicPr>
          <p:nvPr>
            <p:ph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420000">
            <a:off x="1831881" y="251587"/>
            <a:ext cx="5190224" cy="3559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6377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2796558" y="-69665"/>
            <a:ext cx="8001000" cy="765175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Key Elements: Hearth</a:t>
            </a:r>
          </a:p>
        </p:txBody>
      </p:sp>
      <p:sp>
        <p:nvSpPr>
          <p:cNvPr id="8" name="Rectangle 7"/>
          <p:cNvSpPr/>
          <p:nvPr/>
        </p:nvSpPr>
        <p:spPr>
          <a:xfrm>
            <a:off x="4395053" y="6145061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415968"/>
                </a:solidFill>
              </a:rPr>
              <a:t> </a:t>
            </a:r>
            <a:r>
              <a:rPr lang="en-US" sz="2000" dirty="0">
                <a:latin typeface="+mj-lt"/>
              </a:rPr>
              <a:t>Open plan Living, Dining, &amp; Kitchen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558" y="695510"/>
            <a:ext cx="8299072" cy="5427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44652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6126" y="76200"/>
            <a:ext cx="8229600" cy="7620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Living Room</a:t>
            </a:r>
          </a:p>
        </p:txBody>
      </p:sp>
      <p:pic>
        <p:nvPicPr>
          <p:cNvPr id="6" name="Content Placeholder 5" descr="hearth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4336" y="680745"/>
            <a:ext cx="8433180" cy="5723178"/>
          </a:xfrm>
        </p:spPr>
      </p:pic>
    </p:spTree>
    <p:extLst>
      <p:ext uri="{BB962C8B-B14F-4D97-AF65-F5344CB8AC3E}">
        <p14:creationId xmlns:p14="http://schemas.microsoft.com/office/powerpoint/2010/main" val="1760922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3100862" y="0"/>
            <a:ext cx="7848600" cy="789865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Open Kitchen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862" y="789866"/>
            <a:ext cx="7981120" cy="56050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446315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57977" y="301016"/>
            <a:ext cx="4496062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Dining Room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39956" y="1639363"/>
            <a:ext cx="5404517" cy="4053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15"/>
          <a:stretch/>
        </p:blipFill>
        <p:spPr>
          <a:xfrm rot="5400000">
            <a:off x="2199237" y="1827083"/>
            <a:ext cx="5232023" cy="4399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81343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61410" y="0"/>
            <a:ext cx="8077200" cy="10287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Private Bedrooms</a:t>
            </a:r>
          </a:p>
        </p:txBody>
      </p:sp>
      <p:sp>
        <p:nvSpPr>
          <p:cNvPr id="71687" name="Text Box 7"/>
          <p:cNvSpPr txBox="1">
            <a:spLocks noChangeArrowheads="1"/>
          </p:cNvSpPr>
          <p:nvPr/>
        </p:nvSpPr>
        <p:spPr bwMode="auto">
          <a:xfrm>
            <a:off x="7924800" y="5638800"/>
            <a:ext cx="2209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10000"/>
              </a:spcBef>
            </a:pPr>
            <a:r>
              <a:rPr lang="en-US" dirty="0">
                <a:latin typeface="+mj-lt"/>
              </a:rPr>
              <a:t>Bedroom: 210 NSF</a:t>
            </a:r>
          </a:p>
        </p:txBody>
      </p:sp>
      <p:pic>
        <p:nvPicPr>
          <p:cNvPr id="6" name="Picture 5" descr="bedroom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035" y="904732"/>
            <a:ext cx="7908504" cy="54687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55022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286000" y="1"/>
            <a:ext cx="7315200" cy="42227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Private Baths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012" y="844760"/>
            <a:ext cx="4390988" cy="58546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126" y="422276"/>
            <a:ext cx="4552666" cy="6070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2658949" y="-74368"/>
            <a:ext cx="8830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Private Bathrooms</a:t>
            </a:r>
          </a:p>
        </p:txBody>
      </p:sp>
    </p:spTree>
    <p:extLst>
      <p:ext uri="{BB962C8B-B14F-4D97-AF65-F5344CB8AC3E}">
        <p14:creationId xmlns:p14="http://schemas.microsoft.com/office/powerpoint/2010/main" val="1441088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7427" y="52859"/>
            <a:ext cx="9223045" cy="861541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Landscape – Forces of Change</a:t>
            </a:r>
          </a:p>
        </p:txBody>
      </p:sp>
      <p:pic>
        <p:nvPicPr>
          <p:cNvPr id="2050" name="Picture 2" descr="Image result for baby boom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790" y="706615"/>
            <a:ext cx="4766209" cy="222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valu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631" y="4591571"/>
            <a:ext cx="4766209" cy="187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save money medica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2"/>
          <a:stretch/>
        </p:blipFill>
        <p:spPr bwMode="auto">
          <a:xfrm>
            <a:off x="2033516" y="876685"/>
            <a:ext cx="3603008" cy="204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46501" y="4452219"/>
            <a:ext cx="4008582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2" descr="Image result for donald trump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http://static4.businessinsider.com/image/566efa6172f2c15b028b56ae/donald-trumps-support-just-soared-to-a-new-high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5"/>
          <a:stretch/>
        </p:blipFill>
        <p:spPr bwMode="auto">
          <a:xfrm>
            <a:off x="5090615" y="2281451"/>
            <a:ext cx="3152632" cy="259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03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6431" y="108548"/>
            <a:ext cx="1195316" cy="1325563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729552" y="1102739"/>
            <a:ext cx="4317241" cy="51806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 r="4074" b="10000"/>
          <a:stretch/>
        </p:blipFill>
        <p:spPr>
          <a:xfrm>
            <a:off x="7534481" y="1102739"/>
            <a:ext cx="4437067" cy="52079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71223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3418764" y="373063"/>
            <a:ext cx="7315200" cy="373063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Easy Access to Outdoors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597" y="1413302"/>
            <a:ext cx="3903544" cy="5204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Content Placeholder 6" descr="pati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9941" y="2002646"/>
            <a:ext cx="5310047" cy="3541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129163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881" y="655094"/>
            <a:ext cx="8629186" cy="57491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963311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0370" y="-110214"/>
            <a:ext cx="889834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Meaningful Life – </a:t>
            </a:r>
            <a:r>
              <a:rPr lang="en-US" sz="3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It’s All About Relationships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828" y="959829"/>
            <a:ext cx="7385848" cy="5516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776251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34319" y="3987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What is Person Directed Care?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64453912"/>
              </p:ext>
            </p:extLst>
          </p:nvPr>
        </p:nvGraphicFramePr>
        <p:xfrm>
          <a:off x="2696001" y="994459"/>
          <a:ext cx="6368955" cy="447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646595382"/>
              </p:ext>
            </p:extLst>
          </p:nvPr>
        </p:nvGraphicFramePr>
        <p:xfrm>
          <a:off x="9738814" y="1434952"/>
          <a:ext cx="2057400" cy="342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Right Arrow 3"/>
          <p:cNvSpPr/>
          <p:nvPr/>
        </p:nvSpPr>
        <p:spPr>
          <a:xfrm>
            <a:off x="2868304" y="5132766"/>
            <a:ext cx="82296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Continuum of Person Directedness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093957" y="1428124"/>
            <a:ext cx="462887" cy="358591"/>
            <a:chOff x="3975466" y="628166"/>
            <a:chExt cx="462887" cy="358591"/>
          </a:xfrm>
        </p:grpSpPr>
        <p:sp>
          <p:nvSpPr>
            <p:cNvPr id="8" name="Right Arrow 7"/>
            <p:cNvSpPr/>
            <p:nvPr/>
          </p:nvSpPr>
          <p:spPr>
            <a:xfrm>
              <a:off x="3975466" y="628166"/>
              <a:ext cx="462887" cy="358591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ight Arrow 4"/>
            <p:cNvSpPr/>
            <p:nvPr/>
          </p:nvSpPr>
          <p:spPr>
            <a:xfrm>
              <a:off x="3975466" y="699884"/>
              <a:ext cx="355310" cy="2151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100"/>
            </a:p>
          </p:txBody>
        </p:sp>
      </p:grpSp>
    </p:spTree>
    <p:extLst>
      <p:ext uri="{BB962C8B-B14F-4D97-AF65-F5344CB8AC3E}">
        <p14:creationId xmlns:p14="http://schemas.microsoft.com/office/powerpoint/2010/main" val="38479983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"/>
            <a:ext cx="10515600" cy="762000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Relationship-rich Elder Directed Living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3" b="3571"/>
          <a:stretch/>
        </p:blipFill>
        <p:spPr>
          <a:xfrm>
            <a:off x="2920621" y="898478"/>
            <a:ext cx="8153400" cy="5459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53568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8484" y="378724"/>
            <a:ext cx="8570794" cy="685800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Empowered Staff – </a:t>
            </a:r>
            <a:r>
              <a:rPr lang="en-US" sz="3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It’s All About Leadership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F3AFA8-FE34-4D10-AC7C-352A55EB9CB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589" y="822279"/>
            <a:ext cx="7588154" cy="5691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808600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377556" y="572059"/>
            <a:ext cx="9144000" cy="508378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Empowered Staff – </a:t>
            </a:r>
            <a:r>
              <a:rPr lang="en-US" sz="3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Human Architecture</a:t>
            </a:r>
            <a:br>
              <a:rPr lang="en-US" sz="3200" dirty="0"/>
            </a:br>
            <a:br>
              <a:rPr lang="en-US" sz="3600" dirty="0">
                <a:latin typeface="Trebuchet MS" pitchFamily="34" charset="0"/>
              </a:rPr>
            </a:br>
            <a:endParaRPr lang="en-US" sz="3600" dirty="0">
              <a:latin typeface="Trebuchet MS" pitchFamily="34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09400" y="1937961"/>
            <a:ext cx="3293659" cy="337015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Places the elder at the </a:t>
            </a:r>
          </a:p>
          <a:p>
            <a:pPr>
              <a:spcAft>
                <a:spcPts val="600"/>
              </a:spcAft>
              <a:buNone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heart of the organizational chart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Redefines roles and responsibilities of all core staff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Radical change in leadership style</a:t>
            </a:r>
          </a:p>
          <a:p>
            <a:pPr eaLnBrk="1" hangingPunct="1">
              <a:lnSpc>
                <a:spcPct val="90000"/>
              </a:lnSpc>
            </a:pP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197" y="884386"/>
            <a:ext cx="5407359" cy="5407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223368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108845484"/>
              </p:ext>
            </p:extLst>
          </p:nvPr>
        </p:nvGraphicFramePr>
        <p:xfrm>
          <a:off x="2598761" y="1113429"/>
          <a:ext cx="9067800" cy="5086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47883" y="307169"/>
            <a:ext cx="10515600" cy="40957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Paradigm of Power</a:t>
            </a:r>
          </a:p>
        </p:txBody>
      </p:sp>
    </p:spTree>
    <p:extLst>
      <p:ext uri="{BB962C8B-B14F-4D97-AF65-F5344CB8AC3E}">
        <p14:creationId xmlns:p14="http://schemas.microsoft.com/office/powerpoint/2010/main" val="41052623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0058400" y="6477000"/>
            <a:ext cx="533400" cy="304800"/>
          </a:xfrm>
          <a:prstGeom prst="rect">
            <a:avLst/>
          </a:prstGeom>
          <a:noFill/>
        </p:spPr>
        <p:txBody>
          <a:bodyPr/>
          <a:lstStyle/>
          <a:p>
            <a:fld id="{D51C5AF1-C37A-49A9-82D7-D1461B95FF64}" type="slidenum">
              <a:rPr lang="en-US"/>
              <a:pPr/>
              <a:t>29</a:t>
            </a:fld>
            <a:endParaRPr lang="en-US"/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 cstate="print"/>
          <a:srcRect l="27910" t="7468" r="13956" b="11334"/>
          <a:stretch>
            <a:fillRect/>
          </a:stretch>
        </p:blipFill>
        <p:spPr bwMode="auto">
          <a:xfrm>
            <a:off x="4234175" y="997858"/>
            <a:ext cx="5603249" cy="5345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7" name="Rectangle 6"/>
          <p:cNvSpPr>
            <a:spLocks noGrp="1" noChangeArrowheads="1"/>
          </p:cNvSpPr>
          <p:nvPr>
            <p:ph type="title"/>
          </p:nvPr>
        </p:nvSpPr>
        <p:spPr>
          <a:xfrm>
            <a:off x="3276600" y="134311"/>
            <a:ext cx="7315200" cy="685800"/>
          </a:xfrm>
          <a:noFill/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Organizational Redesign</a:t>
            </a:r>
          </a:p>
        </p:txBody>
      </p:sp>
    </p:spTree>
    <p:extLst>
      <p:ext uri="{BB962C8B-B14F-4D97-AF65-F5344CB8AC3E}">
        <p14:creationId xmlns:p14="http://schemas.microsoft.com/office/powerpoint/2010/main" val="1861649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Future of Healthcare</a:t>
            </a:r>
          </a:p>
        </p:txBody>
      </p:sp>
      <p:sp>
        <p:nvSpPr>
          <p:cNvPr id="4" name="AutoShape 4" descr="data:image/jpeg;base64,/9j/4AAQSkZJRgABAQAAAQABAAD/2wCEAAkGBxAQEBUQEA8QFRAVFRUVFRAVFhcWEBUVFRUWFxcWGBUYHSggGB0lHRUVITEhJSorLi4uFx8zODMsNygtLisBCgoKDg0OGhAQGy0lIB8tKy0tLSstLS0tLS0tLS0tLS0tLS0tLS0tLS0tLS0tLS0tLS0tLS0tLS0tLS0tLS0tLf/AABEIALcBEwMBIgACEQEDEQH/xAAcAAEAAQUBAQAAAAAAAAAAAAAAAQIDBAUGBwj/xABAEAABAwIDBAcEBwgCAwEAAAABAAIDBBESITEFBkFREyIyYXGBkUKhsdEHFCNDU5LBFTNSYoKi4fBy0oOy8Rf/xAAZAQEBAQEBAQAAAAAAAAAAAAAAAQIDBAX/xAAuEQACAgEDAQcCBgMAAAAAAAAAAQIRAxIhMVEEExRBkaHRYfAyQlJxgbEFIvH/2gAMAwEAAhEDEQA/APDUREAREQBERAFKIgCIiFCIiAIiKAIpRAQilEBCKUQpCIpQEIiIQIiIAiIqAiIgCIiAIiIQKERAEREAREQBSiIAiIhQiIgCIigClQpQBERUoRSigIRSoQBERAFClEBCIiECIiAIiIAiIqAiIgChSiEIREQBSiIAiIhQiIgCIigClEQBERUpKIqmHuuOSApRbTZ2xXzE20AxWyxEeC3UW4sxjMnSRkZGzSHEeOg5+iy5I0os5IC6Fn/1dXNu0GwYgXCUOsQWg4uZbY+6xXM1ERaSCHA94t8UUkw40WEUoqZIREQEIpRCEIiIAiIgCIiAIiKgIiICEREISiIhQiIgCIpsoCFKKbIUhSlksqAqmMJ0UWUtCFMhlC82y1NuB8NFu9k7KZbE8gtzJtnpe4vfqnuz+CsbLc9xEUZANibEnCLAm7rZ2t8SuwEFF0boTO24Dbyt6rXuOEuIaNBkQDmfUrhKT4OqikrLVHRRvEZbG4taXYQCWyNdbLG52o1H9WvLKpZZg7o5RZhzwNsDrmcstGgXWM90WEM6UscOyb5Oyy4kFWdtbRkhewNlsA1rekJytqTYdrU5LHJoy6qkiBcI2SnxOXv10XMbVonON7RnweDYd7bmxXRmtgPac57ssLZvbOeYj04d3NWa7pbY3MhA0NmukaBx4ta3x1WU2jVI4KrpHRuLXDPyv6LHsui2jO2ZoaMDGl2RLSL+g0Wlq6cscWnMj5XXohK1ucJRrgx1CqsllsyUoqrKLISiEU2RBRCKbIgIUKUsgIRSoQgREVAREQBERAFKIhQiKUARFKAIikBCktPgths+lLnNIAIuMwL28QSFXs2ma8luC+mpsczlnoNFs6uhETQ512gNLhFcEOc3S9tM7LlOdOjpGPmYdYx0d3x3GLE2RpIBANrjPibG4B7lq/tHHsk8Rc6A8VuZZjPCHzFz7Zkiw42tpfId/FKekYWBwBubix5YgBx1wj1Kyp0tw1Zh0lJUkXaARwBc3nprlnwNtVtq/Y9YSxxEeTcLBjHU4kkHU+F1n0VNaO5YeiNw03s8OJJ7Q4D171n09RI89eQP6PrBgsC3UXfhzdqR1r6Lk8srtUVRVHGzbNqmvMgADhxDwTyvrccdbLIbS10rQzE3Ntw10jcRFzpc8e5biWscDJMHRuJyxWHRa5dUZNNiR45rAhkIcwHF1LEaYnC7u1duYsANOCveSfNCq6ldLsJ3adMBOLuaxoxBwA9nFbrA54e5Ym3KF7YxI54fcjrAl17jgf8AbacLDMqNpSStb0hbZxcX3bi6wdZrtCQLZefetf8AWGSDXCLkXtcAc8P+6pFyu2apPY0qhZlfTBjiGg4dMR8/ksRepO1ZxexChVKFSEIpUIAoUooCFClEIQiIgIRSiAhERUgU2RAgFkUqUKRZTZFKFIspsilAFISykBAZtPUGOM4eJJ8LC3zVcFSXAvkc4gEWyJA19NArTnNwYTrit5WVl87mMwC2E6jibG9vVctNnRujNhcx8rmxDqOsQ3iDazrcjmdFvoqR7rgMFwbgBowjrdqxFjnc+C5zYlJ0kuAE59W+eh+enmvU93diNfI6QHLogGgZkYhkb9xBPmuWXmkbxxbRi0tKHddt+rhBeRhdew6oJGQyJtoVmYQ6MRjEQWPbhys05AXztYg8CeS6jZ+77GUri7tPtIXdm2EZXvfmb+KrrNlxNgjIDruLbkWuQ+19fAf5XHQ+TdHne1KR+bCMT8nYgWkBtj2s73sVzlTTuLgbYgDYtJaMWAtyaeVgLeHfn6xtnZMQnjtldt+jvm7AGgHTTS64uopI2GQNOI4rAWyb4cz39yquLGizk9pTdI8RhpBY1172xZgOFwO1l79O/TyhzcNwBkBllpz78wtrtOeSKfG0MBd1cRBxACw4nLLksXeKwMdrZtxHxJt8GhemC4ObjSbfkZErRMxvXGIDQG/uGi1VRFhNlk7Hv1jfLS3Hxv3KirBxE246akW8Uhak4knTSkYlksqrIuxxKLJZVKEKUkKLKtQgIsosqlCgIsosqlCApRVIhChSilUgUhQuo3a3Fra4B7I+jhP30l2sI/lGrvIW71G0uTSTfBzCmy9aovoej+9r3HujjA97nH4LPf8AQ/RWsKypB5kRkemEfFY7yJvu5Hi6L0Tb30R10AL6ZzKqMcGdSYf0E2PkSe5cE6lkBLTG8OBILS03BGoItkVtSTMtNFmylZkOy5nfdkd7svdqtjFu8faefIfNVtBRbNGFej5gXAPL9V0o3bhbm9zsOXWJyJLQbaAnxHdzWJtWgbGAY5jbPCw3t32yyPmsuSfBpRa5NC9wOXcfW5zViR5Oqh5N1SVUqMSlZ1u40JdJdjgHixBPA2IXcUW18HSSRUsjHxva18kbmm5cci+J+WC5zdca6rzrcqtEVRhJsHi1+8Zj9V69Q7MhkIl6zZLdtji13qFykkpbnqx3KGx0exNq4omRzR9G4sBa1wILmEWBIzt6lZ9S6NrBdos22FvAWFhZc1PQtZd7cWIixe4lzjodT3gLZVry6OO2uR9FllrqcrvFtickTyUzpIwXMYIjgaTcXaZD1nXyyaBfDxstEWvnqDCKVsD2EFxBxAA52xD/ANSu6bscYThkma0jMNkeB8VrpqOKmYWxi18zzJ5kpJRo1jUm/oed7WpWfWPtCMDbuN7ALjdo1HSSFwJw6NvrhGi22+VRjn7gCPetCukI0jz5529KNpsAtL8DnYQbdbkt/tXZNK63RTuD+ONoLbm/EWtc+K5Wia6/Uti7/ktrBRvcMBc0PLrl4yyGjR5/7lnmUf8Aa0xCVxpow66hfEesMjo4WLSe4hYq6aoo+pgc4uP8DM3A+eQPpl6rTP2a+12tJHr6kXA8yF0jJ+ZiUehgoq3MINjqqbLZgpUKpLKAoRVWUICFCqUIUhFKILLYUhApshDcbu19NTO6aaLpZAeowi8bf5iDk48gchryt1kv0kvdzA5LzpwVCxLGpPc2sjjwejQ/SG/FqbLq9m75slbm8X8V4fdXYahzDdpIXOWHobjn6n0VsvekA2vcLPr6ehrOtNGA82+0aSx+WlyO153Xz9RbxyMOZXabtb3xTPbBKSC42Du9cnGUTspRkdfWbhi+OmqS6+TmyEAlh4XAs7zAXNbS3S2lAS76sXsF7GMtkdbva3re5bir2q+jcQXkjhfkthsTffpOq+xCqm/Mjj0PLKuqeLNcHtPtMIIt1iNOeXELDmo6ictEUEz8iQ2Nj3gAkkC4Bsvfaimiq23ZVzRu/keVix7Ea3qvqJnkcXPcR6XyW1kfQy4rqeKQ/R3tN4xOp2xt5yyRsI8Wl2IeiyqPcNgdaoror/hwNdI892Jwa0e9emHdyYVAIkc+F9263sbZArmtob20OzpXQ0tKKmoDi188ji2BrwbFrWgXfY3BNwMsrrSlOXA0Yo7yNxuRuLTsmEkULy1ou6qqC04bcY2gAN/5G5Xa0uwX1NRJOOpTuIwE9p4DQC8N5OILrnmrO4cFZXRNqq8tbCc4aSNuCI20e8auHIOJHHku9W1DqYnn8oKkahu7lPazg53ibfBX3bFpyLGIWGmbvmtgi1SOOqXU0tVu+0ttG4tPI5j11Xm++NFPCcDmkX0dwI5gr2JYm1NnR1MTopW3aRrxB5g8Co4JnSGaUdjwGHcKKt2fJVh7umEzmNeD1IwwaPbxBJJJyIy77+abU2VPTOwTxOYeBI6ju9rxk4eBXsVPtCTdyslpqhjpaCfrG3aschKwHU2yLeNu4Xyq2OKojdJs2oiqKc3LqdwDgy/B8LxdvmFmTcN+UdYQjm24l/Z4pQvDVnzVrWtuO1qXcSf90XbO3copW4p6SSF7iAJKZ5wlx0HRPxDyFlrtr/RpU2xQTxSN4NeDDJ4Z3Z/cFFOLJLHOGxzmzHY3dJLnncDhfh8dO/zXSwzsf1cgABdwHZHMgeOmS08m620Y9KOZ1vwsMth/4i7PX19d5sbcXarwxwp5mMsS7EWROceALXuDrWAGYSTXUzG/NGr2psdst3xkYr9okXcM8y0Z+efiuZliLSWuBBHBesR7r17S509O4uIBJjwOOnZYAbA8LnJtr5roP/zqkqYXCaN0chccL2ucXt5nr3uCeeoaDldRZa5K8d8HgdlFl3m8P0X19O77Fn1iPg6Pt+bDp6nxXNV+7VdAMU1HUMaNXGN2EeLhkF1Ukzk4tGoUKqyiy0ZKbKFUoQEKFVZFAW1ISykBUBQWKoBVAKAsFqiyyHGwVTXNvm0KblpMxFUxxBBBIINwRqCs4Oh/g95VmbDnYAch6c1LLorey/UbaqJLdJK51uayNm7cdEc7kLUE34KlHBMneSR6Tu7vYMeHp3Qv9kkXY7xXcR72s7NawNP40Wh78PBeCwuv1dTw5+C6fYe8ETmiCsaS3RswJD2dxI1C4vHXB6IzUuT3rd+vgd+7nY4HQg59xLTmCF41sbcqo/asezqgOzkzk9mSJvXfIxx1BaDnzyOaw9q7OqdnuFRTSuMDzcSNN23PP5rr93vpArI8Dp2B4HZkwgluIWJ5jLktRlpNSw61aPeoow1oa0ANaAABoAMgAqlwWw/pLppThmIa7S7bkH1AXYbP2tBP+6kDl0UkzyyxyjyjNREWjARFbnkwNc6xNgTYamyA4f6ZNhCp2c6YD7Sn64PHAcnjwtZ39K+aKaeSGYPge9szT1HMJDwdMrZ+XFfQm1PpFxY4vq2OMgtLXNuHA5FpubEEc1zbt66gNtTUrYbH2Q1rABya1osubypKj1Q7LNnY7oUZmo4amtg6KoOJ5icMIDs29Jg9nEBitwxHuW4kEftOY0fzEArxamr9qbSnMfTvDGnrOGg/yuumNPRNaJ6jrW/d4Q6V57hfLxK42dpwd7u2dfJXUUXZEbnfytufXRazae8/Rtu2w5Dj6LjNr7zPDC5toYuesh7r6Lzrae8EkriQ51uZOZUSb4M0lyeojfpzyQeHFVnfKVuZyHNeTbN22+J+Ita8cWniqNp7afK8lvUZwjBuB5lO6lY1pI9gZv6eay6Xelzzcmy8IbWvHtFZDdtTjIPR4ZDvInrO3d2aGvu9uGGoP3rAMLj/ADs0d4ix715XtrZUlJO6CUDE22Y7LmnMOaeR+auUm8k7HXLiVv6ra8W04RFIA2qZ+5kOp5xk8j7jY879IOUNpcHOcYy3icaoVwhUkL0HnKEVVkQFpVAIxhOgJ8M1dNO8asd6FQ0oyfCLYCkBMKqsqZ3KXjJB2j/vNXhE7+E28CrQb1vM/AIGmuS2eP8Ay+apl+fx/wAKp2n9X6lUyD9VDJaUqpsROgKzIdlSuFxbXQmx8eSjaR0hinP8KbMFptmrrzi63Hj81mnYzx2pIW+Lr/AFXKagYDc1EduVnG6y5I7R7Nl4aNpupvPLSERPs+mcevG8BzbdwOQXr257aSSsxuI+rugMQpXsBhDi5rhIw8dHAk3OeoAsvJqyqo3RQxAlvR48Za0YZC7su1uCM+ax9l7UjpZBJHVy5ez0eVuWblz87R6ZYWo037r5Po2t+j/ZctwIsDjxjeQR5G49yxdhfR3HSVDZW1czmMNxERbPhdwOY8l4rtXf+OWzxHM2cW+2jcGF1v4m2IPjqqqD6Va1hAM9QGD+drj/AHNz9y6LfyPO40qU/v8Ac+n0XzvN9JlXIPs6yR1/ZADHj+9t/JU7O3x2k12JlTNfk5uMHxHSO+C1qJ4WT4aZ9FIvEj9Im2ABboH/APieD5jDZD9Iu2gL9HSn0BPkSCmpGfC5eh63t+ZkFJPMQ0BkMjybD2WEr5t3O2LUzPbXy1UsNJDIC2VxLnSOac2xtcbEcCTlnaxzA76k3xqq6nmZtEU7YLW+rtc1s0uEh1rl/YyAyzOYy1XDb0baqqk9CxnR0gAa1jWABrRlYNFtB4LMp7UjePs07tnSbzb6MpmuhoYWMc4F2JoGIX9ongV5e2eR0n1iV7yb3xk3c48hddrR0lPQ07pInOllljw4SASwYhe8Y0fduV9BzuuR2lBPLZxY1rRkG4mjzw3uuSo9OTHNbJbmNtfaz6hwLsmjRv6nme9a66zXbJmtcNa4c2vaf1VbKF2HC6Gx4PDm4vAgmxC63FHmeLLJ/hfozEp2hxtiseF9PM8Engcw2cLfA+BV1mz3Aguw28fkspkdhhMl2/w2uPU6KOS6moYMr2ca9jVotn9RjOmL1HyWLNR5/ZknmDa4P6pGSYy9myY1bMZVMJByvfuVwUjuJaPEhX2MY32238VrY5KMuhBuczqcye9U2V7C3g6/cArHTs5O9y0pIzLFKP4vP6iylR07P5vQIlk0/VeptgZLWdLGByDifcAqC+Mdqb0b8ytcY4h2pnu7mtt7yf0Vkuh4Nk83D/quHd2fTfbZR22/l3/RsnPp/wAR59AqfrELey6Qd4IufO11r+kj/CP5z8lSZGfh2/qK1oPO+135R9zbR7TYPbm/NdVvr6d/a15kWPqFonYeAPrdUq92iPt8+Gk0bGaKO32czeeFwz9bKwWOP3jPzBYt0utJHnllTeyr9mzLZdvts9b/AACvsq7feAeAcT8AtbdQjgmWPaZw2iZj5WHtSPPg0D9VRjiHsyHxcLe4LGRWjDytu39+pktqGD7pvmXH9VP1vP8Adx+GELFRKJ3svtIzDWNOsEXkCPgVAmh4xH+l5/UFYiJQ72T5r0RlYoOUo82n9AqhURjQSH/k7L3BYaJRVla4M5u0SNGN8y//ALKTtR/BrB5E/ErARKRfEZf1GYdpy8HAf8QB7wFSa+X8R/qsVEpEefI/zP1LslQ93ac4+JWZRh3M4fctcq2yEZAlSUbWxvDm0S1St/yb1kwjzDhdXDtOB3axA8hmFzhKhYWJeZ65f5Of5Yo3j6yH+J35f8q2a+EaNce8m3uC1ChO6ic3/kcr8l6GzdtMcI2+d1aFe45ARt78I+KwVXj7gtaEjk+15ZPdmaKn+KZ3gwfqbKk1LL6vcOTsJHwWFdQrpRl9ol938mf9cjBuI7emXuR9aw5mO/ebfJYCKaEXxWTjb0Rm/WYvwR6osJFdKJ4mf09F8HQObSu0a9UmipTneQIi4W0fYioTVyivQtnZ9Nwlk9P8K0dnw8JnebP8qUV1S6nN4cX6F7/JbdQRj7/+w/NWnUjB98PylEWlJnmy4sceI/38lH1Xk8eh+Stui4BwJ8/kiLSk2cMmKCSpclpQiLoeMIiIAiIgCIiAIiICQFLm2RFDSX+tgAKbhEVFkteP4QqxKzjGPIlEUoqyNf8AEVdLH+F/cfmq46mIfcg+JJ/VSimk0s0l5L0XwVPr2nSCIeShlazjBGfVETSi+Ind7ei+B+0ANIYh/SD8VWNqu/Dj/KFCJpRfEZOvsir9qn8KP0T9rH8OP8oRE0IvisvX2RSdqH8KL8o+Sj9pn8OL8oRE0onicvX2Q/aR/Di/KPkoRE0oeJydfZH/2Q==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Image result for crystal bal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2" b="5111"/>
          <a:stretch/>
        </p:blipFill>
        <p:spPr bwMode="auto">
          <a:xfrm>
            <a:off x="0" y="-14436"/>
            <a:ext cx="12277719" cy="688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81200" y="404932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The Future of Health Care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88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86" y="45976"/>
            <a:ext cx="10515600" cy="8255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It’s All About Leadership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32"/>
          <a:stretch/>
        </p:blipFill>
        <p:spPr>
          <a:xfrm>
            <a:off x="2235201" y="825501"/>
            <a:ext cx="6199442" cy="5173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6" b="15540"/>
          <a:stretch/>
        </p:blipFill>
        <p:spPr>
          <a:xfrm>
            <a:off x="7721600" y="1742951"/>
            <a:ext cx="4495800" cy="229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82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2836081" y="-151526"/>
            <a:ext cx="8001000" cy="1527175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Self-Managed Work Team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8343" y="1375649"/>
            <a:ext cx="2823029" cy="2446824"/>
          </a:xfrm>
        </p:spPr>
        <p:txBody>
          <a:bodyPr>
            <a:noAutofit/>
          </a:bodyPr>
          <a:lstStyle/>
          <a:p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Group of Shahbazim who are empowered, responsible and trusted to manage the Green House home</a:t>
            </a:r>
          </a:p>
          <a:p>
            <a:pPr>
              <a:buFont typeface="Times" pitchFamily="18" charset="0"/>
              <a:buNone/>
            </a:pPr>
            <a:endParaRPr lang="en-US" sz="2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Work collaboratively with leaders and members of the clinical support team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171" y="1219201"/>
            <a:ext cx="6531427" cy="4898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464029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2754088" y="117476"/>
            <a:ext cx="8610599" cy="422275"/>
          </a:xfrm>
        </p:spPr>
        <p:txBody>
          <a:bodyPr>
            <a:normAutofit fontScale="90000"/>
          </a:bodyPr>
          <a:lstStyle/>
          <a:p>
            <a:pPr algn="ctr">
              <a:buClr>
                <a:srgbClr val="6600CC"/>
              </a:buClr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Empowerment through Education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098994" y="981123"/>
            <a:ext cx="3733800" cy="542225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CNA – required as a foundation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128 Hours additional training: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Safe food handling 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CPR / First Aid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Culinary skills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Home maintenance/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management skills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48 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hours 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Green House Training:</a:t>
            </a:r>
          </a:p>
          <a:p>
            <a:pPr lvl="2">
              <a:lnSpc>
                <a:spcPct val="90000"/>
              </a:lnSpc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Dementia care</a:t>
            </a:r>
          </a:p>
          <a:p>
            <a:pPr lvl="2">
              <a:lnSpc>
                <a:spcPct val="90000"/>
              </a:lnSpc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Critical Thinking for Clinical Excellence</a:t>
            </a:r>
          </a:p>
          <a:p>
            <a:pPr lvl="2">
              <a:lnSpc>
                <a:spcPct val="90000"/>
              </a:lnSpc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Communication </a:t>
            </a:r>
          </a:p>
          <a:p>
            <a:pPr lvl="2">
              <a:lnSpc>
                <a:spcPct val="90000"/>
              </a:lnSpc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Teamwork skills</a:t>
            </a:r>
          </a:p>
          <a:p>
            <a:pPr lvl="2">
              <a:lnSpc>
                <a:spcPct val="90000"/>
              </a:lnSpc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Policies &amp; Procedures</a:t>
            </a:r>
          </a:p>
          <a:p>
            <a:pPr lvl="1"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  <a:buFont typeface="Times" pitchFamily="18" charset="0"/>
              <a:buNone/>
            </a:pPr>
            <a:r>
              <a:rPr lang="en-US" sz="1600" dirty="0"/>
              <a:t>		</a:t>
            </a:r>
          </a:p>
          <a:p>
            <a:pPr>
              <a:lnSpc>
                <a:spcPct val="90000"/>
              </a:lnSpc>
            </a:pPr>
            <a:endParaRPr lang="en-US" sz="11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t="13333" r="5001" b="7778"/>
          <a:stretch/>
        </p:blipFill>
        <p:spPr>
          <a:xfrm>
            <a:off x="5941720" y="1276291"/>
            <a:ext cx="5984576" cy="38279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26787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7729" y="0"/>
            <a:ext cx="8915400" cy="60960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Achieving Success …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living the values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260" y="609601"/>
            <a:ext cx="10111740" cy="2147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327729" y="3072348"/>
            <a:ext cx="9245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Meaningful Life -- 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It’s all about relationships 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 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Relationship based care that brings life to elders</a:t>
            </a:r>
          </a:p>
          <a:p>
            <a:endParaRPr lang="en-US" sz="2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Empowered Staff -- 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It’s all about leadership 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-- 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Establishing a coaching culture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Fully empowered SMWT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 HIGH PERFORMING TEAMS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Disseminating information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Coordinator roles and role ownership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Balancing support and accountability</a:t>
            </a:r>
          </a:p>
          <a:p>
            <a:pPr lvl="1"/>
            <a:endParaRPr lang="en-US" sz="2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Real Home – 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power of normal</a:t>
            </a:r>
            <a:endParaRPr lang="en-US" sz="20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sz="2400" i="1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9428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137" y="54882"/>
            <a:ext cx="10074442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Green House Peer Network: </a:t>
            </a:r>
            <a:r>
              <a:rPr lang="en-US" sz="4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Community of Thought Leaders</a:t>
            </a:r>
            <a:endParaRPr lang="en-US"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710" y="1252526"/>
            <a:ext cx="8020535" cy="5352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211440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3890" y="3851590"/>
            <a:ext cx="22236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</a:rPr>
              <a:t>Adapting the Model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Urban model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Short-term rehab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Homes for ALS, MS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" t="17955" r="30" b="8893"/>
          <a:stretch/>
        </p:blipFill>
        <p:spPr>
          <a:xfrm>
            <a:off x="2153855" y="522514"/>
            <a:ext cx="10038146" cy="50505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0800" y="4372760"/>
            <a:ext cx="27009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</a:rPr>
              <a:t>Adaptations of the Model</a:t>
            </a:r>
            <a:r>
              <a:rPr lang="en-US" sz="1650" b="1" u="sng" dirty="0">
                <a:solidFill>
                  <a:schemeClr val="bg1"/>
                </a:solidFill>
              </a:rPr>
              <a:t>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Urban style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Short-term rehab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Homes for ALS, MS</a:t>
            </a:r>
          </a:p>
        </p:txBody>
      </p:sp>
    </p:spTree>
    <p:extLst>
      <p:ext uri="{BB962C8B-B14F-4D97-AF65-F5344CB8AC3E}">
        <p14:creationId xmlns:p14="http://schemas.microsoft.com/office/powerpoint/2010/main" val="18479046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5" b="4299"/>
          <a:stretch/>
        </p:blipFill>
        <p:spPr>
          <a:xfrm>
            <a:off x="2162628" y="760383"/>
            <a:ext cx="10029371" cy="5076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162628" y="4143829"/>
            <a:ext cx="53149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bg1"/>
                </a:solidFill>
              </a:rPr>
              <a:t>GH Model Adaptations:</a:t>
            </a:r>
          </a:p>
          <a:p>
            <a:r>
              <a:rPr lang="en-US" sz="2400" dirty="0">
                <a:solidFill>
                  <a:schemeClr val="bg1"/>
                </a:solidFill>
              </a:rPr>
              <a:t>PACE</a:t>
            </a:r>
          </a:p>
          <a:p>
            <a:r>
              <a:rPr lang="en-US" sz="2400" dirty="0">
                <a:solidFill>
                  <a:schemeClr val="bg1"/>
                </a:solidFill>
              </a:rPr>
              <a:t>Homes for individuals with developmental disabilities</a:t>
            </a:r>
          </a:p>
        </p:txBody>
      </p:sp>
    </p:spTree>
    <p:extLst>
      <p:ext uri="{BB962C8B-B14F-4D97-AF65-F5344CB8AC3E}">
        <p14:creationId xmlns:p14="http://schemas.microsoft.com/office/powerpoint/2010/main" val="21401719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80128" y="25400"/>
            <a:ext cx="8839200" cy="762000"/>
          </a:xfrm>
        </p:spPr>
        <p:txBody>
          <a:bodyPr/>
          <a:lstStyle/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Alzheimer’s and Dementia Care in GH Homes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8" b="11871"/>
          <a:stretch/>
        </p:blipFill>
        <p:spPr>
          <a:xfrm>
            <a:off x="2480128" y="787400"/>
            <a:ext cx="8652329" cy="5521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00019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3479936" y="720009"/>
            <a:ext cx="6528475" cy="5543862"/>
            <a:chOff x="1907358" y="862274"/>
            <a:chExt cx="5393047" cy="5065919"/>
          </a:xfrm>
        </p:grpSpPr>
        <p:sp>
          <p:nvSpPr>
            <p:cNvPr id="4" name="Oval 3"/>
            <p:cNvSpPr>
              <a:spLocks noChangeAspect="1"/>
            </p:cNvSpPr>
            <p:nvPr/>
          </p:nvSpPr>
          <p:spPr>
            <a:xfrm rot="21076259">
              <a:off x="1907358" y="1345092"/>
              <a:ext cx="5393047" cy="4583101"/>
            </a:xfrm>
            <a:custGeom>
              <a:avLst/>
              <a:gdLst/>
              <a:ahLst/>
              <a:cxnLst/>
              <a:rect l="l" t="t" r="r" b="b"/>
              <a:pathLst>
                <a:path w="5393047" h="4583101">
                  <a:moveTo>
                    <a:pt x="3335647" y="0"/>
                  </a:moveTo>
                  <a:cubicBezTo>
                    <a:pt x="4471918" y="0"/>
                    <a:pt x="5393047" y="921129"/>
                    <a:pt x="5393047" y="2057400"/>
                  </a:cubicBezTo>
                  <a:cubicBezTo>
                    <a:pt x="5393047" y="3193671"/>
                    <a:pt x="4471918" y="4114800"/>
                    <a:pt x="3335647" y="4114800"/>
                  </a:cubicBezTo>
                  <a:cubicBezTo>
                    <a:pt x="2870275" y="4114800"/>
                    <a:pt x="2440991" y="3960290"/>
                    <a:pt x="2097708" y="3697902"/>
                  </a:cubicBezTo>
                  <a:lnTo>
                    <a:pt x="824405" y="4559745"/>
                  </a:lnTo>
                  <a:cubicBezTo>
                    <a:pt x="762284" y="4601792"/>
                    <a:pt x="677838" y="4585519"/>
                    <a:pt x="635790" y="4523397"/>
                  </a:cubicBezTo>
                  <a:lnTo>
                    <a:pt x="23357" y="3618577"/>
                  </a:lnTo>
                  <a:cubicBezTo>
                    <a:pt x="-18691" y="3556455"/>
                    <a:pt x="-2417" y="3472009"/>
                    <a:pt x="59704" y="3429961"/>
                  </a:cubicBezTo>
                  <a:lnTo>
                    <a:pt x="1343010" y="2561348"/>
                  </a:lnTo>
                  <a:cubicBezTo>
                    <a:pt x="1299868" y="2400518"/>
                    <a:pt x="1278247" y="2231484"/>
                    <a:pt x="1278247" y="2057400"/>
                  </a:cubicBezTo>
                  <a:cubicBezTo>
                    <a:pt x="1278247" y="921129"/>
                    <a:pt x="2199376" y="0"/>
                    <a:pt x="3335647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>
              <a:spLocks noChangeAspect="1"/>
            </p:cNvSpPr>
            <p:nvPr/>
          </p:nvSpPr>
          <p:spPr>
            <a:xfrm rot="21076259">
              <a:off x="2200307" y="1814828"/>
              <a:ext cx="4608113" cy="3200400"/>
            </a:xfrm>
            <a:custGeom>
              <a:avLst/>
              <a:gdLst/>
              <a:ahLst/>
              <a:cxnLst/>
              <a:rect l="l" t="t" r="r" b="b"/>
              <a:pathLst>
                <a:path w="4608113" h="3200400">
                  <a:moveTo>
                    <a:pt x="3007913" y="0"/>
                  </a:moveTo>
                  <a:cubicBezTo>
                    <a:pt x="3891679" y="0"/>
                    <a:pt x="4608113" y="716434"/>
                    <a:pt x="4608113" y="1600200"/>
                  </a:cubicBezTo>
                  <a:cubicBezTo>
                    <a:pt x="4608113" y="2483966"/>
                    <a:pt x="3891679" y="3200400"/>
                    <a:pt x="3007913" y="3200400"/>
                  </a:cubicBezTo>
                  <a:cubicBezTo>
                    <a:pt x="2252449" y="3200400"/>
                    <a:pt x="1619258" y="2676885"/>
                    <a:pt x="1453015" y="1972444"/>
                  </a:cubicBezTo>
                  <a:lnTo>
                    <a:pt x="109658" y="1708430"/>
                  </a:lnTo>
                  <a:cubicBezTo>
                    <a:pt x="36052" y="1693964"/>
                    <a:pt x="-11891" y="1622567"/>
                    <a:pt x="2575" y="1548961"/>
                  </a:cubicBezTo>
                  <a:lnTo>
                    <a:pt x="213277" y="476870"/>
                  </a:lnTo>
                  <a:cubicBezTo>
                    <a:pt x="227743" y="403264"/>
                    <a:pt x="299139" y="355322"/>
                    <a:pt x="372745" y="369788"/>
                  </a:cubicBezTo>
                  <a:lnTo>
                    <a:pt x="1732253" y="636976"/>
                  </a:lnTo>
                  <a:cubicBezTo>
                    <a:pt x="2022933" y="249598"/>
                    <a:pt x="2486275" y="0"/>
                    <a:pt x="3007913" y="0"/>
                  </a:cubicBezTo>
                  <a:close/>
                </a:path>
              </a:pathLst>
            </a:custGeom>
            <a:solidFill>
              <a:srgbClr val="9FA617"/>
            </a:soli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>
              <a:spLocks noChangeAspect="1"/>
            </p:cNvSpPr>
            <p:nvPr/>
          </p:nvSpPr>
          <p:spPr>
            <a:xfrm rot="21076259">
              <a:off x="3642829" y="862274"/>
              <a:ext cx="2600795" cy="3620551"/>
            </a:xfrm>
            <a:custGeom>
              <a:avLst/>
              <a:gdLst/>
              <a:ahLst/>
              <a:cxnLst/>
              <a:rect l="l" t="t" r="r" b="b"/>
              <a:pathLst>
                <a:path w="2600795" h="3620551">
                  <a:moveTo>
                    <a:pt x="1085780" y="47"/>
                  </a:moveTo>
                  <a:cubicBezTo>
                    <a:pt x="1135430" y="1408"/>
                    <a:pt x="1181819" y="31905"/>
                    <a:pt x="1201044" y="81073"/>
                  </a:cubicBezTo>
                  <a:lnTo>
                    <a:pt x="1701600" y="1361231"/>
                  </a:lnTo>
                  <a:cubicBezTo>
                    <a:pt x="2215790" y="1472388"/>
                    <a:pt x="2600795" y="1930008"/>
                    <a:pt x="2600795" y="2477551"/>
                  </a:cubicBezTo>
                  <a:cubicBezTo>
                    <a:pt x="2600795" y="3108812"/>
                    <a:pt x="2089056" y="3620551"/>
                    <a:pt x="1457795" y="3620551"/>
                  </a:cubicBezTo>
                  <a:cubicBezTo>
                    <a:pt x="826534" y="3620551"/>
                    <a:pt x="314795" y="3108812"/>
                    <a:pt x="314795" y="2477551"/>
                  </a:cubicBezTo>
                  <a:cubicBezTo>
                    <a:pt x="314795" y="2239388"/>
                    <a:pt x="387637" y="2018238"/>
                    <a:pt x="512411" y="1835268"/>
                  </a:cubicBezTo>
                  <a:lnTo>
                    <a:pt x="8785" y="547259"/>
                  </a:lnTo>
                  <a:cubicBezTo>
                    <a:pt x="-16848" y="481702"/>
                    <a:pt x="15516" y="407777"/>
                    <a:pt x="81073" y="382143"/>
                  </a:cubicBezTo>
                  <a:lnTo>
                    <a:pt x="1035929" y="8785"/>
                  </a:lnTo>
                  <a:cubicBezTo>
                    <a:pt x="1052318" y="2376"/>
                    <a:pt x="1069230" y="-407"/>
                    <a:pt x="1085780" y="4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 rot="180000">
              <a:off x="2337781" y="2663675"/>
              <a:ext cx="2040152" cy="112851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1800"/>
                </a:lnSpc>
                <a:spcAft>
                  <a:spcPts val="800"/>
                </a:spcAft>
              </a:pPr>
              <a:r>
                <a:rPr lang="en-US" sz="19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Culture</a:t>
              </a:r>
            </a:p>
            <a:p>
              <a:pPr>
                <a:lnSpc>
                  <a:spcPts val="1800"/>
                </a:lnSpc>
                <a:spcAft>
                  <a:spcPts val="800"/>
                </a:spcAft>
              </a:pPr>
              <a:r>
                <a:rPr lang="en-US" sz="19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Meaningful Engagements</a:t>
              </a:r>
            </a:p>
            <a:p>
              <a:pPr>
                <a:lnSpc>
                  <a:spcPts val="1800"/>
                </a:lnSpc>
                <a:spcAft>
                  <a:spcPts val="800"/>
                </a:spcAft>
              </a:pPr>
              <a:r>
                <a:rPr lang="en-US" sz="19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Health &amp; Wellbeing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 rot="19080000">
              <a:off x="2257279" y="4308416"/>
              <a:ext cx="2364007" cy="12567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en-US" sz="1200" dirty="0"/>
                <a:t>Power of Normal</a:t>
              </a:r>
            </a:p>
            <a:p>
              <a:pPr>
                <a:lnSpc>
                  <a:spcPts val="1400"/>
                </a:lnSpc>
              </a:pPr>
              <a:r>
                <a:rPr lang="en-US" sz="1200" dirty="0"/>
                <a:t>Greater Community Integration</a:t>
              </a:r>
            </a:p>
            <a:p>
              <a:pPr>
                <a:lnSpc>
                  <a:spcPts val="1400"/>
                </a:lnSpc>
              </a:pPr>
              <a:r>
                <a:rPr lang="en-US" sz="1200" dirty="0"/>
                <a:t>Focus on Retained Abilities</a:t>
              </a:r>
            </a:p>
            <a:p>
              <a:pPr>
                <a:lnSpc>
                  <a:spcPts val="1400"/>
                </a:lnSpc>
              </a:pPr>
              <a:r>
                <a:rPr lang="en-US" sz="1200" dirty="0"/>
                <a:t>Dignity of Risk</a:t>
              </a:r>
            </a:p>
            <a:p>
              <a:pPr>
                <a:lnSpc>
                  <a:spcPts val="1400"/>
                </a:lnSpc>
              </a:pPr>
              <a:r>
                <a:rPr lang="en-US" sz="1200" dirty="0"/>
                <a:t>Age-appropriate interactions</a:t>
              </a:r>
            </a:p>
            <a:p>
              <a:pPr>
                <a:lnSpc>
                  <a:spcPts val="1400"/>
                </a:lnSpc>
              </a:pPr>
              <a:r>
                <a:rPr lang="en-US" sz="1200" dirty="0"/>
                <a:t>Elder-directed, relationship-rich living</a:t>
              </a:r>
            </a:p>
            <a:p>
              <a:pPr>
                <a:lnSpc>
                  <a:spcPts val="1400"/>
                </a:lnSpc>
              </a:pPr>
              <a:r>
                <a:rPr lang="en-US" sz="1200" dirty="0"/>
                <a:t>Advocacy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 rot="3567012">
              <a:off x="3544821" y="1646242"/>
              <a:ext cx="2016254" cy="10772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400"/>
                </a:lnSpc>
                <a:spcAft>
                  <a:spcPts val="600"/>
                </a:spcAft>
              </a:pPr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Real Home</a:t>
              </a:r>
            </a:p>
            <a:p>
              <a:pPr>
                <a:lnSpc>
                  <a:spcPts val="2400"/>
                </a:lnSpc>
                <a:spcAft>
                  <a:spcPts val="600"/>
                </a:spcAft>
              </a:pPr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Empowered Staff</a:t>
              </a:r>
            </a:p>
            <a:p>
              <a:pPr>
                <a:lnSpc>
                  <a:spcPts val="2400"/>
                </a:lnSpc>
                <a:spcAft>
                  <a:spcPts val="600"/>
                </a:spcAft>
              </a:pPr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Meaningful Life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3212807">
              <a:off x="3515528" y="1560700"/>
              <a:ext cx="3485724" cy="3485724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2415335"/>
                </a:avLst>
              </a:prstTxWarp>
              <a:no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Best Life Core Principles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4371344">
              <a:off x="3844715" y="1969179"/>
              <a:ext cx="2684470" cy="2684470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0994929"/>
                </a:avLst>
              </a:prstTxWarp>
              <a:no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Best Life Core Components</a:t>
              </a:r>
            </a:p>
          </p:txBody>
        </p:sp>
        <p:sp>
          <p:nvSpPr>
            <p:cNvPr id="19" name="TextBox 18"/>
            <p:cNvSpPr txBox="1">
              <a:spLocks noChangeAspect="1"/>
            </p:cNvSpPr>
            <p:nvPr/>
          </p:nvSpPr>
          <p:spPr>
            <a:xfrm rot="3714786">
              <a:off x="4327559" y="2428897"/>
              <a:ext cx="1737360" cy="1737360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9994292"/>
                </a:avLst>
              </a:prstTxWarp>
              <a:no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Core Values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149" y="2957601"/>
            <a:ext cx="1404379" cy="12121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859" y="256659"/>
            <a:ext cx="2249429" cy="194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3474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Best Life is NOT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5489" y="2139523"/>
            <a:ext cx="5036439" cy="3758052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specialized 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program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advocating for </a:t>
            </a: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segregation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of elders living with dementia</a:t>
            </a:r>
          </a:p>
          <a:p>
            <a:pPr marL="0" indent="0">
              <a:buNone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 education and training 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program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511" y="1255595"/>
            <a:ext cx="3231834" cy="438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496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1" r="1928" b="15688"/>
          <a:stretch/>
        </p:blipFill>
        <p:spPr>
          <a:xfrm>
            <a:off x="2101755" y="0"/>
            <a:ext cx="10090245" cy="6260001"/>
          </a:xfrm>
        </p:spPr>
      </p:pic>
      <p:sp>
        <p:nvSpPr>
          <p:cNvPr id="5" name="TextBox 4"/>
          <p:cNvSpPr txBox="1"/>
          <p:nvPr/>
        </p:nvSpPr>
        <p:spPr>
          <a:xfrm>
            <a:off x="8221591" y="257578"/>
            <a:ext cx="32676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Improve quality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Reduce costs</a:t>
            </a:r>
          </a:p>
        </p:txBody>
      </p:sp>
      <p:sp>
        <p:nvSpPr>
          <p:cNvPr id="2" name="Rectangle 1"/>
          <p:cNvSpPr/>
          <p:nvPr/>
        </p:nvSpPr>
        <p:spPr>
          <a:xfrm>
            <a:off x="2426195" y="4432565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What gets measured gets improved.</a:t>
            </a:r>
          </a:p>
          <a:p>
            <a:r>
              <a:rPr lang="en-US" dirty="0">
                <a:solidFill>
                  <a:schemeClr val="bg1"/>
                </a:solidFill>
              </a:rPr>
              <a:t>--Peter Drucker</a:t>
            </a:r>
          </a:p>
        </p:txBody>
      </p:sp>
    </p:spTree>
    <p:extLst>
      <p:ext uri="{BB962C8B-B14F-4D97-AF65-F5344CB8AC3E}">
        <p14:creationId xmlns:p14="http://schemas.microsoft.com/office/powerpoint/2010/main" val="270793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Best Life is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2715489" y="1690688"/>
            <a:ext cx="8638311" cy="435133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None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philosophy of comprehensive culture change that embeds new mindsets and beliefs, so that elders are seen </a:t>
            </a:r>
          </a:p>
          <a:p>
            <a:pPr marL="0" indent="0" algn="ctr">
              <a:buNone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 unique individuals, in the driver’s seat of their lives, </a:t>
            </a:r>
          </a:p>
          <a:p>
            <a:pPr marL="0" indent="0" algn="ctr">
              <a:buNone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each with a unique history,</a:t>
            </a:r>
          </a:p>
          <a:p>
            <a:pPr marL="0" indent="0" algn="ctr">
              <a:buNone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preferences and the ability to exercise choice. </a:t>
            </a:r>
          </a:p>
          <a:p>
            <a:pPr marL="0" indent="0" algn="ctr">
              <a:buNone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this relationship-rich culture, the </a:t>
            </a:r>
          </a:p>
          <a:p>
            <a:pPr marL="0" indent="0" algn="ctr">
              <a:buNone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person comes before task, and sets a tone </a:t>
            </a:r>
          </a:p>
          <a:p>
            <a:pPr marL="0" indent="0" algn="ctr">
              <a:buNone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 how elders will be cared for as well as </a:t>
            </a:r>
          </a:p>
          <a:p>
            <a:pPr marL="0" indent="0" algn="ctr">
              <a:buNone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how staff will treat one another.</a:t>
            </a:r>
          </a:p>
          <a:p>
            <a:pPr marL="0" indent="0" algn="ctr">
              <a:buNone/>
            </a:pP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239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7000" y="233846"/>
            <a:ext cx="9040091" cy="1325563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Integration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911" y="1310185"/>
            <a:ext cx="5041710" cy="5041710"/>
          </a:xfrm>
        </p:spPr>
      </p:pic>
      <p:sp>
        <p:nvSpPr>
          <p:cNvPr id="5" name="TextBox 4"/>
          <p:cNvSpPr txBox="1"/>
          <p:nvPr/>
        </p:nvSpPr>
        <p:spPr>
          <a:xfrm>
            <a:off x="8290602" y="894458"/>
            <a:ext cx="32004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Occurs first in our MINDS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Sees the person first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Values diversity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Ensures ALL elders are living their best life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Integrated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with life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Integrated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into the greater community</a:t>
            </a:r>
            <a:endParaRPr lang="en-US" sz="2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7441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9486" y="195150"/>
            <a:ext cx="8229600" cy="536236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Power of Normal</a:t>
            </a:r>
          </a:p>
        </p:txBody>
      </p:sp>
      <p:pic>
        <p:nvPicPr>
          <p:cNvPr id="6" name="Content Placeholder 5" descr="1b.2 elder woman reading curled in chair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l="-401" t="12336" r="401" b="5238"/>
          <a:stretch/>
        </p:blipFill>
        <p:spPr>
          <a:xfrm>
            <a:off x="2336800" y="902721"/>
            <a:ext cx="9639300" cy="5249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071010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350" y="0"/>
            <a:ext cx="8991600" cy="762000"/>
          </a:xfrm>
        </p:spPr>
        <p:txBody>
          <a:bodyPr/>
          <a:lstStyle/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Protecting the investment in the brand – MERIT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10100" y="4029609"/>
            <a:ext cx="4495800" cy="1777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Our collective voice becomes louder and our impact stronger when we come together to create unified change.</a:t>
            </a:r>
          </a:p>
          <a:p>
            <a:endParaRPr lang="en-US" sz="135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840" y="1117867"/>
            <a:ext cx="10005060" cy="2555875"/>
          </a:xfrm>
        </p:spPr>
      </p:pic>
    </p:spTree>
    <p:extLst>
      <p:ext uri="{BB962C8B-B14F-4D97-AF65-F5344CB8AC3E}">
        <p14:creationId xmlns:p14="http://schemas.microsoft.com/office/powerpoint/2010/main" val="22355329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7601" y="247130"/>
            <a:ext cx="9144000" cy="52287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Monitoring and managing towards success </a:t>
            </a:r>
            <a:r>
              <a:rPr lang="en-US" sz="1650" i="1" dirty="0"/>
              <a:t>–</a:t>
            </a:r>
            <a:r>
              <a:rPr lang="en-US" sz="3000" i="1" dirty="0"/>
              <a:t> </a:t>
            </a:r>
            <a:endParaRPr lang="en-US" sz="3000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21375640"/>
              </p:ext>
            </p:extLst>
          </p:nvPr>
        </p:nvGraphicFramePr>
        <p:xfrm>
          <a:off x="3390900" y="952501"/>
          <a:ext cx="7391400" cy="5257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286741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1" y="121921"/>
            <a:ext cx="9286700" cy="1568768"/>
          </a:xfrm>
        </p:spPr>
        <p:txBody>
          <a:bodyPr/>
          <a:lstStyle/>
          <a:p>
            <a:r>
              <a:rPr lang="en-US" dirty="0"/>
              <a:t>Elder Driven Vision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9C0DB6-584D-4EE5-B97F-C995516768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5211" y="1463040"/>
            <a:ext cx="7129834" cy="4871147"/>
          </a:xfr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974508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Award Winning Design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2BDC4B-D6F0-4236-BD81-C9E712AAB8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97008" y="1490345"/>
            <a:ext cx="7494524" cy="4834255"/>
          </a:xfr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078569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Design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309353-1063-4F09-965D-62D31101E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0073" y="1371600"/>
            <a:ext cx="4184072" cy="487680"/>
          </a:xfrm>
        </p:spPr>
        <p:txBody>
          <a:bodyPr/>
          <a:lstStyle/>
          <a:p>
            <a:r>
              <a:rPr lang="en-US" b="0" dirty="0"/>
              <a:t>Then…	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1E4A3D9-F517-4BE4-BA82-9AFB520AA41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5600" y="1986017"/>
            <a:ext cx="3550920" cy="4734560"/>
          </a:xfrm>
          <a:ln w="12700">
            <a:solidFill>
              <a:schemeClr val="tx1"/>
            </a:solidFill>
          </a:ln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09B872F-95F7-46B3-B1D7-0629023736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26037" y="1371600"/>
            <a:ext cx="4261860" cy="487680"/>
          </a:xfrm>
        </p:spPr>
        <p:txBody>
          <a:bodyPr/>
          <a:lstStyle/>
          <a:p>
            <a:r>
              <a:rPr lang="en-US" b="0" dirty="0"/>
              <a:t>Now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593D51C9-E864-4F2E-A475-02D6F1F2AB9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4145" y="2425053"/>
            <a:ext cx="5109565" cy="3404247"/>
          </a:xfr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221830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Design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796AD6-3AD2-4314-88B8-51BBFBEEEC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0073" y="1417320"/>
            <a:ext cx="4184072" cy="624840"/>
          </a:xfrm>
        </p:spPr>
        <p:txBody>
          <a:bodyPr/>
          <a:lstStyle/>
          <a:p>
            <a:r>
              <a:rPr lang="en-US" b="0" dirty="0"/>
              <a:t>Then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65A9C01-7506-473A-8329-4334A2BAF8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r="12038"/>
          <a:stretch/>
        </p:blipFill>
        <p:spPr>
          <a:xfrm>
            <a:off x="2592155" y="2301240"/>
            <a:ext cx="4649726" cy="3962400"/>
          </a:xfrm>
          <a:ln w="12700">
            <a:solidFill>
              <a:schemeClr val="tx1"/>
            </a:solidFill>
          </a:ln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F8516F-D1BF-4F91-A581-465B7E8C9E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26037" y="1417320"/>
            <a:ext cx="4261860" cy="624840"/>
          </a:xfrm>
        </p:spPr>
        <p:txBody>
          <a:bodyPr/>
          <a:lstStyle/>
          <a:p>
            <a:r>
              <a:rPr lang="en-US" b="0" dirty="0"/>
              <a:t>Now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16AD4EE-5F99-43BA-B4DD-30FA365C655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26037" y="2301240"/>
            <a:ext cx="4976273" cy="422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5843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827586AB-63A6-4AFA-9286-7C4EAE7AD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0073" y="1"/>
            <a:ext cx="9027824" cy="1690688"/>
          </a:xfrm>
        </p:spPr>
        <p:txBody>
          <a:bodyPr/>
          <a:lstStyle/>
          <a:p>
            <a:r>
              <a:rPr lang="en-US" dirty="0"/>
              <a:t>Evolution of Design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7CDF45-9BA2-45E5-A877-38B19582DF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0073" y="1417320"/>
            <a:ext cx="4184072" cy="444343"/>
          </a:xfrm>
        </p:spPr>
        <p:txBody>
          <a:bodyPr/>
          <a:lstStyle/>
          <a:p>
            <a:r>
              <a:rPr lang="en-US" b="0" dirty="0"/>
              <a:t>Then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D9D3268-EB78-414D-BC74-AA6C46949B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26037" y="1117616"/>
            <a:ext cx="4261860" cy="573072"/>
          </a:xfrm>
        </p:spPr>
        <p:txBody>
          <a:bodyPr/>
          <a:lstStyle/>
          <a:p>
            <a:r>
              <a:rPr lang="en-US" b="0" dirty="0"/>
              <a:t>Now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8D558BE-DD9A-435C-8184-1679452A89C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 rot="611143">
            <a:off x="8692597" y="1107436"/>
            <a:ext cx="3138257" cy="1953404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8E6356CA-A1C9-4D9C-BB5E-04896960E7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tretch/>
        </p:blipFill>
        <p:spPr>
          <a:xfrm>
            <a:off x="7245172" y="3048612"/>
            <a:ext cx="4733672" cy="3397770"/>
          </a:xfrm>
          <a:ln w="127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FE293E-763C-4C65-9B74-C4148923EE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00968">
            <a:off x="2419258" y="2406314"/>
            <a:ext cx="4281256" cy="349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716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ham.TIF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/>
          <a:srcRect t="16895"/>
          <a:stretch/>
        </p:blipFill>
        <p:spPr>
          <a:xfrm>
            <a:off x="-394966" y="0"/>
            <a:ext cx="12586966" cy="6947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3261815" y="188485"/>
            <a:ext cx="55007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What would you need?</a:t>
            </a:r>
          </a:p>
        </p:txBody>
      </p:sp>
    </p:spTree>
    <p:extLst>
      <p:ext uri="{BB962C8B-B14F-4D97-AF65-F5344CB8AC3E}">
        <p14:creationId xmlns:p14="http://schemas.microsoft.com/office/powerpoint/2010/main" val="5880574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021C7-03F2-4C2A-A4ED-A5712FAB9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521" y="365125"/>
            <a:ext cx="9500060" cy="1325563"/>
          </a:xfrm>
        </p:spPr>
        <p:txBody>
          <a:bodyPr/>
          <a:lstStyle/>
          <a:p>
            <a:r>
              <a:rPr lang="en-US" dirty="0"/>
              <a:t>Evolution of Design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13B676A-2058-431C-9784-E5F99B02F84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1991128" y="2376401"/>
            <a:ext cx="4736412" cy="3552309"/>
          </a:xfrm>
          <a:ln w="12700">
            <a:solidFill>
              <a:schemeClr val="tx1"/>
            </a:solidFill>
          </a:ln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F0FD34-5DCF-4CAB-AE6B-1F7DD282C0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77940" y="2034540"/>
            <a:ext cx="5527130" cy="370207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841280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1B438C0-4525-499A-BB76-C6BD7A289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 Design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3BBE6F-9693-4757-8509-C73368FB73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15489" y="2262008"/>
            <a:ext cx="8973056" cy="368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831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021C7-03F2-4C2A-A4ED-A5712FAB9CF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92400" y="365125"/>
            <a:ext cx="9499600" cy="1325563"/>
          </a:xfrm>
        </p:spPr>
        <p:txBody>
          <a:bodyPr/>
          <a:lstStyle/>
          <a:p>
            <a:r>
              <a:rPr lang="en-US" dirty="0"/>
              <a:t>Evolution of Design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793D1E-F392-4303-8F7A-0F34EB4F8E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319" b="14468"/>
          <a:stretch/>
        </p:blipFill>
        <p:spPr>
          <a:xfrm>
            <a:off x="2722721" y="1690687"/>
            <a:ext cx="9187339" cy="483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0528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u="sng"/>
              <a:t>Functional Rehab in a Home: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8634"/>
            <a:ext cx="10515600" cy="420504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/>
              <a:t> </a:t>
            </a:r>
          </a:p>
          <a:p>
            <a:r>
              <a:rPr lang="en-US" dirty="0"/>
              <a:t>Highest Functional Outcomes </a:t>
            </a:r>
          </a:p>
          <a:p>
            <a:r>
              <a:rPr lang="en-US" dirty="0"/>
              <a:t>Lower cost to CMS per episode</a:t>
            </a:r>
          </a:p>
          <a:p>
            <a:pPr lvl="1"/>
            <a:r>
              <a:rPr lang="en-US" dirty="0"/>
              <a:t>$13,470 vs $12,348</a:t>
            </a:r>
          </a:p>
          <a:p>
            <a:pPr lvl="1"/>
            <a:r>
              <a:rPr lang="en-US" dirty="0"/>
              <a:t>Saving $1,122 per episode</a:t>
            </a:r>
          </a:p>
          <a:p>
            <a:r>
              <a:rPr lang="en-US" dirty="0"/>
              <a:t>Average LOS Nationally- 28 days </a:t>
            </a:r>
          </a:p>
          <a:p>
            <a:pPr lvl="1"/>
            <a:r>
              <a:rPr lang="en-US" dirty="0"/>
              <a:t>20 Days at The Woodlands </a:t>
            </a:r>
          </a:p>
          <a:p>
            <a:r>
              <a:rPr lang="en-US" dirty="0"/>
              <a:t> Reintegration to community 86% vs. 53% nationally</a:t>
            </a:r>
          </a:p>
          <a:p>
            <a:pPr>
              <a:buNone/>
            </a:pPr>
            <a:r>
              <a:rPr lang="en-US" dirty="0"/>
              <a:t> </a:t>
            </a:r>
          </a:p>
          <a:p>
            <a:pPr>
              <a:buNone/>
            </a:pPr>
            <a:r>
              <a:rPr lang="en-US" sz="3200" b="1" dirty="0"/>
              <a:t>Highest outcomes, lower costs, lower lengths of stay, lower hospital readmissions, highest reintegration to community   </a:t>
            </a:r>
          </a:p>
          <a:p>
            <a:pPr lvl="1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6F02DD-A421-4D32-85CD-4196EAF8A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2440" y="537135"/>
            <a:ext cx="4099560" cy="32281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5AB473-CEE0-4CB5-BFCA-29A789C4DFDC}"/>
              </a:ext>
            </a:extLst>
          </p:cNvPr>
          <p:cNvSpPr txBox="1"/>
          <p:nvPr/>
        </p:nvSpPr>
        <p:spPr>
          <a:xfrm>
            <a:off x="9646921" y="1074420"/>
            <a:ext cx="1303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Real Home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7C9D4A-EE12-474A-A30C-586A028D7620}"/>
              </a:ext>
            </a:extLst>
          </p:cNvPr>
          <p:cNvSpPr txBox="1"/>
          <p:nvPr/>
        </p:nvSpPr>
        <p:spPr>
          <a:xfrm>
            <a:off x="8709660" y="2457261"/>
            <a:ext cx="13487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Empowered</a:t>
            </a:r>
          </a:p>
          <a:p>
            <a:r>
              <a:rPr lang="en-US" dirty="0"/>
              <a:t>       Staff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3DB6C7-2A71-488B-866E-A872C4B97AF7}"/>
              </a:ext>
            </a:extLst>
          </p:cNvPr>
          <p:cNvSpPr txBox="1"/>
          <p:nvPr/>
        </p:nvSpPr>
        <p:spPr>
          <a:xfrm>
            <a:off x="10332720" y="2457261"/>
            <a:ext cx="1638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Meaningful</a:t>
            </a:r>
          </a:p>
          <a:p>
            <a:r>
              <a:rPr lang="en-US" dirty="0"/>
              <a:t>       Life</a:t>
            </a:r>
          </a:p>
        </p:txBody>
      </p:sp>
    </p:spTree>
    <p:extLst>
      <p:ext uri="{BB962C8B-B14F-4D97-AF65-F5344CB8AC3E}">
        <p14:creationId xmlns:p14="http://schemas.microsoft.com/office/powerpoint/2010/main" val="23162437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9F9553-C816-6842-8939-EE75ECF7EB2B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0000"/>
                    <a:lumOff val="4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0000"/>
                  <a:lumOff val="4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0000"/>
                    <a:lumOff val="4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©2016 Trinity Health - Livonia, Mich.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0000"/>
                  <a:lumOff val="4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24543" y="225784"/>
            <a:ext cx="10972800" cy="494516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 Light" pitchFamily="34" charset="0"/>
              </a:rPr>
              <a:t>Falls  2016 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741010"/>
            <a:ext cx="12192000" cy="3755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3D3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Target &lt;40.2%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10943" y="6387019"/>
            <a:ext cx="6431724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3D3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EI: Trinity Holy Cross data. Does not include Sound episodes </a:t>
            </a: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3889602139"/>
              </p:ext>
            </p:extLst>
          </p:nvPr>
        </p:nvGraphicFramePr>
        <p:xfrm>
          <a:off x="706582" y="1262101"/>
          <a:ext cx="11485417" cy="4958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029681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9F9553-C816-6842-8939-EE75ECF7EB2B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0000"/>
                    <a:lumOff val="4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0000"/>
                  <a:lumOff val="4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0000"/>
                    <a:lumOff val="4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©2016 Trinity Health - Livonia, Mich.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0000"/>
                  <a:lumOff val="4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24543" y="225784"/>
            <a:ext cx="10972800" cy="494516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 Light" pitchFamily="34" charset="0"/>
              </a:rPr>
              <a:t>High Risk Pressure Ulcers 2016 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720300"/>
            <a:ext cx="12192000" cy="3755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3D3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Target &lt;6.5%</a:t>
            </a: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3740094945"/>
              </p:ext>
            </p:extLst>
          </p:nvPr>
        </p:nvGraphicFramePr>
        <p:xfrm>
          <a:off x="512618" y="1095852"/>
          <a:ext cx="11460827" cy="4779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990247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sz="quarter" idx="12"/>
            <p:extLst/>
          </p:nvPr>
        </p:nvGraphicFramePr>
        <p:xfrm>
          <a:off x="193964" y="1556722"/>
          <a:ext cx="5056909" cy="42621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9F9553-C816-6842-8939-EE75ECF7EB2B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4D4F53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4D4F53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4D4F53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©2016 Trinity Health - Livonia, Mich.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4D4F53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24546" y="60188"/>
            <a:ext cx="11448901" cy="685887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Calibri Light" pitchFamily="34" charset="0"/>
              </a:rPr>
              <a:t>SNF Performance Network: BPCI Ortho Performance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14914"/>
            <a:ext cx="12192000" cy="6309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3D3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Represents all at-risk Holy Cross Orthopedic BPCI episodes discharged to the performance network from Q3 2015 – Q3 2016 based on February 2017 claims files. Figures are not adjusted for case mix. Q3 claims not yet complete. Purple represents adjusted historic values.</a:t>
            </a:r>
          </a:p>
        </p:txBody>
      </p:sp>
      <p:graphicFrame>
        <p:nvGraphicFramePr>
          <p:cNvPr id="9" name="Chart 8"/>
          <p:cNvGraphicFramePr/>
          <p:nvPr>
            <p:extLst/>
          </p:nvPr>
        </p:nvGraphicFramePr>
        <p:xfrm>
          <a:off x="5656316" y="1702327"/>
          <a:ext cx="5140035" cy="4151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ctangle 9"/>
          <p:cNvSpPr/>
          <p:nvPr/>
        </p:nvSpPr>
        <p:spPr>
          <a:xfrm>
            <a:off x="2380891" y="4364965"/>
            <a:ext cx="2751825" cy="9532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01506" y="4183811"/>
            <a:ext cx="2137914" cy="5564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82151" y="4136365"/>
            <a:ext cx="156713" cy="500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05577" y="4485735"/>
            <a:ext cx="1457865" cy="7763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80363" y="4386532"/>
            <a:ext cx="577969" cy="280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710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A018F66-92BD-449E-828B-41413D8B2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571500"/>
            <a:ext cx="713994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051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119378B-B6F2-4DEB-9F3B-FCD75250A3B0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>
          <a:xfrm>
            <a:off x="2922369" y="13682"/>
            <a:ext cx="8458200" cy="52546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Momentum</a:t>
            </a: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2337748" y="1090684"/>
            <a:ext cx="315688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10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Operating</a:t>
            </a:r>
          </a:p>
          <a:p>
            <a:pPr marL="342900" indent="-342900">
              <a:spcBef>
                <a:spcPct val="10000"/>
              </a:spcBef>
            </a:pP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ct val="10000"/>
              </a:spcBef>
              <a:buFontTx/>
              <a:buChar char="•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233 homes</a:t>
            </a:r>
          </a:p>
          <a:p>
            <a:pPr marL="342900" indent="-342900">
              <a:lnSpc>
                <a:spcPct val="80000"/>
              </a:lnSpc>
              <a:spcBef>
                <a:spcPct val="10000"/>
              </a:spcBef>
              <a:buFontTx/>
              <a:buChar char="•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On 49 campuses</a:t>
            </a:r>
          </a:p>
          <a:p>
            <a:pPr marL="342900" indent="-342900">
              <a:lnSpc>
                <a:spcPct val="80000"/>
              </a:lnSpc>
              <a:spcBef>
                <a:spcPct val="10000"/>
              </a:spcBef>
              <a:buFontTx/>
              <a:buChar char="•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 32 states (AK, AL, </a:t>
            </a:r>
          </a:p>
          <a:p>
            <a:pPr marL="342900" indent="-342900">
              <a:lnSpc>
                <a:spcPct val="80000"/>
              </a:lnSpc>
              <a:spcBef>
                <a:spcPct val="10000"/>
              </a:spcBef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AR, AZ, CA, CO, FL, GA, IL, IN, KS, KY, </a:t>
            </a:r>
          </a:p>
          <a:p>
            <a:pPr marL="342900" indent="-342900">
              <a:lnSpc>
                <a:spcPct val="80000"/>
              </a:lnSpc>
              <a:spcBef>
                <a:spcPct val="10000"/>
              </a:spcBef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MA, MD, MI, MN, MO, MS, MT, </a:t>
            </a:r>
          </a:p>
          <a:p>
            <a:pPr marL="342900" indent="-342900">
              <a:lnSpc>
                <a:spcPct val="80000"/>
              </a:lnSpc>
              <a:spcBef>
                <a:spcPct val="10000"/>
              </a:spcBef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NE, NJ, NY, OH, OR, PA, RI, TN, </a:t>
            </a:r>
          </a:p>
          <a:p>
            <a:pPr marL="342900" indent="-342900">
              <a:lnSpc>
                <a:spcPct val="80000"/>
              </a:lnSpc>
              <a:spcBef>
                <a:spcPct val="10000"/>
              </a:spcBef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TX, VA, WA, WI, WY)</a:t>
            </a:r>
          </a:p>
          <a:p>
            <a:pPr marL="342900" indent="-342900">
              <a:spcBef>
                <a:spcPct val="10000"/>
              </a:spcBef>
            </a:pP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spcBef>
                <a:spcPct val="10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 Development</a:t>
            </a:r>
          </a:p>
          <a:p>
            <a:pPr marL="342900" indent="-342900">
              <a:spcBef>
                <a:spcPct val="10000"/>
              </a:spcBef>
            </a:pP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ct val="10000"/>
              </a:spcBef>
              <a:buFontTx/>
              <a:buChar char="•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150+ homes</a:t>
            </a:r>
          </a:p>
          <a:p>
            <a:pPr marL="342900" indent="-342900">
              <a:lnSpc>
                <a:spcPct val="80000"/>
              </a:lnSpc>
              <a:spcBef>
                <a:spcPct val="10000"/>
              </a:spcBef>
              <a:buFontTx/>
              <a:buChar char="•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On 24 campuses</a:t>
            </a:r>
          </a:p>
          <a:p>
            <a:pPr marL="342900" indent="-342900">
              <a:lnSpc>
                <a:spcPct val="80000"/>
              </a:lnSpc>
              <a:spcBef>
                <a:spcPct val="10000"/>
              </a:spcBef>
              <a:buFontTx/>
              <a:buChar char="•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 2 additional states </a:t>
            </a:r>
          </a:p>
          <a:p>
            <a:pPr marL="342900" indent="-342900">
              <a:lnSpc>
                <a:spcPct val="80000"/>
              </a:lnSpc>
              <a:spcBef>
                <a:spcPct val="10000"/>
              </a:spcBef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(NV, VT)</a:t>
            </a:r>
          </a:p>
          <a:p>
            <a:pPr marL="742950" lvl="1" indent="-285750">
              <a:lnSpc>
                <a:spcPct val="80000"/>
              </a:lnSpc>
              <a:spcBef>
                <a:spcPct val="10000"/>
              </a:spcBef>
            </a:pPr>
            <a:endParaRPr lang="en-US" sz="800" dirty="0"/>
          </a:p>
        </p:txBody>
      </p:sp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97751">
            <a:off x="5337032" y="841443"/>
            <a:ext cx="6654020" cy="4934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5964511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558" y="186960"/>
            <a:ext cx="6298442" cy="57924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66308" y="328976"/>
            <a:ext cx="279218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300 Green House homes open in 33 states by 2018!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89226" y="3651475"/>
            <a:ext cx="2352675" cy="200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  <a:r>
              <a:rPr lang="en-US" b="1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100 GHH:</a:t>
            </a:r>
          </a:p>
          <a:p>
            <a:pPr marL="714375" lvl="1" indent="-2571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2003—2011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r>
              <a:rPr lang="en-US" b="1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nd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100 GHH: </a:t>
            </a:r>
          </a:p>
          <a:p>
            <a:pPr marL="714375" lvl="1" indent="-2571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2012-2016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r>
              <a:rPr lang="en-US" b="1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rd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100 GHH: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pPr marL="714375" lvl="1" indent="-2571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2016-18</a:t>
            </a:r>
          </a:p>
          <a:p>
            <a:endParaRPr lang="en-US" sz="1650" dirty="0"/>
          </a:p>
        </p:txBody>
      </p:sp>
    </p:spTree>
    <p:extLst>
      <p:ext uri="{BB962C8B-B14F-4D97-AF65-F5344CB8AC3E}">
        <p14:creationId xmlns:p14="http://schemas.microsoft.com/office/powerpoint/2010/main" val="66185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620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Green House® Video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119" y="685750"/>
            <a:ext cx="9021171" cy="6011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31293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http://www.brainyquote.com/photos/f/francisofassisi12102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26" r="3959" b="21367"/>
          <a:stretch/>
        </p:blipFill>
        <p:spPr bwMode="auto">
          <a:xfrm>
            <a:off x="2248263" y="365125"/>
            <a:ext cx="9943737" cy="587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2280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6708" y="191069"/>
            <a:ext cx="8229600" cy="7620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Questions?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529" y="1083385"/>
            <a:ext cx="9781826" cy="4718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2712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"/>
          <a:stretch/>
        </p:blipFill>
        <p:spPr>
          <a:xfrm>
            <a:off x="2222822" y="1528549"/>
            <a:ext cx="9808935" cy="4244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46161" y="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Green House® Model</a:t>
            </a:r>
          </a:p>
        </p:txBody>
      </p:sp>
    </p:spTree>
    <p:extLst>
      <p:ext uri="{BB962C8B-B14F-4D97-AF65-F5344CB8AC3E}">
        <p14:creationId xmlns:p14="http://schemas.microsoft.com/office/powerpoint/2010/main" val="1486399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7" t="5300" r="2639" b="-10583"/>
          <a:stretch/>
        </p:blipFill>
        <p:spPr>
          <a:xfrm>
            <a:off x="-61327" y="0"/>
            <a:ext cx="12253327" cy="80385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11600" y="642121"/>
            <a:ext cx="4572000" cy="5770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950" b="1" dirty="0">
                <a:solidFill>
                  <a:schemeClr val="bg1"/>
                </a:solidFill>
              </a:rPr>
              <a:t>The Pinnacle of Culture Change</a:t>
            </a:r>
            <a:endParaRPr lang="en-US" sz="1950" dirty="0">
              <a:solidFill>
                <a:schemeClr val="bg1"/>
              </a:solidFill>
            </a:endParaRP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-- Provider Magazine, 2010</a:t>
            </a:r>
          </a:p>
        </p:txBody>
      </p:sp>
    </p:spTree>
    <p:extLst>
      <p:ext uri="{BB962C8B-B14F-4D97-AF65-F5344CB8AC3E}">
        <p14:creationId xmlns:p14="http://schemas.microsoft.com/office/powerpoint/2010/main" val="3571684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4657" y="1030181"/>
            <a:ext cx="8229600" cy="4267200"/>
          </a:xfrm>
        </p:spPr>
        <p:txBody>
          <a:bodyPr/>
          <a:lstStyle/>
          <a:p>
            <a:pPr marL="0" indent="0" algn="ctr">
              <a:buNone/>
            </a:pPr>
            <a:endParaRPr lang="en-US" sz="27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70007" y="993502"/>
            <a:ext cx="87988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Green House Project is not a </a:t>
            </a:r>
            <a:r>
              <a:rPr lang="en-US" sz="2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small house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movement, but is instead a movement to </a:t>
            </a:r>
            <a:r>
              <a:rPr lang="en-US" sz="2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deinstitutionalize, destigmatize, and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humanize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care for elders, ensuring ALL elders </a:t>
            </a:r>
            <a:r>
              <a:rPr lang="en-US" sz="2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live LIFE …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their </a:t>
            </a:r>
            <a:r>
              <a:rPr lang="en-US" sz="2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Best Life.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" name="Group 7"/>
          <p:cNvGrpSpPr/>
          <p:nvPr/>
        </p:nvGrpSpPr>
        <p:grpSpPr>
          <a:xfrm>
            <a:off x="3007793" y="3978441"/>
            <a:ext cx="8412125" cy="1755215"/>
            <a:chOff x="121544" y="3419266"/>
            <a:chExt cx="8412125" cy="1755215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21308832">
              <a:off x="121544" y="3419266"/>
              <a:ext cx="2323192" cy="15627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Picture 3" descr="1b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996418">
              <a:off x="2160274" y="3578260"/>
              <a:ext cx="2250720" cy="151387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5" descr="1b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693128">
              <a:off x="4097203" y="3480825"/>
              <a:ext cx="2323246" cy="15628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6" descr="1A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21132094">
              <a:off x="6229255" y="3624961"/>
              <a:ext cx="2304414" cy="15495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6189817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1671</TotalTime>
  <Words>1516</Words>
  <Application>Microsoft Office PowerPoint</Application>
  <PresentationFormat>Widescreen</PresentationFormat>
  <Paragraphs>325</Paragraphs>
  <Slides>61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61</vt:i4>
      </vt:variant>
    </vt:vector>
  </HeadingPairs>
  <TitlesOfParts>
    <vt:vector size="70" baseType="lpstr">
      <vt:lpstr>Arial</vt:lpstr>
      <vt:lpstr>Calibri</vt:lpstr>
      <vt:lpstr>Calibri Light</vt:lpstr>
      <vt:lpstr>Helvetica</vt:lpstr>
      <vt:lpstr>Times</vt:lpstr>
      <vt:lpstr>Trebuchet MS</vt:lpstr>
      <vt:lpstr>Wingdings</vt:lpstr>
      <vt:lpstr>Office Theme</vt:lpstr>
      <vt:lpstr>1_Office Theme</vt:lpstr>
      <vt:lpstr>PowerPoint Presentation</vt:lpstr>
      <vt:lpstr>The Landscape – Forces of Change</vt:lpstr>
      <vt:lpstr>The Future of Healthcare</vt:lpstr>
      <vt:lpstr>PowerPoint Presentation</vt:lpstr>
      <vt:lpstr>PowerPoint Presentation</vt:lpstr>
      <vt:lpstr>The Green House® Video</vt:lpstr>
      <vt:lpstr>The Green House® Model</vt:lpstr>
      <vt:lpstr>PowerPoint Presentation</vt:lpstr>
      <vt:lpstr>PowerPoint Presentation</vt:lpstr>
      <vt:lpstr>The Green House® Model – Core Values</vt:lpstr>
      <vt:lpstr>Real Home</vt:lpstr>
      <vt:lpstr>PowerPoint Presentation</vt:lpstr>
      <vt:lpstr>PowerPoint Presentation</vt:lpstr>
      <vt:lpstr>Key Elements: Hearth</vt:lpstr>
      <vt:lpstr>Living Room</vt:lpstr>
      <vt:lpstr>Open Kitchen</vt:lpstr>
      <vt:lpstr>Dining Room</vt:lpstr>
      <vt:lpstr>Private Bedrooms</vt:lpstr>
      <vt:lpstr>Private Baths</vt:lpstr>
      <vt:lpstr>Den</vt:lpstr>
      <vt:lpstr>Easy Access to Outdoors</vt:lpstr>
      <vt:lpstr>PowerPoint Presentation</vt:lpstr>
      <vt:lpstr>Meaningful Life – It’s All About Relationships</vt:lpstr>
      <vt:lpstr>What is Person Directed Care?</vt:lpstr>
      <vt:lpstr>Relationship-rich Elder Directed Living</vt:lpstr>
      <vt:lpstr>Empowered Staff – It’s All About Leadership  </vt:lpstr>
      <vt:lpstr>Empowered Staff – The Human Architecture  </vt:lpstr>
      <vt:lpstr>The Paradigm of Power</vt:lpstr>
      <vt:lpstr>Organizational Redesign</vt:lpstr>
      <vt:lpstr>It’s All About Leadership</vt:lpstr>
      <vt:lpstr>Self-Managed Work Team</vt:lpstr>
      <vt:lpstr>Empowerment through Education</vt:lpstr>
      <vt:lpstr>Achieving Success … living the values</vt:lpstr>
      <vt:lpstr>The Green House Peer Network: A Community of Thought Leaders</vt:lpstr>
      <vt:lpstr>PowerPoint Presentation</vt:lpstr>
      <vt:lpstr>PowerPoint Presentation</vt:lpstr>
      <vt:lpstr>Alzheimer’s and Dementia Care in GH Homes</vt:lpstr>
      <vt:lpstr>PowerPoint Presentation</vt:lpstr>
      <vt:lpstr>Best Life is NOT …</vt:lpstr>
      <vt:lpstr>Best Life is …</vt:lpstr>
      <vt:lpstr>Integration</vt:lpstr>
      <vt:lpstr>The Power of Normal</vt:lpstr>
      <vt:lpstr>Protecting the investment in the brand – MERIT</vt:lpstr>
      <vt:lpstr> Monitoring and managing towards success – </vt:lpstr>
      <vt:lpstr>Elder Driven Vision </vt:lpstr>
      <vt:lpstr>Award Winning Design</vt:lpstr>
      <vt:lpstr>Evolution of Design</vt:lpstr>
      <vt:lpstr>Evolution of Design</vt:lpstr>
      <vt:lpstr>Evolution of Design</vt:lpstr>
      <vt:lpstr>Evolution of Design</vt:lpstr>
      <vt:lpstr>Evolution of  Design</vt:lpstr>
      <vt:lpstr>Evolution of Design</vt:lpstr>
      <vt:lpstr>Functional Rehab in a Home:</vt:lpstr>
      <vt:lpstr>Falls  2016 </vt:lpstr>
      <vt:lpstr>High Risk Pressure Ulcers 2016 </vt:lpstr>
      <vt:lpstr>SNF Performance Network: BPCI Ortho Performance</vt:lpstr>
      <vt:lpstr>PowerPoint Presentation</vt:lpstr>
      <vt:lpstr>Momentum</vt:lpstr>
      <vt:lpstr>PowerPoint Presentation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Shelly Pinomaki</dc:creator>
  <cp:lastModifiedBy>Tara Foy</cp:lastModifiedBy>
  <cp:revision>53</cp:revision>
  <dcterms:created xsi:type="dcterms:W3CDTF">2016-08-19T20:48:14Z</dcterms:created>
  <dcterms:modified xsi:type="dcterms:W3CDTF">2017-08-18T16:49:52Z</dcterms:modified>
</cp:coreProperties>
</file>