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2" r:id="rId1"/>
    <p:sldMasterId id="2147483793" r:id="rId2"/>
    <p:sldMasterId id="2147483795" r:id="rId3"/>
  </p:sldMasterIdLst>
  <p:notesMasterIdLst>
    <p:notesMasterId r:id="rId45"/>
  </p:notesMasterIdLst>
  <p:handoutMasterIdLst>
    <p:handoutMasterId r:id="rId46"/>
  </p:handoutMasterIdLst>
  <p:sldIdLst>
    <p:sldId id="365" r:id="rId4"/>
    <p:sldId id="366" r:id="rId5"/>
    <p:sldId id="388" r:id="rId6"/>
    <p:sldId id="367" r:id="rId7"/>
    <p:sldId id="410" r:id="rId8"/>
    <p:sldId id="409" r:id="rId9"/>
    <p:sldId id="412" r:id="rId10"/>
    <p:sldId id="455" r:id="rId11"/>
    <p:sldId id="457" r:id="rId12"/>
    <p:sldId id="458" r:id="rId13"/>
    <p:sldId id="465" r:id="rId14"/>
    <p:sldId id="454" r:id="rId15"/>
    <p:sldId id="449" r:id="rId16"/>
    <p:sldId id="459" r:id="rId17"/>
    <p:sldId id="462" r:id="rId18"/>
    <p:sldId id="464" r:id="rId19"/>
    <p:sldId id="460" r:id="rId20"/>
    <p:sldId id="461" r:id="rId21"/>
    <p:sldId id="463" r:id="rId22"/>
    <p:sldId id="456" r:id="rId23"/>
    <p:sldId id="466" r:id="rId24"/>
    <p:sldId id="477" r:id="rId25"/>
    <p:sldId id="474" r:id="rId26"/>
    <p:sldId id="469" r:id="rId27"/>
    <p:sldId id="475" r:id="rId28"/>
    <p:sldId id="478" r:id="rId29"/>
    <p:sldId id="471" r:id="rId30"/>
    <p:sldId id="476" r:id="rId31"/>
    <p:sldId id="472" r:id="rId32"/>
    <p:sldId id="490" r:id="rId33"/>
    <p:sldId id="479" r:id="rId34"/>
    <p:sldId id="485" r:id="rId35"/>
    <p:sldId id="486" r:id="rId36"/>
    <p:sldId id="488" r:id="rId37"/>
    <p:sldId id="487" r:id="rId38"/>
    <p:sldId id="480" r:id="rId39"/>
    <p:sldId id="491" r:id="rId40"/>
    <p:sldId id="492" r:id="rId41"/>
    <p:sldId id="489" r:id="rId42"/>
    <p:sldId id="443" r:id="rId43"/>
    <p:sldId id="493" r:id="rId44"/>
  </p:sldIdLst>
  <p:sldSz cx="9144000" cy="6858000" type="screen4x3"/>
  <p:notesSz cx="6858000" cy="9296400"/>
  <p:embeddedFontLst>
    <p:embeddedFont>
      <p:font typeface="Myriad Web Pro" panose="020B0503030403090204" charset="0"/>
      <p:regular r:id="rId47"/>
      <p:bold r:id="rId48"/>
      <p:italic r:id="rId49"/>
    </p:embeddedFont>
    <p:embeddedFont>
      <p:font typeface="Arial Rounded MT Bold" panose="020F0704030504030204" pitchFamily="34" charset="0"/>
      <p:regular r:id="rId50"/>
    </p:embeddedFont>
    <p:embeddedFont>
      <p:font typeface="Calibri Light" panose="020F0302020204030204" pitchFamily="34" charset="0"/>
      <p:regular r:id="rId51"/>
      <p:italic r:id="rId52"/>
    </p:embeddedFont>
    <p:embeddedFont>
      <p:font typeface="Calibri" panose="020F0502020204030204" pitchFamily="34" charset="0"/>
      <p:regular r:id="rId53"/>
      <p:bold r:id="rId54"/>
      <p:italic r:id="rId55"/>
      <p:boldItalic r:id="rId56"/>
    </p:embeddedFont>
    <p:embeddedFont>
      <p:font typeface="MS PGothic" panose="020B0600070205080204" pitchFamily="34" charset="-128"/>
      <p:regular r:id="rId5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81" autoAdjust="0"/>
    <p:restoredTop sz="94652" autoAdjust="0"/>
  </p:normalViewPr>
  <p:slideViewPr>
    <p:cSldViewPr>
      <p:cViewPr>
        <p:scale>
          <a:sx n="50" d="100"/>
          <a:sy n="50" d="100"/>
        </p:scale>
        <p:origin x="1085" y="7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4205"/>
          </a:xfrm>
          <a:prstGeom prst="rect">
            <a:avLst/>
          </a:prstGeom>
        </p:spPr>
        <p:txBody>
          <a:bodyPr vert="horz" lIns="87316" tIns="43658" rIns="87316" bIns="43658" rtlCol="0"/>
          <a:lstStyle>
            <a:lvl1pPr algn="l" fontAlgn="auto">
              <a:spcBef>
                <a:spcPts val="0"/>
              </a:spcBef>
              <a:spcAft>
                <a:spcPts val="0"/>
              </a:spcAft>
              <a:defRPr sz="1100">
                <a:latin typeface="+mn-lt"/>
              </a:defRPr>
            </a:lvl1pPr>
          </a:lstStyle>
          <a:p>
            <a:pPr>
              <a:defRPr/>
            </a:pPr>
            <a:endParaRPr lang="en-US"/>
          </a:p>
        </p:txBody>
      </p:sp>
      <p:sp>
        <p:nvSpPr>
          <p:cNvPr id="3" name="Date Placeholder 2"/>
          <p:cNvSpPr>
            <a:spLocks noGrp="1"/>
          </p:cNvSpPr>
          <p:nvPr>
            <p:ph type="dt" sz="quarter" idx="1"/>
          </p:nvPr>
        </p:nvSpPr>
        <p:spPr>
          <a:xfrm>
            <a:off x="3884414" y="1"/>
            <a:ext cx="2972098" cy="464205"/>
          </a:xfrm>
          <a:prstGeom prst="rect">
            <a:avLst/>
          </a:prstGeom>
        </p:spPr>
        <p:txBody>
          <a:bodyPr vert="horz" lIns="87316" tIns="43658" rIns="87316" bIns="43658" rtlCol="0"/>
          <a:lstStyle>
            <a:lvl1pPr algn="r" fontAlgn="auto">
              <a:spcBef>
                <a:spcPts val="0"/>
              </a:spcBef>
              <a:spcAft>
                <a:spcPts val="0"/>
              </a:spcAft>
              <a:defRPr sz="1100">
                <a:latin typeface="+mn-lt"/>
              </a:defRPr>
            </a:lvl1pPr>
          </a:lstStyle>
          <a:p>
            <a:pPr>
              <a:defRPr/>
            </a:pPr>
            <a:fld id="{EBB59B7B-9A34-442F-A34F-27AD78F6E280}" type="datetimeFigureOut">
              <a:rPr lang="en-US"/>
              <a:pPr>
                <a:defRPr/>
              </a:pPr>
              <a:t>8/14/2017</a:t>
            </a:fld>
            <a:endParaRPr lang="en-US"/>
          </a:p>
        </p:txBody>
      </p:sp>
      <p:sp>
        <p:nvSpPr>
          <p:cNvPr id="4" name="Footer Placeholder 3"/>
          <p:cNvSpPr>
            <a:spLocks noGrp="1"/>
          </p:cNvSpPr>
          <p:nvPr>
            <p:ph type="ftr" sz="quarter" idx="2"/>
          </p:nvPr>
        </p:nvSpPr>
        <p:spPr>
          <a:xfrm>
            <a:off x="0" y="8830659"/>
            <a:ext cx="2972098" cy="464205"/>
          </a:xfrm>
          <a:prstGeom prst="rect">
            <a:avLst/>
          </a:prstGeom>
        </p:spPr>
        <p:txBody>
          <a:bodyPr vert="horz" lIns="87316" tIns="43658" rIns="87316" bIns="43658" rtlCol="0" anchor="b"/>
          <a:lstStyle>
            <a:lvl1pPr algn="l" fontAlgn="auto">
              <a:spcBef>
                <a:spcPts val="0"/>
              </a:spcBef>
              <a:spcAft>
                <a:spcPts val="0"/>
              </a:spcAft>
              <a:defRPr sz="1100">
                <a:latin typeface="+mn-lt"/>
              </a:defRPr>
            </a:lvl1pPr>
          </a:lstStyle>
          <a:p>
            <a:pPr>
              <a:defRPr/>
            </a:pPr>
            <a:endParaRPr lang="en-US"/>
          </a:p>
        </p:txBody>
      </p:sp>
      <p:sp>
        <p:nvSpPr>
          <p:cNvPr id="5" name="Slide Number Placeholder 4"/>
          <p:cNvSpPr>
            <a:spLocks noGrp="1"/>
          </p:cNvSpPr>
          <p:nvPr>
            <p:ph type="sldNum" sz="quarter" idx="3"/>
          </p:nvPr>
        </p:nvSpPr>
        <p:spPr>
          <a:xfrm>
            <a:off x="3884414" y="8830659"/>
            <a:ext cx="2972098" cy="464205"/>
          </a:xfrm>
          <a:prstGeom prst="rect">
            <a:avLst/>
          </a:prstGeom>
        </p:spPr>
        <p:txBody>
          <a:bodyPr vert="horz" lIns="87316" tIns="43658" rIns="87316" bIns="43658" rtlCol="0" anchor="b"/>
          <a:lstStyle>
            <a:lvl1pPr algn="r" fontAlgn="auto">
              <a:spcBef>
                <a:spcPts val="0"/>
              </a:spcBef>
              <a:spcAft>
                <a:spcPts val="0"/>
              </a:spcAft>
              <a:defRPr sz="1100">
                <a:latin typeface="+mn-lt"/>
              </a:defRPr>
            </a:lvl1pPr>
          </a:lstStyle>
          <a:p>
            <a:pPr>
              <a:defRPr/>
            </a:pPr>
            <a:fld id="{2DA2A61D-9D6E-419C-AFCD-A259B8F3FE05}" type="slidenum">
              <a:rPr lang="en-US"/>
              <a:pPr>
                <a:defRPr/>
              </a:pPr>
              <a:t>‹#›</a:t>
            </a:fld>
            <a:endParaRPr lang="en-US"/>
          </a:p>
        </p:txBody>
      </p:sp>
    </p:spTree>
    <p:extLst>
      <p:ext uri="{BB962C8B-B14F-4D97-AF65-F5344CB8AC3E}">
        <p14:creationId xmlns:p14="http://schemas.microsoft.com/office/powerpoint/2010/main" val="1802709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2098" cy="464205"/>
          </a:xfrm>
          <a:prstGeom prst="rect">
            <a:avLst/>
          </a:prstGeom>
        </p:spPr>
        <p:txBody>
          <a:bodyPr vert="horz" lIns="87316" tIns="43658" rIns="87316" bIns="43658" rtlCol="0"/>
          <a:lstStyle>
            <a:lvl1pPr algn="l" fontAlgn="auto">
              <a:spcBef>
                <a:spcPts val="0"/>
              </a:spcBef>
              <a:spcAft>
                <a:spcPts val="0"/>
              </a:spcAft>
              <a:defRPr sz="1100">
                <a:latin typeface="+mn-lt"/>
              </a:defRPr>
            </a:lvl1pPr>
          </a:lstStyle>
          <a:p>
            <a:pPr>
              <a:defRPr/>
            </a:pPr>
            <a:endParaRPr lang="en-US"/>
          </a:p>
        </p:txBody>
      </p:sp>
      <p:sp>
        <p:nvSpPr>
          <p:cNvPr id="3" name="Date Placeholder 2"/>
          <p:cNvSpPr>
            <a:spLocks noGrp="1"/>
          </p:cNvSpPr>
          <p:nvPr>
            <p:ph type="dt" idx="1"/>
          </p:nvPr>
        </p:nvSpPr>
        <p:spPr>
          <a:xfrm>
            <a:off x="3884414" y="1"/>
            <a:ext cx="2972098" cy="464205"/>
          </a:xfrm>
          <a:prstGeom prst="rect">
            <a:avLst/>
          </a:prstGeom>
        </p:spPr>
        <p:txBody>
          <a:bodyPr vert="horz" lIns="87316" tIns="43658" rIns="87316" bIns="43658" rtlCol="0"/>
          <a:lstStyle>
            <a:lvl1pPr algn="r" fontAlgn="auto">
              <a:spcBef>
                <a:spcPts val="0"/>
              </a:spcBef>
              <a:spcAft>
                <a:spcPts val="0"/>
              </a:spcAft>
              <a:defRPr sz="1100">
                <a:latin typeface="+mn-lt"/>
              </a:defRPr>
            </a:lvl1pPr>
          </a:lstStyle>
          <a:p>
            <a:pPr>
              <a:defRPr/>
            </a:pPr>
            <a:fld id="{D12CE98A-425D-4936-800D-7913F7CCB5CD}" type="datetimeFigureOut">
              <a:rPr lang="en-US"/>
              <a:pPr>
                <a:defRPr/>
              </a:pPr>
              <a:t>8/14/2017</a:t>
            </a:fld>
            <a:endParaRPr lang="en-US"/>
          </a:p>
        </p:txBody>
      </p:sp>
      <p:sp>
        <p:nvSpPr>
          <p:cNvPr id="4" name="Slide Image Placeholder 3"/>
          <p:cNvSpPr>
            <a:spLocks noGrp="1" noRot="1" noChangeAspect="1"/>
          </p:cNvSpPr>
          <p:nvPr>
            <p:ph type="sldImg" idx="2"/>
          </p:nvPr>
        </p:nvSpPr>
        <p:spPr>
          <a:xfrm>
            <a:off x="1106488" y="698500"/>
            <a:ext cx="4646612" cy="3486150"/>
          </a:xfrm>
          <a:prstGeom prst="rect">
            <a:avLst/>
          </a:prstGeom>
          <a:noFill/>
          <a:ln w="12700">
            <a:solidFill>
              <a:prstClr val="black"/>
            </a:solidFill>
          </a:ln>
        </p:spPr>
        <p:txBody>
          <a:bodyPr vert="horz" lIns="87316" tIns="43658" rIns="87316" bIns="43658" rtlCol="0" anchor="ctr"/>
          <a:lstStyle/>
          <a:p>
            <a:pPr lvl="0"/>
            <a:endParaRPr lang="en-US" noProof="0"/>
          </a:p>
        </p:txBody>
      </p:sp>
      <p:sp>
        <p:nvSpPr>
          <p:cNvPr id="5" name="Notes Placeholder 4"/>
          <p:cNvSpPr>
            <a:spLocks noGrp="1"/>
          </p:cNvSpPr>
          <p:nvPr>
            <p:ph type="body" sz="quarter" idx="3"/>
          </p:nvPr>
        </p:nvSpPr>
        <p:spPr>
          <a:xfrm>
            <a:off x="686098" y="4416099"/>
            <a:ext cx="5485805" cy="4182457"/>
          </a:xfrm>
          <a:prstGeom prst="rect">
            <a:avLst/>
          </a:prstGeom>
        </p:spPr>
        <p:txBody>
          <a:bodyPr vert="horz" lIns="87316" tIns="43658" rIns="87316" bIns="4365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59"/>
            <a:ext cx="2972098" cy="464205"/>
          </a:xfrm>
          <a:prstGeom prst="rect">
            <a:avLst/>
          </a:prstGeom>
        </p:spPr>
        <p:txBody>
          <a:bodyPr vert="horz" lIns="87316" tIns="43658" rIns="87316" bIns="43658" rtlCol="0" anchor="b"/>
          <a:lstStyle>
            <a:lvl1pPr algn="l" fontAlgn="auto">
              <a:spcBef>
                <a:spcPts val="0"/>
              </a:spcBef>
              <a:spcAft>
                <a:spcPts val="0"/>
              </a:spcAft>
              <a:defRPr sz="1100">
                <a:latin typeface="+mn-lt"/>
              </a:defRPr>
            </a:lvl1pPr>
          </a:lstStyle>
          <a:p>
            <a:pPr>
              <a:defRPr/>
            </a:pPr>
            <a:endParaRPr lang="en-US"/>
          </a:p>
        </p:txBody>
      </p:sp>
      <p:sp>
        <p:nvSpPr>
          <p:cNvPr id="7" name="Slide Number Placeholder 6"/>
          <p:cNvSpPr>
            <a:spLocks noGrp="1"/>
          </p:cNvSpPr>
          <p:nvPr>
            <p:ph type="sldNum" sz="quarter" idx="5"/>
          </p:nvPr>
        </p:nvSpPr>
        <p:spPr>
          <a:xfrm>
            <a:off x="3884414" y="8830659"/>
            <a:ext cx="2972098" cy="464205"/>
          </a:xfrm>
          <a:prstGeom prst="rect">
            <a:avLst/>
          </a:prstGeom>
        </p:spPr>
        <p:txBody>
          <a:bodyPr vert="horz" lIns="87316" tIns="43658" rIns="87316" bIns="43658" rtlCol="0" anchor="b"/>
          <a:lstStyle>
            <a:lvl1pPr algn="r" fontAlgn="auto">
              <a:spcBef>
                <a:spcPts val="0"/>
              </a:spcBef>
              <a:spcAft>
                <a:spcPts val="0"/>
              </a:spcAft>
              <a:defRPr sz="1100">
                <a:latin typeface="+mn-lt"/>
              </a:defRPr>
            </a:lvl1pPr>
          </a:lstStyle>
          <a:p>
            <a:pPr>
              <a:defRPr/>
            </a:pPr>
            <a:fld id="{105A9048-65B4-43C3-B17E-8B6A2B6BC5D2}" type="slidenum">
              <a:rPr lang="en-US"/>
              <a:pPr>
                <a:defRPr/>
              </a:pPr>
              <a:t>‹#›</a:t>
            </a:fld>
            <a:endParaRPr lang="en-US"/>
          </a:p>
        </p:txBody>
      </p:sp>
    </p:spTree>
    <p:extLst>
      <p:ext uri="{BB962C8B-B14F-4D97-AF65-F5344CB8AC3E}">
        <p14:creationId xmlns:p14="http://schemas.microsoft.com/office/powerpoint/2010/main" val="3919768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A point we’ll be emphasizing</a:t>
            </a:r>
            <a:r>
              <a:rPr lang="en-US" baseline="0" dirty="0" smtClean="0"/>
              <a:t> repeatedly in this session is that </a:t>
            </a:r>
            <a:r>
              <a:rPr lang="en-US" dirty="0" smtClean="0"/>
              <a:t>State Survey Agencies play a critical role in the prevention of Healthcare-Associated Infections (HAIs)</a:t>
            </a:r>
          </a:p>
          <a:p>
            <a:r>
              <a:rPr lang="en-US" dirty="0" smtClean="0"/>
              <a:t>As you are aware,</a:t>
            </a:r>
            <a:r>
              <a:rPr lang="en-US" baseline="0" dirty="0" smtClean="0"/>
              <a:t> this work centers on m</a:t>
            </a:r>
            <a:r>
              <a:rPr lang="en-US" dirty="0" smtClean="0"/>
              <a:t>easuring facility performance against relevant health and safety standards in the context of on-site</a:t>
            </a:r>
            <a:r>
              <a:rPr lang="en-US" baseline="0" dirty="0" smtClean="0"/>
              <a:t> inspections</a:t>
            </a:r>
          </a:p>
          <a:p>
            <a:endParaRPr lang="en-US" baseline="0" dirty="0" smtClean="0"/>
          </a:p>
          <a:p>
            <a:r>
              <a:rPr lang="en-US" baseline="0" dirty="0" smtClean="0"/>
              <a:t>Your traditional, close partner in this work is of course CMS’s Survey and Certification Group which operates through the Regional Consortia and Regional Offices. Ultimately, over 200,000 </a:t>
            </a:r>
            <a:r>
              <a:rPr lang="en-US" dirty="0" smtClean="0"/>
              <a:t>providers/suppliers/labs are subject to S&amp;C and approx 1/3 of these are subject to on site survey</a:t>
            </a:r>
            <a:endParaRPr lang="en-US" baseline="0" dirty="0" smtClean="0"/>
          </a:p>
          <a:p>
            <a:endParaRPr lang="en-US" baseline="0" dirty="0" smtClean="0"/>
          </a:p>
          <a:p>
            <a:r>
              <a:rPr lang="en-US" baseline="0" dirty="0" smtClean="0"/>
              <a:t>The CDC has long-standing HAI activities specific. These include surveillance activities (many of you are familiar for example with NHSN), outbreak investigation, and the development of prevention strategies and guidelines. As we’ll be discussing this morning, in recent years CDC and CMS have become more active partners in HAI prevention.</a:t>
            </a:r>
          </a:p>
          <a:p>
            <a:endParaRPr lang="en-US" dirty="0" smtClean="0"/>
          </a:p>
          <a:p>
            <a:r>
              <a:rPr lang="en-US" dirty="0" smtClean="0"/>
              <a:t>This increasing partnership on the federal</a:t>
            </a:r>
            <a:r>
              <a:rPr lang="en-US" baseline="0" dirty="0" smtClean="0"/>
              <a:t> level is also being reflected on the state level. Traditionally CDC supports state health department activities, for example in the area of communicable disease control.  This relationship parallels that of CMS and the SSAs. In the last couple of years we have been fortunate to initiate and grow HAI programs in every state.</a:t>
            </a:r>
          </a:p>
          <a:p>
            <a:endParaRPr lang="en-US" baseline="0" dirty="0" smtClean="0"/>
          </a:p>
          <a:p>
            <a:r>
              <a:rPr lang="en-US" baseline="0" dirty="0" smtClean="0"/>
              <a:t>As we’ll see, there have been many interesting developments pertaining to HAI prevention that affect State Survey Agencies, as well increasing needs and opportunities for partnership.</a:t>
            </a:r>
            <a:endParaRPr lang="en-US" dirty="0"/>
          </a:p>
        </p:txBody>
      </p:sp>
      <p:sp>
        <p:nvSpPr>
          <p:cNvPr id="4" name="Slide Number Placeholder 3"/>
          <p:cNvSpPr>
            <a:spLocks noGrp="1"/>
          </p:cNvSpPr>
          <p:nvPr>
            <p:ph type="sldNum" sz="quarter" idx="10"/>
          </p:nvPr>
        </p:nvSpPr>
        <p:spPr/>
        <p:txBody>
          <a:bodyPr/>
          <a:lstStyle/>
          <a:p>
            <a:pPr>
              <a:defRPr/>
            </a:pPr>
            <a:fld id="{105A9048-65B4-43C3-B17E-8B6A2B6BC5D2}" type="slidenum">
              <a:rPr lang="en-US" smtClean="0"/>
              <a:pPr>
                <a:defRPr/>
              </a:pPr>
              <a:t>3</a:t>
            </a:fld>
            <a:endParaRPr lang="en-US"/>
          </a:p>
        </p:txBody>
      </p:sp>
    </p:spTree>
    <p:extLst>
      <p:ext uri="{BB962C8B-B14F-4D97-AF65-F5344CB8AC3E}">
        <p14:creationId xmlns:p14="http://schemas.microsoft.com/office/powerpoint/2010/main" val="360118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916265" y="4416425"/>
            <a:ext cx="5025473"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73161">
              <a:defRPr/>
            </a:pPr>
            <a:r>
              <a:rPr lang="en-US" dirty="0" smtClean="0">
                <a:latin typeface="Arial" pitchFamily="34" charset="0"/>
              </a:rPr>
              <a:t>While the initial focus of the</a:t>
            </a:r>
            <a:r>
              <a:rPr lang="en-US" baseline="0" dirty="0" smtClean="0">
                <a:latin typeface="Arial" pitchFamily="34" charset="0"/>
              </a:rPr>
              <a:t> HHS Steering Group and Action Plan Activities was on acute care hospitals, there was growing awareness that i</a:t>
            </a:r>
            <a:r>
              <a:rPr lang="en-US" sz="1100" dirty="0">
                <a:latin typeface="Calibri" pitchFamily="34" charset="0"/>
              </a:rPr>
              <a:t>nfection prevention needs extend to all areas where healthcare is provided</a:t>
            </a:r>
          </a:p>
          <a:p>
            <a:endParaRPr lang="en-US" dirty="0" smtClean="0">
              <a:latin typeface="Arial" pitchFamily="34" charset="0"/>
            </a:endParaRPr>
          </a:p>
        </p:txBody>
      </p:sp>
    </p:spTree>
    <p:extLst>
      <p:ext uri="{BB962C8B-B14F-4D97-AF65-F5344CB8AC3E}">
        <p14:creationId xmlns:p14="http://schemas.microsoft.com/office/powerpoint/2010/main" val="416910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smtClean="0"/>
              <a:t>The outbreak of hepatitis C virus infections and large-scale patient notification resulting from unsafe injection practices at a licensed ASC in Las Vegas, Nevada, highlight this issue. </a:t>
            </a:r>
          </a:p>
        </p:txBody>
      </p:sp>
      <p:sp>
        <p:nvSpPr>
          <p:cNvPr id="48132" name="Slide Number Placeholder 3"/>
          <p:cNvSpPr>
            <a:spLocks noGrp="1"/>
          </p:cNvSpPr>
          <p:nvPr>
            <p:ph type="sldNum" sz="quarter" idx="5"/>
          </p:nvPr>
        </p:nvSpPr>
        <p:spPr>
          <a:noFill/>
        </p:spPr>
        <p:txBody>
          <a:bodyPr/>
          <a:lstStyle/>
          <a:p>
            <a:fld id="{51991C58-D791-4989-9CC8-BEC15779D4AA}" type="slidenum">
              <a:rPr lang="en-US" smtClean="0"/>
              <a:pPr/>
              <a:t>5</a:t>
            </a:fld>
            <a:endParaRPr lang="en-US" smtClean="0"/>
          </a:p>
        </p:txBody>
      </p:sp>
    </p:spTree>
    <p:extLst>
      <p:ext uri="{BB962C8B-B14F-4D97-AF65-F5344CB8AC3E}">
        <p14:creationId xmlns:p14="http://schemas.microsoft.com/office/powerpoint/2010/main" val="4217972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4883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0275" rtl="0" eaLnBrk="0" fontAlgn="base" latinLnBrk="0" hangingPunct="0">
              <a:lnSpc>
                <a:spcPct val="75000"/>
              </a:lnSpc>
              <a:spcBef>
                <a:spcPct val="0"/>
              </a:spcBef>
              <a:spcAft>
                <a:spcPct val="0"/>
              </a:spcAft>
              <a:buClrTx/>
              <a:buSzTx/>
              <a:buFontTx/>
              <a:buNone/>
              <a:tabLst/>
              <a:defRPr/>
            </a:pPr>
            <a:fld id="{621A4DFC-465C-4FED-9B45-4E23DAA3A7E9}"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30275" rtl="0" eaLnBrk="0" fontAlgn="base" latinLnBrk="0" hangingPunct="0">
                <a:lnSpc>
                  <a:spcPct val="75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619210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smtClean="0"/>
              <a:t>Click to edit Master title style</a:t>
            </a:r>
            <a:endParaRPr lang="en-US" dirty="0"/>
          </a:p>
        </p:txBody>
      </p:sp>
      <p:sp>
        <p:nvSpPr>
          <p:cNvPr id="8" name="Text Placeholder 5"/>
          <p:cNvSpPr>
            <a:spLocks noGrp="1"/>
          </p:cNvSpPr>
          <p:nvPr>
            <p:ph type="body" sz="quarter" idx="11"/>
          </p:nvPr>
        </p:nvSpPr>
        <p:spPr>
          <a:xfrm>
            <a:off x="2286000" y="6281928"/>
            <a:ext cx="5105400" cy="182880"/>
          </a:xfrm>
          <a:prstGeom prst="rect">
            <a:avLst/>
          </a:prstGeom>
        </p:spPr>
        <p:txBody>
          <a:bodyPr/>
          <a:lstStyle>
            <a:lvl1pPr>
              <a:buNone/>
              <a:defRPr sz="1000" b="1" baseline="0">
                <a:solidFill>
                  <a:schemeClr val="bg1"/>
                </a:solidFill>
              </a:defRPr>
            </a:lvl1pPr>
          </a:lstStyle>
          <a:p>
            <a:pPr lvl="0"/>
            <a:r>
              <a:rPr lang="en-US" smtClean="0"/>
              <a:t>Click to edit Master text styles</a:t>
            </a:r>
          </a:p>
        </p:txBody>
      </p:sp>
      <p:sp>
        <p:nvSpPr>
          <p:cNvPr id="10" name="Text Placeholder 6"/>
          <p:cNvSpPr>
            <a:spLocks noGrp="1"/>
          </p:cNvSpPr>
          <p:nvPr>
            <p:ph type="body" sz="quarter" idx="12"/>
          </p:nvPr>
        </p:nvSpPr>
        <p:spPr>
          <a:xfrm>
            <a:off x="2286000" y="6473952"/>
            <a:ext cx="5105400" cy="228600"/>
          </a:xfrm>
          <a:prstGeom prst="rect">
            <a:avLst/>
          </a:prstGeom>
        </p:spPr>
        <p:txBody>
          <a:bodyPr/>
          <a:lstStyle>
            <a:lvl1pPr>
              <a:buNone/>
              <a:defRPr sz="1000" b="1" baseline="0">
                <a:solidFill>
                  <a:schemeClr val="bg1"/>
                </a:solidFill>
              </a:defRPr>
            </a:lvl1pPr>
          </a:lstStyle>
          <a:p>
            <a:pPr lvl="0"/>
            <a:r>
              <a:rPr lang="en-US" smtClean="0"/>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3A047C3-1F96-45BE-ACBB-CAA0DAD8710B}" type="datetimeFigureOut">
              <a:rPr lang="en-US" smtClean="0"/>
              <a:pPr/>
              <a:t>8/14/2017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F565C5-CBAF-4400-92C8-1D540407718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3A047C3-1F96-45BE-ACBB-CAA0DAD8710B}" type="datetimeFigureOut">
              <a:rPr lang="en-US" smtClean="0"/>
              <a:pPr/>
              <a:t>8/14/2017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5F565C5-CBAF-4400-92C8-1D540407718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3A047C3-1F96-45BE-ACBB-CAA0DAD8710B}" type="datetimeFigureOut">
              <a:rPr lang="en-US" smtClean="0"/>
              <a:pPr/>
              <a:t>8/14/2017</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5F565C5-CBAF-4400-92C8-1D540407718F}"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dirty="0" smtClean="0"/>
              <a:t>Bottom band: NCEZID</a:t>
            </a:r>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9144000" cy="165587"/>
          </a:xfrm>
          <a:prstGeom prst="rect">
            <a:avLst/>
          </a:prstGeom>
        </p:spPr>
      </p:pic>
      <p:sp>
        <p:nvSpPr>
          <p:cNvPr id="7" name="Text Placeholder 7"/>
          <p:cNvSpPr>
            <a:spLocks noGrp="1"/>
          </p:cNvSpPr>
          <p:nvPr>
            <p:ph type="body" sz="quarter" idx="10"/>
          </p:nvPr>
        </p:nvSpPr>
        <p:spPr>
          <a:xfrm>
            <a:off x="457200" y="1545167"/>
            <a:ext cx="8229600" cy="4455584"/>
          </a:xfrm>
        </p:spPr>
        <p:txBody>
          <a:bodyPr/>
          <a:lstStyle>
            <a:lvl1pPr marL="342900" indent="-342900">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86324796"/>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19101"/>
            <a:ext cx="7886700" cy="1030291"/>
          </a:xfrm>
          <a:prstGeom prst="rect">
            <a:avLst/>
          </a:prstGeom>
        </p:spPr>
        <p:txBody>
          <a:bodyPr anchor="b">
            <a:normAutofit/>
          </a:bodyPr>
          <a:lstStyle>
            <a:lvl1pPr>
              <a:lnSpc>
                <a:spcPct val="100000"/>
              </a:lnSpc>
              <a:spcBef>
                <a:spcPts val="0"/>
              </a:spcBef>
              <a:defRPr sz="2844" b="1">
                <a:solidFill>
                  <a:srgbClr val="00679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701802"/>
            <a:ext cx="7886700" cy="4166737"/>
          </a:xfrm>
          <a:prstGeom prst="rect">
            <a:avLst/>
          </a:prstGeom>
        </p:spPr>
        <p:txBody>
          <a:bodyPr/>
          <a:lstStyle>
            <a:lvl1pPr marL="152402" indent="-152402">
              <a:lnSpc>
                <a:spcPct val="100000"/>
              </a:lnSpc>
              <a:spcBef>
                <a:spcPts val="400"/>
              </a:spcBef>
              <a:buClr>
                <a:srgbClr val="F09732"/>
              </a:buClr>
              <a:buSzPct val="90000"/>
              <a:buFont typeface="Wingdings" panose="05000000000000000000" pitchFamily="2" charset="2"/>
              <a:buChar char=""/>
              <a:defRPr sz="2133"/>
            </a:lvl1pPr>
            <a:lvl2pPr marL="342905" indent="-114302">
              <a:buClr>
                <a:srgbClr val="F09732"/>
              </a:buClr>
              <a:buFont typeface="Wingdings" panose="05000000000000000000" pitchFamily="2" charset="2"/>
              <a:buChar char="§"/>
              <a:defRPr sz="1778"/>
            </a:lvl2pPr>
            <a:lvl3pPr marL="571508" indent="-114302">
              <a:buFont typeface="Calibri" panose="020F0502020204030204" pitchFamily="34" charset="0"/>
              <a:buChar char="̶"/>
              <a:defRPr sz="1422"/>
            </a:lvl3pPr>
            <a:lvl4pPr marL="685809"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12644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30"/>
            <a:ext cx="7886700" cy="1120771"/>
          </a:xfrm>
          <a:prstGeom prst="rect">
            <a:avLst/>
          </a:prstGeom>
        </p:spPr>
        <p:txBody>
          <a:bodyPr anchor="b">
            <a:normAutofit/>
          </a:bodyPr>
          <a:lstStyle>
            <a:lvl1pPr>
              <a:lnSpc>
                <a:spcPct val="100000"/>
              </a:lnSpc>
              <a:spcBef>
                <a:spcPts val="0"/>
              </a:spcBef>
              <a:defRPr sz="2844" b="1">
                <a:solidFill>
                  <a:srgbClr val="00679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828800"/>
            <a:ext cx="7886700" cy="4660900"/>
          </a:xfrm>
          <a:prstGeom prst="rect">
            <a:avLst/>
          </a:prstGeom>
        </p:spPr>
        <p:txBody>
          <a:bodyPr/>
          <a:lstStyle>
            <a:lvl1pPr marL="152402" indent="-152402">
              <a:lnSpc>
                <a:spcPct val="100000"/>
              </a:lnSpc>
              <a:spcBef>
                <a:spcPts val="400"/>
              </a:spcBef>
              <a:buClr>
                <a:srgbClr val="F09732"/>
              </a:buClr>
              <a:buSzPct val="90000"/>
              <a:buFont typeface="Wingdings" panose="05000000000000000000" pitchFamily="2" charset="2"/>
              <a:buChar char=""/>
              <a:defRPr sz="2133"/>
            </a:lvl1pPr>
            <a:lvl2pPr marL="342905" indent="-114302">
              <a:buClr>
                <a:srgbClr val="F09732"/>
              </a:buClr>
              <a:buFont typeface="Wingdings" panose="05000000000000000000" pitchFamily="2" charset="2"/>
              <a:buChar char="§"/>
              <a:defRPr sz="1778"/>
            </a:lvl2pPr>
            <a:lvl3pPr marL="571508" indent="-114302">
              <a:buFont typeface="Calibri" panose="020F0502020204030204" pitchFamily="34" charset="0"/>
              <a:buChar char="̶"/>
              <a:defRPr sz="1422"/>
            </a:lvl3pPr>
            <a:lvl4pPr marL="685809"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3338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effectLst/>
              </a:defRPr>
            </a:lvl1pPr>
          </a:lstStyle>
          <a:p>
            <a:r>
              <a:rPr lang="en-US" smtClean="0"/>
              <a:t>Click to edit Master title style</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1905000" y="5791200"/>
            <a:ext cx="67818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a:p>
            <a:pPr lvl="1"/>
            <a:r>
              <a:rPr lang="en-US" smtClean="0"/>
              <a:t>Second level</a:t>
            </a:r>
          </a:p>
        </p:txBody>
      </p:sp>
      <p:sp>
        <p:nvSpPr>
          <p:cNvPr id="7"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smtClean="0"/>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371600" y="4343400"/>
            <a:ext cx="6400800" cy="292100"/>
          </a:xfrm>
          <a:prstGeom prst="rect">
            <a:avLst/>
          </a:prstGeom>
        </p:spPr>
        <p:txBody>
          <a:bodyPr>
            <a:spAutoFit/>
          </a:bodyPr>
          <a:lstStyle/>
          <a:p>
            <a:pPr fontAlgn="auto">
              <a:spcBef>
                <a:spcPts val="0"/>
              </a:spcBef>
              <a:spcAft>
                <a:spcPts val="0"/>
              </a:spcAft>
              <a:defRPr/>
            </a:pPr>
            <a:r>
              <a:rPr lang="en-US" sz="1300" b="1" dirty="0">
                <a:latin typeface="+mn-lt"/>
              </a:rPr>
              <a:t>For more information please contact Centers for Disease Control and Prevention</a:t>
            </a:r>
          </a:p>
        </p:txBody>
      </p:sp>
      <p:sp>
        <p:nvSpPr>
          <p:cNvPr id="7" name="Rectangle 6"/>
          <p:cNvSpPr/>
          <p:nvPr userDrawn="1"/>
        </p:nvSpPr>
        <p:spPr>
          <a:xfrm>
            <a:off x="1371600" y="4705350"/>
            <a:ext cx="5943600" cy="647700"/>
          </a:xfrm>
          <a:prstGeom prst="rect">
            <a:avLst/>
          </a:prstGeom>
        </p:spPr>
        <p:txBody>
          <a:bodyPr>
            <a:spAutoFit/>
          </a:bodyPr>
          <a:lstStyle/>
          <a:p>
            <a:pPr fontAlgn="auto">
              <a:spcBef>
                <a:spcPts val="0"/>
              </a:spcBef>
              <a:spcAft>
                <a:spcPts val="0"/>
              </a:spcAft>
              <a:defRPr/>
            </a:pPr>
            <a:r>
              <a:rPr lang="en-US" sz="1200" dirty="0">
                <a:latin typeface="+mn-lt"/>
              </a:rPr>
              <a:t>1600 Clifton Road NE, Atlanta, GA 30333</a:t>
            </a:r>
          </a:p>
          <a:p>
            <a:pPr fontAlgn="auto">
              <a:spcBef>
                <a:spcPts val="0"/>
              </a:spcBef>
              <a:spcAft>
                <a:spcPts val="0"/>
              </a:spcAft>
              <a:defRPr/>
            </a:pPr>
            <a:r>
              <a:rPr lang="en-US" sz="1200" dirty="0">
                <a:latin typeface="+mn-lt"/>
              </a:rPr>
              <a:t>Telephone, 1-800-CDC-INFO (232-4636)/TTY: 1-888-232-6348</a:t>
            </a:r>
          </a:p>
          <a:p>
            <a:pPr fontAlgn="auto">
              <a:spcBef>
                <a:spcPts val="0"/>
              </a:spcBef>
              <a:spcAft>
                <a:spcPts val="0"/>
              </a:spcAft>
              <a:defRPr/>
            </a:pPr>
            <a:r>
              <a:rPr lang="en-US" sz="1200" dirty="0">
                <a:latin typeface="+mn-lt"/>
              </a:rPr>
              <a:t>E-mail: cdcinfo@cdc.gov 	Web: www.cdc.gov</a:t>
            </a:r>
          </a:p>
        </p:txBody>
      </p:sp>
      <p:sp>
        <p:nvSpPr>
          <p:cNvPr id="5"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1" name="Text Placeholder 5"/>
          <p:cNvSpPr>
            <a:spLocks noGrp="1"/>
          </p:cNvSpPr>
          <p:nvPr>
            <p:ph type="body" sz="quarter" idx="11"/>
          </p:nvPr>
        </p:nvSpPr>
        <p:spPr>
          <a:xfrm>
            <a:off x="2286000" y="6281928"/>
            <a:ext cx="5105400" cy="182880"/>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000" b="1" baseline="0">
                <a:solidFill>
                  <a:schemeClr val="bg1"/>
                </a:solidFill>
              </a:defRPr>
            </a:lvl1pPr>
          </a:lstStyle>
          <a:p>
            <a:pPr lvl="0"/>
            <a:r>
              <a:rPr lang="en-US" smtClean="0"/>
              <a:t>Click to edit Master text styles</a:t>
            </a:r>
          </a:p>
          <a:p>
            <a:pPr lvl="1"/>
            <a:r>
              <a:rPr lang="en-US" smtClean="0"/>
              <a:t>Second level</a:t>
            </a:r>
          </a:p>
        </p:txBody>
      </p:sp>
      <p:sp>
        <p:nvSpPr>
          <p:cNvPr id="12" name="Text Placeholder 6"/>
          <p:cNvSpPr>
            <a:spLocks noGrp="1"/>
          </p:cNvSpPr>
          <p:nvPr>
            <p:ph type="body" sz="quarter" idx="12"/>
          </p:nvPr>
        </p:nvSpPr>
        <p:spPr>
          <a:xfrm>
            <a:off x="2286000" y="6473952"/>
            <a:ext cx="5105400" cy="228600"/>
          </a:xfrm>
          <a:prstGeom prst="rect">
            <a:avLst/>
          </a:prstGeom>
        </p:spPr>
        <p:txBody>
          <a:bodyPr/>
          <a:lstStyle>
            <a:lvl1pPr>
              <a:buNone/>
              <a:defRPr sz="1000" b="1" baseline="0">
                <a:solidFill>
                  <a:schemeClr val="bg1"/>
                </a:solidFill>
              </a:defRPr>
            </a:lvl1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4" r:id="rId1"/>
    <p:sldLayoutId id="2147483780" r:id="rId2"/>
    <p:sldLayoutId id="2147483785" r:id="rId3"/>
    <p:sldLayoutId id="2147483786" r:id="rId4"/>
    <p:sldLayoutId id="2147483787" r:id="rId5"/>
    <p:sldLayoutId id="2147483781" r:id="rId6"/>
    <p:sldLayoutId id="2147483782" r:id="rId7"/>
    <p:sldLayoutId id="2147483783" r:id="rId8"/>
    <p:sldLayoutId id="2147483788" r:id="rId9"/>
    <p:sldLayoutId id="2147483789" r:id="rId10"/>
    <p:sldLayoutId id="2147483790" r:id="rId11"/>
    <p:sldLayoutId id="2147483791" r:id="rId12"/>
    <p:sldLayoutId id="2147483797" r:id="rId1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074366"/>
      </p:ext>
    </p:extLst>
  </p:cSld>
  <p:clrMap bg1="lt1" tx1="dk1" bg2="lt2" tx2="dk2" accent1="accent1" accent2="accent2" accent3="accent3" accent4="accent4" accent5="accent5" accent6="accent6" hlink="hlink" folHlink="folHlink"/>
  <p:sldLayoutIdLst>
    <p:sldLayoutId id="2147483794" r:id="rId1"/>
  </p:sldLayoutIdLst>
  <p:transition>
    <p:fade/>
  </p:transition>
  <p:hf hdr="0" ftr="0" dt="0"/>
  <p:txStyles>
    <p:titleStyle>
      <a:lvl1pPr algn="ctr" defTabSz="812810" rtl="0" eaLnBrk="1" latinLnBrk="0" hangingPunct="1">
        <a:spcBef>
          <a:spcPct val="0"/>
        </a:spcBef>
        <a:buNone/>
        <a:defRPr sz="3911" kern="1200">
          <a:solidFill>
            <a:schemeClr val="tx1"/>
          </a:solidFill>
          <a:latin typeface="+mj-lt"/>
          <a:ea typeface="+mj-ea"/>
          <a:cs typeface="+mj-cs"/>
        </a:defRPr>
      </a:lvl1pPr>
    </p:titleStyle>
    <p:bodyStyle>
      <a:lvl1pPr marL="304804" indent="-304804" algn="l" defTabSz="812810" rtl="0" eaLnBrk="1" latinLnBrk="0" hangingPunct="1">
        <a:spcBef>
          <a:spcPct val="20000"/>
        </a:spcBef>
        <a:buFont typeface="Arial" pitchFamily="34" charset="0"/>
        <a:buChar char="•"/>
        <a:defRPr sz="2844" kern="1200">
          <a:solidFill>
            <a:schemeClr val="tx1"/>
          </a:solidFill>
          <a:latin typeface="+mn-lt"/>
          <a:ea typeface="+mn-ea"/>
          <a:cs typeface="+mn-cs"/>
        </a:defRPr>
      </a:lvl1pPr>
      <a:lvl2pPr marL="660408" indent="-254003" algn="l" defTabSz="812810" rtl="0" eaLnBrk="1" latinLnBrk="0" hangingPunct="1">
        <a:spcBef>
          <a:spcPct val="20000"/>
        </a:spcBef>
        <a:buFont typeface="Arial" pitchFamily="34" charset="0"/>
        <a:buChar char="–"/>
        <a:defRPr sz="2489" kern="1200">
          <a:solidFill>
            <a:schemeClr val="tx1"/>
          </a:solidFill>
          <a:latin typeface="+mn-lt"/>
          <a:ea typeface="+mn-ea"/>
          <a:cs typeface="+mn-cs"/>
        </a:defRPr>
      </a:lvl2pPr>
      <a:lvl3pPr marL="1016013" indent="-203203" algn="l" defTabSz="812810" rtl="0" eaLnBrk="1" latinLnBrk="0" hangingPunct="1">
        <a:spcBef>
          <a:spcPct val="20000"/>
        </a:spcBef>
        <a:buFont typeface="Arial" pitchFamily="34" charset="0"/>
        <a:buChar char="•"/>
        <a:defRPr sz="2133" kern="1200">
          <a:solidFill>
            <a:schemeClr val="tx1"/>
          </a:solidFill>
          <a:latin typeface="+mn-lt"/>
          <a:ea typeface="+mn-ea"/>
          <a:cs typeface="+mn-cs"/>
        </a:defRPr>
      </a:lvl3pPr>
      <a:lvl4pPr marL="142241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4pPr>
      <a:lvl5pPr marL="182882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5pPr>
      <a:lvl6pPr marL="223522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6pPr>
      <a:lvl7pPr marL="264163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7pPr>
      <a:lvl8pPr marL="3048038"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8pPr>
      <a:lvl9pPr marL="3454443" indent="-203203" algn="l" defTabSz="812810" rtl="0" eaLnBrk="1" latinLnBrk="0" hangingPunct="1">
        <a:spcBef>
          <a:spcPct val="20000"/>
        </a:spcBef>
        <a:buFont typeface="Arial" pitchFamily="34" charset="0"/>
        <a:buChar char="•"/>
        <a:defRPr sz="1778" kern="1200">
          <a:solidFill>
            <a:schemeClr val="tx1"/>
          </a:solidFill>
          <a:latin typeface="+mn-lt"/>
          <a:ea typeface="+mn-ea"/>
          <a:cs typeface="+mn-cs"/>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0" y="5767490"/>
            <a:ext cx="9144000" cy="1029100"/>
          </a:xfrm>
          <a:prstGeom prst="rect">
            <a:avLst/>
          </a:prstGeom>
        </p:spPr>
      </p:pic>
      <p:sp>
        <p:nvSpPr>
          <p:cNvPr id="22" name="Slide Number Placeholder 5"/>
          <p:cNvSpPr>
            <a:spLocks noGrp="1"/>
          </p:cNvSpPr>
          <p:nvPr>
            <p:ph type="sldNum" sz="quarter" idx="4"/>
          </p:nvPr>
        </p:nvSpPr>
        <p:spPr>
          <a:xfrm>
            <a:off x="2" y="6492879"/>
            <a:ext cx="422228" cy="365125"/>
          </a:xfrm>
          <a:prstGeom prst="rect">
            <a:avLst/>
          </a:prstGeom>
        </p:spPr>
        <p:txBody>
          <a:bodyPr/>
          <a:lstStyle/>
          <a:p>
            <a:pPr fontAlgn="auto">
              <a:spcBef>
                <a:spcPts val="0"/>
              </a:spcBef>
              <a:spcAft>
                <a:spcPts val="0"/>
              </a:spcAft>
            </a:pPr>
            <a:fld id="{23F6805D-1669-404B-9073-719E184618A7}" type="slidenum">
              <a:rPr lang="en-US" sz="1600" smtClean="0">
                <a:solidFill>
                  <a:prstClr val="black"/>
                </a:solidFill>
                <a:latin typeface="Calibri" panose="020F0502020204030204"/>
              </a:rPr>
              <a:pPr fontAlgn="auto">
                <a:spcBef>
                  <a:spcPts val="0"/>
                </a:spcBef>
                <a:spcAft>
                  <a:spcPts val="0"/>
                </a:spcAft>
              </a:pPr>
              <a:t>‹#›</a:t>
            </a:fld>
            <a:endParaRPr lang="en-US" sz="1600" dirty="0">
              <a:solidFill>
                <a:prstClr val="black"/>
              </a:solidFill>
              <a:latin typeface="Calibri" panose="020F0502020204030204"/>
            </a:endParaRPr>
          </a:p>
        </p:txBody>
      </p:sp>
    </p:spTree>
    <p:extLst>
      <p:ext uri="{BB962C8B-B14F-4D97-AF65-F5344CB8AC3E}">
        <p14:creationId xmlns:p14="http://schemas.microsoft.com/office/powerpoint/2010/main" val="2190599212"/>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457206"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2" indent="-114302" algn="l" defTabSz="45720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5" indent="-114302" algn="l" defTabSz="457206"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8" indent="-114302" algn="l" defTabSz="457206"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10" indent="-114302" algn="l" defTabSz="457206"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13" indent="-114302" algn="l" defTabSz="457206"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16" indent="-114302" algn="l" defTabSz="457206"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19" indent="-114302" algn="l" defTabSz="457206"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22" indent="-114302" algn="l" defTabSz="457206"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25" indent="-114302" algn="l" defTabSz="457206"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6" rtl="0" eaLnBrk="1" latinLnBrk="0" hangingPunct="1">
        <a:defRPr sz="900" kern="1200">
          <a:solidFill>
            <a:schemeClr val="tx1"/>
          </a:solidFill>
          <a:latin typeface="+mn-lt"/>
          <a:ea typeface="+mn-ea"/>
          <a:cs typeface="+mn-cs"/>
        </a:defRPr>
      </a:lvl1pPr>
      <a:lvl2pPr marL="228603" algn="l" defTabSz="457206" rtl="0" eaLnBrk="1" latinLnBrk="0" hangingPunct="1">
        <a:defRPr sz="900" kern="1200">
          <a:solidFill>
            <a:schemeClr val="tx1"/>
          </a:solidFill>
          <a:latin typeface="+mn-lt"/>
          <a:ea typeface="+mn-ea"/>
          <a:cs typeface="+mn-cs"/>
        </a:defRPr>
      </a:lvl2pPr>
      <a:lvl3pPr marL="457206" algn="l" defTabSz="457206" rtl="0" eaLnBrk="1" latinLnBrk="0" hangingPunct="1">
        <a:defRPr sz="900" kern="1200">
          <a:solidFill>
            <a:schemeClr val="tx1"/>
          </a:solidFill>
          <a:latin typeface="+mn-lt"/>
          <a:ea typeface="+mn-ea"/>
          <a:cs typeface="+mn-cs"/>
        </a:defRPr>
      </a:lvl3pPr>
      <a:lvl4pPr marL="685809" algn="l" defTabSz="457206" rtl="0" eaLnBrk="1" latinLnBrk="0" hangingPunct="1">
        <a:defRPr sz="900" kern="1200">
          <a:solidFill>
            <a:schemeClr val="tx1"/>
          </a:solidFill>
          <a:latin typeface="+mn-lt"/>
          <a:ea typeface="+mn-ea"/>
          <a:cs typeface="+mn-cs"/>
        </a:defRPr>
      </a:lvl4pPr>
      <a:lvl5pPr marL="914411" algn="l" defTabSz="457206" rtl="0" eaLnBrk="1" latinLnBrk="0" hangingPunct="1">
        <a:defRPr sz="900" kern="1200">
          <a:solidFill>
            <a:schemeClr val="tx1"/>
          </a:solidFill>
          <a:latin typeface="+mn-lt"/>
          <a:ea typeface="+mn-ea"/>
          <a:cs typeface="+mn-cs"/>
        </a:defRPr>
      </a:lvl5pPr>
      <a:lvl6pPr marL="1143014" algn="l" defTabSz="457206" rtl="0" eaLnBrk="1" latinLnBrk="0" hangingPunct="1">
        <a:defRPr sz="900" kern="1200">
          <a:solidFill>
            <a:schemeClr val="tx1"/>
          </a:solidFill>
          <a:latin typeface="+mn-lt"/>
          <a:ea typeface="+mn-ea"/>
          <a:cs typeface="+mn-cs"/>
        </a:defRPr>
      </a:lvl6pPr>
      <a:lvl7pPr marL="1371617" algn="l" defTabSz="457206" rtl="0" eaLnBrk="1" latinLnBrk="0" hangingPunct="1">
        <a:defRPr sz="900" kern="1200">
          <a:solidFill>
            <a:schemeClr val="tx1"/>
          </a:solidFill>
          <a:latin typeface="+mn-lt"/>
          <a:ea typeface="+mn-ea"/>
          <a:cs typeface="+mn-cs"/>
        </a:defRPr>
      </a:lvl7pPr>
      <a:lvl8pPr marL="1600220" algn="l" defTabSz="457206" rtl="0" eaLnBrk="1" latinLnBrk="0" hangingPunct="1">
        <a:defRPr sz="900" kern="1200">
          <a:solidFill>
            <a:schemeClr val="tx1"/>
          </a:solidFill>
          <a:latin typeface="+mn-lt"/>
          <a:ea typeface="+mn-ea"/>
          <a:cs typeface="+mn-cs"/>
        </a:defRPr>
      </a:lvl8pPr>
      <a:lvl9pPr marL="1828823" algn="l" defTabSz="457206"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4.wmf"/><Relationship Id="rId4" Type="http://schemas.openxmlformats.org/officeDocument/2006/relationships/image" Target="../media/image13.w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0"/>
            <a:ext cx="8686800" cy="2666999"/>
          </a:xfrm>
        </p:spPr>
        <p:txBody>
          <a:bodyPr>
            <a:normAutofit fontScale="90000"/>
          </a:bodyPr>
          <a:lstStyle/>
          <a:p>
            <a:r>
              <a:rPr lang="en-US" sz="3600" b="1" dirty="0">
                <a:latin typeface="Calibri" panose="020F0502020204030204" pitchFamily="34" charset="0"/>
                <a:ea typeface="Calibri" panose="020F0502020204030204" pitchFamily="34" charset="0"/>
                <a:cs typeface="Times New Roman" panose="02020603050405020304" pitchFamily="18" charset="0"/>
              </a:rPr>
              <a:t>State and Federal Partnerships to Improve Response to Healthcare Associated Infection (HAI) Risks and Antibiotic Resistance (AR) Threats</a:t>
            </a:r>
            <a:r>
              <a:rPr lang="en-US" dirty="0" smtClean="0"/>
              <a:t/>
            </a:r>
            <a:br>
              <a:rPr lang="en-US" dirty="0" smtClean="0"/>
            </a:br>
            <a:r>
              <a:rPr lang="en-US" dirty="0" smtClean="0"/>
              <a:t/>
            </a:r>
            <a:br>
              <a:rPr lang="en-US" dirty="0" smtClean="0"/>
            </a:br>
            <a:r>
              <a:rPr lang="en-US" sz="2700" dirty="0" smtClean="0"/>
              <a:t>Presented </a:t>
            </a:r>
            <a:r>
              <a:rPr lang="en-US" sz="2700" dirty="0" smtClean="0"/>
              <a:t>at the </a:t>
            </a:r>
            <a:br>
              <a:rPr lang="en-US" sz="2700" dirty="0" smtClean="0"/>
            </a:br>
            <a:r>
              <a:rPr lang="en-US" sz="2700" dirty="0" smtClean="0"/>
              <a:t>AFHSA Annual Conference</a:t>
            </a:r>
            <a:r>
              <a:rPr lang="en-US" sz="2700" i="1" dirty="0" smtClean="0"/>
              <a:t/>
            </a:r>
            <a:br>
              <a:rPr lang="en-US" sz="2700" i="1" dirty="0" smtClean="0"/>
            </a:br>
            <a:r>
              <a:rPr lang="en-US" sz="2700" dirty="0" smtClean="0"/>
              <a:t>August 22, 2017</a:t>
            </a:r>
            <a:endParaRPr lang="en-US" sz="2000" dirty="0"/>
          </a:p>
        </p:txBody>
      </p:sp>
      <p:sp>
        <p:nvSpPr>
          <p:cNvPr id="3" name="Subtitle 2"/>
          <p:cNvSpPr>
            <a:spLocks noGrp="1"/>
          </p:cNvSpPr>
          <p:nvPr>
            <p:ph type="subTitle" idx="1"/>
          </p:nvPr>
        </p:nvSpPr>
        <p:spPr>
          <a:xfrm>
            <a:off x="1371600" y="4191000"/>
            <a:ext cx="6400800" cy="2057400"/>
          </a:xfrm>
        </p:spPr>
        <p:txBody>
          <a:bodyPr>
            <a:normAutofit lnSpcReduction="10000"/>
          </a:bodyPr>
          <a:lstStyle/>
          <a:p>
            <a:pPr>
              <a:lnSpc>
                <a:spcPct val="110000"/>
              </a:lnSpc>
            </a:pPr>
            <a:r>
              <a:rPr lang="en-US" sz="3000" dirty="0">
                <a:solidFill>
                  <a:schemeClr val="accent6"/>
                </a:solidFill>
              </a:rPr>
              <a:t>Joe </a:t>
            </a:r>
            <a:r>
              <a:rPr lang="en-US" sz="3000" dirty="0" smtClean="0">
                <a:solidFill>
                  <a:schemeClr val="accent6"/>
                </a:solidFill>
              </a:rPr>
              <a:t>Perz, </a:t>
            </a:r>
            <a:r>
              <a:rPr lang="en-US" sz="3000" dirty="0" err="1" smtClean="0">
                <a:solidFill>
                  <a:schemeClr val="accent6"/>
                </a:solidFill>
              </a:rPr>
              <a:t>DrPH</a:t>
            </a:r>
            <a:r>
              <a:rPr lang="en-US" sz="3000" dirty="0" smtClean="0">
                <a:solidFill>
                  <a:schemeClr val="accent6"/>
                </a:solidFill>
              </a:rPr>
              <a:t> MA</a:t>
            </a:r>
            <a:endParaRPr lang="en-US" sz="3000" dirty="0">
              <a:solidFill>
                <a:schemeClr val="accent6"/>
              </a:solidFill>
            </a:endParaRPr>
          </a:p>
          <a:p>
            <a:pPr>
              <a:lnSpc>
                <a:spcPct val="110000"/>
              </a:lnSpc>
            </a:pPr>
            <a:r>
              <a:rPr lang="en-US" sz="2200" dirty="0" smtClean="0">
                <a:solidFill>
                  <a:schemeClr val="accent6"/>
                </a:solidFill>
              </a:rPr>
              <a:t> Division of Healthcare Quality Promotion, CDC</a:t>
            </a:r>
            <a:endParaRPr lang="en-US" sz="2200" dirty="0">
              <a:solidFill>
                <a:schemeClr val="accent6"/>
              </a:solidFill>
            </a:endParaRPr>
          </a:p>
          <a:p>
            <a:pPr>
              <a:lnSpc>
                <a:spcPct val="110000"/>
              </a:lnSpc>
            </a:pPr>
            <a:r>
              <a:rPr lang="en-US" sz="3000" dirty="0">
                <a:solidFill>
                  <a:schemeClr val="accent6"/>
                </a:solidFill>
              </a:rPr>
              <a:t>Daniel Schwartz, MD MBA</a:t>
            </a:r>
          </a:p>
          <a:p>
            <a:pPr>
              <a:lnSpc>
                <a:spcPct val="110000"/>
              </a:lnSpc>
            </a:pPr>
            <a:r>
              <a:rPr lang="en-US" sz="2200" dirty="0" smtClean="0">
                <a:solidFill>
                  <a:schemeClr val="accent6"/>
                </a:solidFill>
              </a:rPr>
              <a:t>Survey </a:t>
            </a:r>
            <a:r>
              <a:rPr lang="en-US" sz="2200" dirty="0">
                <a:solidFill>
                  <a:schemeClr val="accent6"/>
                </a:solidFill>
              </a:rPr>
              <a:t>&amp; Certification </a:t>
            </a:r>
            <a:r>
              <a:rPr lang="en-US" sz="2200" dirty="0" smtClean="0">
                <a:solidFill>
                  <a:schemeClr val="accent6"/>
                </a:solidFill>
              </a:rPr>
              <a:t>Group, CMS</a:t>
            </a:r>
            <a:endParaRPr lang="en-US" sz="2200" dirty="0">
              <a:solidFill>
                <a:schemeClr val="accent6"/>
              </a:solidFill>
            </a:endParaRPr>
          </a:p>
          <a:p>
            <a:endParaRPr lang="en-US" sz="2400" dirty="0"/>
          </a:p>
          <a:p>
            <a:endParaRPr lang="en-US" dirty="0"/>
          </a:p>
        </p:txBody>
      </p:sp>
      <p:sp>
        <p:nvSpPr>
          <p:cNvPr id="4" name="Rectangle 10"/>
          <p:cNvSpPr>
            <a:spLocks noChangeArrowheads="1"/>
          </p:cNvSpPr>
          <p:nvPr/>
        </p:nvSpPr>
        <p:spPr bwMode="auto">
          <a:xfrm>
            <a:off x="2057400" y="6477000"/>
            <a:ext cx="5257800" cy="381000"/>
          </a:xfrm>
          <a:prstGeom prst="rect">
            <a:avLst/>
          </a:prstGeom>
          <a:noFill/>
          <a:ln w="9525">
            <a:noFill/>
            <a:miter lim="800000"/>
            <a:headEnd/>
            <a:tailEnd/>
          </a:ln>
        </p:spPr>
        <p:txBody>
          <a:bodyPr wrap="square">
            <a:spAutoFit/>
          </a:bodyPr>
          <a:lstStyle/>
          <a:p>
            <a:pPr algn="ctr"/>
            <a:r>
              <a:rPr lang="en-US" sz="900" dirty="0">
                <a:solidFill>
                  <a:schemeClr val="tx2"/>
                </a:solidFill>
                <a:latin typeface="Myriad Web Pro" charset="0"/>
              </a:rPr>
              <a:t>The findings and conclusions in this report are those of the authors and do not necessarily represent the official position of the Centers for Disease Control and Prevention.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765" t="10896" r="21108" b="4169"/>
          <a:stretch/>
        </p:blipFill>
        <p:spPr>
          <a:xfrm>
            <a:off x="1066800" y="685800"/>
            <a:ext cx="6934200" cy="5507182"/>
          </a:xfrm>
          <a:prstGeom prst="rect">
            <a:avLst/>
          </a:prstGeom>
        </p:spPr>
      </p:pic>
    </p:spTree>
    <p:extLst>
      <p:ext uri="{BB962C8B-B14F-4D97-AF65-F5344CB8AC3E}">
        <p14:creationId xmlns:p14="http://schemas.microsoft.com/office/powerpoint/2010/main" val="1433942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 Breaches During CMS Surveys</a:t>
            </a:r>
            <a:endParaRPr lang="en-US" dirty="0"/>
          </a:p>
        </p:txBody>
      </p:sp>
      <p:sp>
        <p:nvSpPr>
          <p:cNvPr id="3" name="Content Placeholder 2"/>
          <p:cNvSpPr>
            <a:spLocks noGrp="1"/>
          </p:cNvSpPr>
          <p:nvPr>
            <p:ph idx="1"/>
          </p:nvPr>
        </p:nvSpPr>
        <p:spPr/>
        <p:txBody>
          <a:bodyPr/>
          <a:lstStyle/>
          <a:p>
            <a:r>
              <a:rPr lang="en-US" dirty="0" smtClean="0"/>
              <a:t>Are you aware of S&amp;C 14-36 Revision?</a:t>
            </a:r>
          </a:p>
          <a:p>
            <a:r>
              <a:rPr lang="en-US" dirty="0" smtClean="0"/>
              <a:t>Are your surveyors reporting breaches to their State HAI Coordinator or SHD?</a:t>
            </a:r>
          </a:p>
          <a:p>
            <a:r>
              <a:rPr lang="en-US" dirty="0" smtClean="0"/>
              <a:t>Are they sharing critical survey findings?</a:t>
            </a:r>
          </a:p>
          <a:p>
            <a:r>
              <a:rPr lang="en-US" dirty="0" smtClean="0"/>
              <a:t>Is there a feedback loop?</a:t>
            </a:r>
          </a:p>
          <a:p>
            <a:r>
              <a:rPr lang="en-US" dirty="0" smtClean="0"/>
              <a:t>Has reporting led to outbreak prevention?</a:t>
            </a:r>
          </a:p>
          <a:p>
            <a:endParaRPr lang="en-US" dirty="0"/>
          </a:p>
        </p:txBody>
      </p:sp>
    </p:spTree>
    <p:extLst>
      <p:ext uri="{BB962C8B-B14F-4D97-AF65-F5344CB8AC3E}">
        <p14:creationId xmlns:p14="http://schemas.microsoft.com/office/powerpoint/2010/main" val="3504286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2" cstate="print"/>
          <a:srcRect l="49765" t="47285" r="3020" b="30969"/>
          <a:stretch>
            <a:fillRect/>
          </a:stretch>
        </p:blipFill>
        <p:spPr bwMode="auto">
          <a:xfrm>
            <a:off x="3479800" y="163513"/>
            <a:ext cx="5103813" cy="1787525"/>
          </a:xfrm>
          <a:prstGeom prst="rect">
            <a:avLst/>
          </a:prstGeom>
          <a:noFill/>
          <a:ln w="9525">
            <a:noFill/>
            <a:miter lim="800000"/>
            <a:headEnd/>
            <a:tailEnd/>
          </a:ln>
        </p:spPr>
      </p:pic>
      <p:pic>
        <p:nvPicPr>
          <p:cNvPr id="48131" name="Picture 4"/>
          <p:cNvPicPr>
            <a:picLocks noChangeAspect="1" noChangeArrowheads="1"/>
          </p:cNvPicPr>
          <p:nvPr/>
        </p:nvPicPr>
        <p:blipFill>
          <a:blip r:embed="rId2" cstate="print"/>
          <a:srcRect l="24178" t="22739" r="25150" b="52946"/>
          <a:stretch>
            <a:fillRect/>
          </a:stretch>
        </p:blipFill>
        <p:spPr bwMode="auto">
          <a:xfrm>
            <a:off x="204788" y="428625"/>
            <a:ext cx="3125787" cy="1141413"/>
          </a:xfrm>
          <a:prstGeom prst="rect">
            <a:avLst/>
          </a:prstGeom>
          <a:noFill/>
          <a:ln w="9525">
            <a:noFill/>
            <a:miter lim="800000"/>
            <a:headEnd/>
            <a:tailEnd/>
          </a:ln>
        </p:spPr>
      </p:pic>
      <p:sp>
        <p:nvSpPr>
          <p:cNvPr id="4" name="Rectangle 3"/>
          <p:cNvSpPr txBox="1">
            <a:spLocks noChangeArrowheads="1"/>
          </p:cNvSpPr>
          <p:nvPr/>
        </p:nvSpPr>
        <p:spPr bwMode="auto">
          <a:xfrm>
            <a:off x="457200" y="2063750"/>
            <a:ext cx="8305800" cy="4953000"/>
          </a:xfrm>
          <a:prstGeom prst="rect">
            <a:avLst/>
          </a:prstGeom>
          <a:noFill/>
          <a:ln w="9525">
            <a:noFill/>
            <a:miter lim="800000"/>
            <a:headEnd/>
            <a:tailEnd/>
          </a:ln>
        </p:spPr>
        <p:txBody>
          <a:bodyPr/>
          <a:lstStyle/>
          <a:p>
            <a:pPr marL="288925" indent="-288925">
              <a:spcBef>
                <a:spcPct val="20000"/>
              </a:spcBef>
              <a:buFontTx/>
              <a:buChar char="•"/>
              <a:defRPr/>
            </a:pPr>
            <a:r>
              <a:rPr lang="en-US" sz="2400" kern="0" dirty="0">
                <a:solidFill>
                  <a:schemeClr val="accent6"/>
                </a:solidFill>
                <a:latin typeface="+mn-lt"/>
              </a:rPr>
              <a:t>9 cases of HCV transmission over 8 years</a:t>
            </a:r>
          </a:p>
          <a:p>
            <a:pPr marL="742950" lvl="1" indent="-285750">
              <a:spcBef>
                <a:spcPct val="20000"/>
              </a:spcBef>
              <a:buFontTx/>
              <a:buChar char="–"/>
              <a:defRPr/>
            </a:pPr>
            <a:r>
              <a:rPr lang="en-US" sz="2000" kern="0" dirty="0">
                <a:solidFill>
                  <a:schemeClr val="accent6"/>
                </a:solidFill>
                <a:latin typeface="+mn-lt"/>
              </a:rPr>
              <a:t>Health department was not notified of </a:t>
            </a:r>
            <a:r>
              <a:rPr lang="en-US" sz="2000" kern="0" dirty="0" err="1">
                <a:solidFill>
                  <a:schemeClr val="accent6"/>
                </a:solidFill>
                <a:latin typeface="+mn-lt"/>
              </a:rPr>
              <a:t>seroconversions</a:t>
            </a:r>
            <a:endParaRPr lang="en-US" sz="2000" kern="0" dirty="0">
              <a:solidFill>
                <a:schemeClr val="accent6"/>
              </a:solidFill>
              <a:latin typeface="+mn-lt"/>
            </a:endParaRPr>
          </a:p>
          <a:p>
            <a:pPr marL="742950" lvl="1" indent="-285750">
              <a:spcBef>
                <a:spcPct val="20000"/>
              </a:spcBef>
              <a:buFontTx/>
              <a:buChar char="–"/>
              <a:defRPr/>
            </a:pPr>
            <a:r>
              <a:rPr lang="en-US" sz="2000" kern="0" dirty="0">
                <a:solidFill>
                  <a:schemeClr val="accent6"/>
                </a:solidFill>
                <a:latin typeface="+mn-lt"/>
              </a:rPr>
              <a:t>Patients themselves were not informed that they tested positive</a:t>
            </a:r>
          </a:p>
          <a:p>
            <a:pPr marL="288925" indent="-288925">
              <a:spcBef>
                <a:spcPct val="20000"/>
              </a:spcBef>
              <a:buFontTx/>
              <a:buChar char="•"/>
              <a:defRPr/>
            </a:pPr>
            <a:r>
              <a:rPr lang="en-US" sz="2400" kern="0" dirty="0" smtClean="0">
                <a:solidFill>
                  <a:schemeClr val="accent6"/>
                </a:solidFill>
                <a:latin typeface="+mn-lt"/>
              </a:rPr>
              <a:t>SSA found multiple </a:t>
            </a:r>
            <a:r>
              <a:rPr lang="en-US" sz="2400" kern="0" dirty="0">
                <a:solidFill>
                  <a:schemeClr val="accent6"/>
                </a:solidFill>
                <a:latin typeface="+mn-lt"/>
              </a:rPr>
              <a:t>infection control breaches</a:t>
            </a:r>
          </a:p>
          <a:p>
            <a:pPr marL="742950" lvl="1" indent="-285750">
              <a:spcBef>
                <a:spcPct val="20000"/>
              </a:spcBef>
              <a:buFontTx/>
              <a:buChar char="–"/>
              <a:defRPr/>
            </a:pPr>
            <a:r>
              <a:rPr lang="en-US" sz="2000" kern="0" dirty="0">
                <a:solidFill>
                  <a:schemeClr val="accent6"/>
                </a:solidFill>
                <a:latin typeface="+mn-lt"/>
              </a:rPr>
              <a:t>Inadequate cleaning and disinfection practice</a:t>
            </a:r>
          </a:p>
          <a:p>
            <a:pPr marL="1200150" lvl="2" indent="-285750">
              <a:spcBef>
                <a:spcPct val="20000"/>
              </a:spcBef>
              <a:buFontTx/>
              <a:buChar char="–"/>
              <a:defRPr/>
            </a:pPr>
            <a:r>
              <a:rPr lang="en-US" sz="2000" kern="0" dirty="0">
                <a:solidFill>
                  <a:schemeClr val="accent6"/>
                </a:solidFill>
                <a:latin typeface="+mn-lt"/>
              </a:rPr>
              <a:t>Visible blood remained on dialysis chairs, dialysis machine surfaces, and surrounding floor between patient treatments</a:t>
            </a:r>
          </a:p>
          <a:p>
            <a:pPr marL="742950" lvl="1" indent="-285750">
              <a:spcBef>
                <a:spcPct val="20000"/>
              </a:spcBef>
              <a:buFontTx/>
              <a:buChar char="–"/>
              <a:defRPr/>
            </a:pPr>
            <a:r>
              <a:rPr lang="en-US" sz="2000" kern="0" dirty="0">
                <a:solidFill>
                  <a:schemeClr val="accent6"/>
                </a:solidFill>
                <a:latin typeface="+mn-lt"/>
              </a:rPr>
              <a:t>Direct care staff failed to wear gloves , change gloves between patients, or perform hand hygiene after contact with patients and soiled surfaces</a:t>
            </a:r>
            <a:endParaRPr lang="en-US" sz="2400" kern="0" dirty="0">
              <a:solidFill>
                <a:schemeClr val="accent6"/>
              </a:solidFill>
              <a:latin typeface="+mn-lt"/>
            </a:endParaRPr>
          </a:p>
          <a:p>
            <a:pPr marL="288925" indent="-288925">
              <a:spcBef>
                <a:spcPct val="20000"/>
              </a:spcBef>
              <a:buFontTx/>
              <a:buChar char="•"/>
              <a:defRPr/>
            </a:pPr>
            <a:r>
              <a:rPr lang="en-US" sz="2400" kern="0" dirty="0">
                <a:solidFill>
                  <a:schemeClr val="accent6"/>
                </a:solidFill>
                <a:latin typeface="+mn-lt"/>
              </a:rPr>
              <a:t>Facility surrendered its operating certificate and paid $300K civil penalty </a:t>
            </a:r>
          </a:p>
          <a:p>
            <a:pPr marL="288925" indent="-288925">
              <a:spcBef>
                <a:spcPct val="20000"/>
              </a:spcBef>
              <a:buFont typeface="Wingdings" pitchFamily="2" charset="2"/>
              <a:buNone/>
              <a:defRPr/>
            </a:pPr>
            <a:endParaRPr lang="en-US" sz="2800" kern="0" dirty="0">
              <a:solidFill>
                <a:schemeClr val="accent6"/>
              </a:solidFill>
              <a:latin typeface="+mn-lt"/>
            </a:endParaRPr>
          </a:p>
          <a:p>
            <a:pPr marL="288925" indent="-288925">
              <a:spcBef>
                <a:spcPct val="20000"/>
              </a:spcBef>
              <a:buFontTx/>
              <a:buChar char="•"/>
              <a:defRPr/>
            </a:pPr>
            <a:endParaRPr lang="en-US" sz="2800" kern="0" dirty="0">
              <a:solidFill>
                <a:schemeClr val="accent6"/>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xfrm>
            <a:off x="228600" y="304800"/>
            <a:ext cx="8672513" cy="554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b="1" dirty="0" smtClean="0"/>
              <a:t>Hepatitis </a:t>
            </a:r>
            <a:r>
              <a:rPr lang="en-US" sz="3600" b="1" dirty="0" smtClean="0"/>
              <a:t>B Outbreaks in ALFs</a:t>
            </a:r>
          </a:p>
        </p:txBody>
      </p:sp>
      <p:sp>
        <p:nvSpPr>
          <p:cNvPr id="47107" name="Content Placeholder 2"/>
          <p:cNvSpPr>
            <a:spLocks noGrp="1"/>
          </p:cNvSpPr>
          <p:nvPr>
            <p:ph idx="1"/>
          </p:nvPr>
        </p:nvSpPr>
        <p:spPr bwMode="auto">
          <a:xfrm>
            <a:off x="381000" y="1219200"/>
            <a:ext cx="84582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dirty="0" smtClean="0">
                <a:solidFill>
                  <a:schemeClr val="bg2"/>
                </a:solidFill>
              </a:rPr>
              <a:t>7 HBV infection outbreaks identified 2009-10</a:t>
            </a:r>
            <a:endParaRPr lang="en-US" sz="800" dirty="0" smtClean="0">
              <a:solidFill>
                <a:schemeClr val="bg2"/>
              </a:solidFill>
            </a:endParaRPr>
          </a:p>
          <a:p>
            <a:pPr lvl="1" eaLnBrk="1" hangingPunct="1"/>
            <a:r>
              <a:rPr lang="en-US" sz="2400" dirty="0" smtClean="0">
                <a:solidFill>
                  <a:schemeClr val="bg2"/>
                </a:solidFill>
              </a:rPr>
              <a:t>All in residents of Assisted Living Facilities (ALFs) receiving </a:t>
            </a:r>
            <a:r>
              <a:rPr lang="en-US" sz="2400" dirty="0" smtClean="0">
                <a:solidFill>
                  <a:schemeClr val="bg2"/>
                </a:solidFill>
              </a:rPr>
              <a:t>blood </a:t>
            </a:r>
            <a:r>
              <a:rPr lang="en-US" sz="2400" dirty="0" smtClean="0">
                <a:solidFill>
                  <a:schemeClr val="bg2"/>
                </a:solidFill>
              </a:rPr>
              <a:t>glucose </a:t>
            </a:r>
            <a:r>
              <a:rPr lang="en-US" sz="2400" dirty="0" smtClean="0">
                <a:solidFill>
                  <a:schemeClr val="bg2"/>
                </a:solidFill>
              </a:rPr>
              <a:t>monitoring </a:t>
            </a:r>
            <a:endParaRPr lang="en-US" sz="2400" dirty="0" smtClean="0">
              <a:solidFill>
                <a:schemeClr val="bg2"/>
              </a:solidFill>
            </a:endParaRPr>
          </a:p>
          <a:p>
            <a:pPr lvl="1" eaLnBrk="1" hangingPunct="1"/>
            <a:r>
              <a:rPr lang="en-US" sz="2400" dirty="0" smtClean="0">
                <a:solidFill>
                  <a:schemeClr val="bg2"/>
                </a:solidFill>
              </a:rPr>
              <a:t>62 with new HBV infection</a:t>
            </a:r>
          </a:p>
          <a:p>
            <a:pPr lvl="2" eaLnBrk="1" hangingPunct="1"/>
            <a:r>
              <a:rPr lang="en-US" sz="2000" dirty="0" smtClean="0">
                <a:solidFill>
                  <a:schemeClr val="bg2"/>
                </a:solidFill>
              </a:rPr>
              <a:t>range 3 – 20/outbreak</a:t>
            </a:r>
          </a:p>
          <a:p>
            <a:pPr eaLnBrk="1" hangingPunct="1">
              <a:buFont typeface="Arial" pitchFamily="34" charset="0"/>
              <a:buNone/>
            </a:pPr>
            <a:endParaRPr lang="en-US" sz="800" dirty="0" smtClean="0">
              <a:solidFill>
                <a:schemeClr val="bg2"/>
              </a:solidFill>
            </a:endParaRPr>
          </a:p>
          <a:p>
            <a:pPr eaLnBrk="1" hangingPunct="1"/>
            <a:r>
              <a:rPr lang="en-US" sz="2800" dirty="0" smtClean="0">
                <a:solidFill>
                  <a:schemeClr val="bg2"/>
                </a:solidFill>
              </a:rPr>
              <a:t>North Carolina outbreak</a:t>
            </a:r>
            <a:r>
              <a:rPr lang="en-US" sz="2800" baseline="30000" dirty="0" smtClean="0">
                <a:solidFill>
                  <a:schemeClr val="bg2"/>
                </a:solidFill>
              </a:rPr>
              <a:t>1</a:t>
            </a:r>
          </a:p>
          <a:p>
            <a:pPr lvl="1" eaLnBrk="1" hangingPunct="1"/>
            <a:r>
              <a:rPr lang="en-US" sz="2400" dirty="0" smtClean="0">
                <a:solidFill>
                  <a:schemeClr val="bg2"/>
                </a:solidFill>
              </a:rPr>
              <a:t>8 acute HBV infections;  6 deaths</a:t>
            </a:r>
          </a:p>
          <a:p>
            <a:pPr lvl="1" eaLnBrk="1" hangingPunct="1"/>
            <a:endParaRPr lang="en-US" sz="800" dirty="0" smtClean="0">
              <a:solidFill>
                <a:schemeClr val="bg2"/>
              </a:solidFill>
            </a:endParaRPr>
          </a:p>
          <a:p>
            <a:pPr eaLnBrk="1" hangingPunct="1"/>
            <a:endParaRPr lang="en-US" sz="800" dirty="0" smtClean="0">
              <a:solidFill>
                <a:schemeClr val="bg2"/>
              </a:solidFill>
            </a:endParaRPr>
          </a:p>
          <a:p>
            <a:pPr eaLnBrk="1" hangingPunct="1"/>
            <a:r>
              <a:rPr lang="en-US" sz="2800" dirty="0" smtClean="0">
                <a:solidFill>
                  <a:schemeClr val="bg2"/>
                </a:solidFill>
              </a:rPr>
              <a:t>2 outbreaks occurred across multiple ALFs</a:t>
            </a:r>
          </a:p>
          <a:p>
            <a:pPr lvl="1" eaLnBrk="1" hangingPunct="1"/>
            <a:r>
              <a:rPr lang="en-US" sz="2400" dirty="0" smtClean="0">
                <a:solidFill>
                  <a:schemeClr val="bg2"/>
                </a:solidFill>
              </a:rPr>
              <a:t>Single Home Health Agency provided blood </a:t>
            </a:r>
            <a:r>
              <a:rPr lang="en-US" sz="2400" dirty="0">
                <a:solidFill>
                  <a:schemeClr val="bg2"/>
                </a:solidFill>
              </a:rPr>
              <a:t>glucose </a:t>
            </a:r>
            <a:r>
              <a:rPr lang="en-US" sz="2400" dirty="0" smtClean="0">
                <a:solidFill>
                  <a:schemeClr val="bg2"/>
                </a:solidFill>
              </a:rPr>
              <a:t>monitoring</a:t>
            </a:r>
            <a:endParaRPr lang="en-US" sz="2000" dirty="0" smtClean="0">
              <a:solidFill>
                <a:schemeClr val="bg2"/>
              </a:solidFill>
            </a:endParaRPr>
          </a:p>
        </p:txBody>
      </p:sp>
      <p:sp>
        <p:nvSpPr>
          <p:cNvPr id="471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1C1AD158-8225-4A9C-A3D5-2E7B5D1EF7A9}" type="slidenum">
              <a:rPr lang="en-US" smtClean="0"/>
              <a:pPr eaLnBrk="1" fontAlgn="base" hangingPunct="1">
                <a:spcBef>
                  <a:spcPct val="0"/>
                </a:spcBef>
                <a:spcAft>
                  <a:spcPct val="0"/>
                </a:spcAft>
              </a:pPr>
              <a:t>13</a:t>
            </a:fld>
            <a:endParaRPr lang="en-US" smtClean="0"/>
          </a:p>
        </p:txBody>
      </p:sp>
      <p:sp>
        <p:nvSpPr>
          <p:cNvPr id="47109" name="Rectangle 4"/>
          <p:cNvSpPr>
            <a:spLocks noChangeArrowheads="1"/>
          </p:cNvSpPr>
          <p:nvPr/>
        </p:nvSpPr>
        <p:spPr bwMode="auto">
          <a:xfrm>
            <a:off x="457200" y="6493668"/>
            <a:ext cx="579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chemeClr val="bg2"/>
                </a:solidFill>
                <a:latin typeface="Myriad Web Pro" charset="0"/>
              </a:rPr>
              <a:t>1: MMWR.  2011 / 60(06);182</a:t>
            </a:r>
          </a:p>
        </p:txBody>
      </p:sp>
    </p:spTree>
    <p:extLst>
      <p:ext uri="{BB962C8B-B14F-4D97-AF65-F5344CB8AC3E}">
        <p14:creationId xmlns:p14="http://schemas.microsoft.com/office/powerpoint/2010/main" val="1404370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457200"/>
            <a:ext cx="7239000" cy="6186309"/>
          </a:xfrm>
          <a:prstGeom prst="rect">
            <a:avLst/>
          </a:prstGeom>
        </p:spPr>
        <p:txBody>
          <a:bodyPr wrap="square">
            <a:spAutoFit/>
          </a:bodyPr>
          <a:lstStyle/>
          <a:p>
            <a:r>
              <a:rPr lang="en-US" sz="1200" b="1" dirty="0">
                <a:latin typeface="Arial" panose="020B0604020202020204" pitchFamily="34" charset="0"/>
                <a:ea typeface="Calibri" panose="020F0502020204030204" pitchFamily="34" charset="0"/>
                <a:cs typeface="Times New Roman" panose="02020603050405020304" pitchFamily="18" charset="0"/>
              </a:rPr>
              <a:t>Program: Hospital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Arial" panose="020B0604020202020204" pitchFamily="34" charset="0"/>
                <a:ea typeface="Calibri" panose="020F0502020204030204" pitchFamily="34" charset="0"/>
                <a:cs typeface="Times New Roman" panose="02020603050405020304" pitchFamily="18" charset="0"/>
              </a:rPr>
              <a:t>Date of Survey: June 5 – 9, 2017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Arial" panose="020B0604020202020204" pitchFamily="34" charset="0"/>
                <a:ea typeface="Calibri" panose="020F0502020204030204" pitchFamily="34" charset="0"/>
                <a:cs typeface="Times New Roman" panose="02020603050405020304" pitchFamily="18" charset="0"/>
              </a:rPr>
              <a:t>Date ITL Declared: June 9, 2017</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Reason for ITL: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Infection control breaches identified in the Immediate Use Steam Sterilization (IUSS) process include the following: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200" dirty="0">
                <a:latin typeface="Arial" panose="020B0604020202020204" pitchFamily="34" charset="0"/>
                <a:ea typeface="Calibri" panose="020F0502020204030204" pitchFamily="34" charset="0"/>
                <a:cs typeface="Times New Roman" panose="02020603050405020304" pitchFamily="18" charset="0"/>
              </a:rPr>
              <a:t>Premature release of implants through IUSS: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200" dirty="0">
                <a:latin typeface="Arial" panose="020B0604020202020204" pitchFamily="34" charset="0"/>
                <a:ea typeface="Calibri" panose="020F0502020204030204" pitchFamily="34" charset="0"/>
                <a:cs typeface="Times New Roman" panose="02020603050405020304" pitchFamily="18" charset="0"/>
              </a:rPr>
              <a:t>One year look-back of records reviewed identified 18 patients who had IUSS of implants.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200" dirty="0">
                <a:latin typeface="Arial" panose="020B0604020202020204" pitchFamily="34" charset="0"/>
                <a:ea typeface="Calibri" panose="020F0502020204030204" pitchFamily="34" charset="0"/>
                <a:cs typeface="Times New Roman" panose="02020603050405020304" pitchFamily="18" charset="0"/>
              </a:rPr>
              <a:t>There were 15 instances of premature release, prior to the biological indicator (BI) being read/finalized.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200" dirty="0">
                <a:latin typeface="Arial" panose="020B0604020202020204" pitchFamily="34" charset="0"/>
                <a:ea typeface="Calibri" panose="020F0502020204030204" pitchFamily="34" charset="0"/>
                <a:cs typeface="Times New Roman" panose="02020603050405020304" pitchFamily="18" charset="0"/>
              </a:rPr>
              <a:t>Nine of 15 premature release occurrences had a documented physician premature release form, leaving 6 without a physician release form. IUSS as indicated for emergent circumstances was not followed per organization policy.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200" dirty="0">
                <a:latin typeface="Arial" panose="020B0604020202020204" pitchFamily="34" charset="0"/>
                <a:ea typeface="Calibri" panose="020F0502020204030204" pitchFamily="34" charset="0"/>
                <a:cs typeface="Times New Roman" panose="02020603050405020304" pitchFamily="18" charset="0"/>
              </a:rPr>
              <a:t>Lack of adherence to sterilization evidence based guidelines specific to Immediate Use Steam Sterilization (IUSS).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200" dirty="0">
                <a:latin typeface="Arial" panose="020B0604020202020204" pitchFamily="34" charset="0"/>
                <a:ea typeface="Calibri" panose="020F0502020204030204" pitchFamily="34" charset="0"/>
                <a:cs typeface="Times New Roman" panose="02020603050405020304" pitchFamily="18" charset="0"/>
              </a:rPr>
              <a:t>Lack of adherence to biological indicator (BI) manufacturer instructions for use.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200" dirty="0">
                <a:latin typeface="Arial" panose="020B0604020202020204" pitchFamily="34" charset="0"/>
                <a:ea typeface="Calibri" panose="020F0502020204030204" pitchFamily="34" charset="0"/>
                <a:cs typeface="Times New Roman" panose="02020603050405020304" pitchFamily="18" charset="0"/>
              </a:rPr>
              <a:t>Lack of leadership oversight and accountability regarding evidenced-based IUSS indications and practices.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i="1" dirty="0">
                <a:latin typeface="Arial" panose="020B0604020202020204" pitchFamily="34" charset="0"/>
                <a:ea typeface="Calibri" panose="020F0502020204030204" pitchFamily="34" charset="0"/>
                <a:cs typeface="Times New Roman" panose="02020603050405020304" pitchFamily="18" charset="0"/>
              </a:rPr>
              <a:t>Immediately implemented mitigation strategy: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i="1" dirty="0">
                <a:latin typeface="Arial" panose="020B0604020202020204" pitchFamily="34" charset="0"/>
                <a:ea typeface="Calibri" panose="020F0502020204030204" pitchFamily="34" charset="0"/>
                <a:cs typeface="Times New Roman" panose="02020603050405020304" pitchFamily="18" charset="0"/>
              </a:rPr>
              <a:t>The organization states their intention is-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Memo/letter to the Dept. of Surgery from leadership regarding premature release of implants through IUSS, specifying evidence-based indications for IUSS to include immediate discontinuation of premature release of implants.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Face-to-face meeting with surgeons/medical staff regarding the gravity of the premature release of implants through IUSS.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Revised IUSS policy and procedure.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Departmental huddles to include IUSS discussion.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Focused surveillance of IUSS to include a detailed breakdown of frequency and indications of IUSS.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Central sterile processing has discontinued all IUSS of implants.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a:pPr>
            <a:r>
              <a:rPr lang="en-US" sz="1200" i="1" dirty="0">
                <a:latin typeface="Arial" panose="020B0604020202020204" pitchFamily="34" charset="0"/>
                <a:ea typeface="Calibri" panose="020F0502020204030204" pitchFamily="34" charset="0"/>
                <a:cs typeface="Times New Roman" panose="02020603050405020304" pitchFamily="18" charset="0"/>
              </a:rPr>
              <a:t>Increased instrument levels to minimize necessity of IUSS.</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7570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381000"/>
            <a:ext cx="7467600" cy="6138604"/>
          </a:xfrm>
          <a:prstGeom prst="rect">
            <a:avLst/>
          </a:prstGeom>
        </p:spPr>
        <p:txBody>
          <a:bodyPr wrap="square">
            <a:spAutoFit/>
          </a:bodyPr>
          <a:lstStyle/>
          <a:p>
            <a:r>
              <a:rPr lang="en-US" sz="1400" b="1" dirty="0">
                <a:latin typeface="Arial" panose="020B0604020202020204" pitchFamily="34" charset="0"/>
                <a:ea typeface="Calibri" panose="020F0502020204030204" pitchFamily="34" charset="0"/>
                <a:cs typeface="Times New Roman" panose="02020603050405020304" pitchFamily="18" charset="0"/>
              </a:rPr>
              <a:t>Program: Hospital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Arial" panose="020B0604020202020204" pitchFamily="34" charset="0"/>
                <a:ea typeface="Calibri" panose="020F0502020204030204" pitchFamily="34" charset="0"/>
                <a:cs typeface="Times New Roman" panose="02020603050405020304" pitchFamily="18" charset="0"/>
              </a:rPr>
              <a:t>Date of Survey: May 2 - 5, 2017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Arial" panose="020B0604020202020204" pitchFamily="34" charset="0"/>
                <a:ea typeface="Calibri" panose="020F0502020204030204" pitchFamily="34" charset="0"/>
                <a:cs typeface="Times New Roman" panose="02020603050405020304" pitchFamily="18" charset="0"/>
              </a:rPr>
              <a:t>Date ITL Declared: May 5, 2017</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5000"/>
              </a:lnSpc>
              <a:spcAft>
                <a:spcPts val="600"/>
              </a:spcAft>
              <a:buFont typeface="Symbol" panose="05050102010706020507" pitchFamily="18" charset="2"/>
              <a:buChar char=""/>
            </a:pPr>
            <a:r>
              <a:rPr lang="en-US" sz="1400" dirty="0">
                <a:latin typeface="Arial" panose="020B0604020202020204" pitchFamily="34" charset="0"/>
              </a:rPr>
              <a:t>High level disinfection of one type of ENT scope was not performed between patient use as required by the manufacturer’s instructions for use (IFU).  Second type of ENT scope had unclear cleaning instructions that the organization had not clarified with the manufacturer to determine if the cleaning step was in fact being conducted appropriately.</a:t>
            </a:r>
            <a:endParaRPr lang="en-US" sz="3600" dirty="0" smtClean="0">
              <a:effectLst/>
            </a:endParaRPr>
          </a:p>
          <a:p>
            <a:pPr marL="257175" indent="-257175">
              <a:lnSpc>
                <a:spcPct val="105000"/>
              </a:lnSpc>
              <a:spcAft>
                <a:spcPts val="600"/>
              </a:spcAft>
              <a:buFont typeface="Symbol" panose="05050102010706020507" pitchFamily="18" charset="2"/>
              <a:buChar char=""/>
            </a:pPr>
            <a:r>
              <a:rPr lang="en-US" sz="1400" dirty="0">
                <a:latin typeface="Arial" panose="020B0604020202020204" pitchFamily="34" charset="0"/>
              </a:rPr>
              <a:t>No evidence of monthly sterilizer maintenance as required by manufacturer’s IFU in the dental clinic.</a:t>
            </a:r>
            <a:endParaRPr lang="en-US" sz="3600" dirty="0" smtClean="0">
              <a:effectLst/>
            </a:endParaRPr>
          </a:p>
          <a:p>
            <a:pPr marL="257175" indent="-257175">
              <a:lnSpc>
                <a:spcPct val="105000"/>
              </a:lnSpc>
              <a:spcAft>
                <a:spcPts val="600"/>
              </a:spcAft>
              <a:buFont typeface="Symbol" panose="05050102010706020507" pitchFamily="18" charset="2"/>
              <a:buChar char=""/>
            </a:pPr>
            <a:r>
              <a:rPr lang="en-US" sz="1400" dirty="0">
                <a:latin typeface="Arial" panose="020B0604020202020204" pitchFamily="34" charset="0"/>
              </a:rPr>
              <a:t>Lack of daily monitoring of the reverse osmosis system feeding the sterile processing department.</a:t>
            </a:r>
            <a:endParaRPr lang="en-US" sz="3600" dirty="0" smtClean="0">
              <a:effectLst/>
            </a:endParaRPr>
          </a:p>
          <a:p>
            <a:pPr marL="342900">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i="1" dirty="0">
                <a:latin typeface="Arial" panose="020B0604020202020204" pitchFamily="34" charset="0"/>
                <a:ea typeface="Calibri" panose="020F0502020204030204" pitchFamily="34" charset="0"/>
                <a:cs typeface="Times New Roman" panose="02020603050405020304" pitchFamily="18" charset="0"/>
              </a:rPr>
              <a:t>Immediately implemented mitigation strategy:  The organization states their intention is to:</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5000"/>
              </a:lnSpc>
              <a:spcAft>
                <a:spcPts val="600"/>
              </a:spcAft>
              <a:buFont typeface="+mj-lt"/>
              <a:buAutoNum type="arabicPeriod"/>
            </a:pPr>
            <a:r>
              <a:rPr lang="en-US" sz="1400" i="1" dirty="0">
                <a:latin typeface="Arial" panose="020B0604020202020204" pitchFamily="34" charset="0"/>
              </a:rPr>
              <a:t>Scopes will remain out of use, until staff education is completed </a:t>
            </a:r>
            <a:endParaRPr lang="en-US" sz="3600" dirty="0" smtClean="0">
              <a:effectLst/>
            </a:endParaRPr>
          </a:p>
          <a:p>
            <a:pPr marL="257175" indent="-257175">
              <a:lnSpc>
                <a:spcPct val="105000"/>
              </a:lnSpc>
              <a:spcAft>
                <a:spcPts val="600"/>
              </a:spcAft>
              <a:buFont typeface="+mj-lt"/>
              <a:buAutoNum type="arabicPeriod"/>
            </a:pPr>
            <a:r>
              <a:rPr lang="en-US" sz="1400" i="1" dirty="0">
                <a:latin typeface="Arial" panose="020B0604020202020204" pitchFamily="34" charset="0"/>
              </a:rPr>
              <a:t>Leadership change will occur immediately – interim leadership to be appointed today (5-5-17)</a:t>
            </a:r>
            <a:endParaRPr lang="en-US" sz="3600" dirty="0" smtClean="0">
              <a:effectLst/>
            </a:endParaRPr>
          </a:p>
          <a:p>
            <a:pPr marL="257175" indent="-257175">
              <a:lnSpc>
                <a:spcPct val="105000"/>
              </a:lnSpc>
              <a:spcAft>
                <a:spcPts val="600"/>
              </a:spcAft>
              <a:buFont typeface="+mj-lt"/>
              <a:buAutoNum type="arabicPeriod"/>
            </a:pPr>
            <a:r>
              <a:rPr lang="en-US" sz="1400" i="1" dirty="0">
                <a:latin typeface="Arial" panose="020B0604020202020204" pitchFamily="34" charset="0"/>
              </a:rPr>
              <a:t>RCA and risk assessment will drive further mitigation processes</a:t>
            </a:r>
            <a:endParaRPr lang="en-US" sz="3600" dirty="0" smtClean="0">
              <a:effectLst/>
            </a:endParaRPr>
          </a:p>
          <a:p>
            <a:pPr marL="257175" indent="-257175">
              <a:lnSpc>
                <a:spcPct val="105000"/>
              </a:lnSpc>
              <a:spcAft>
                <a:spcPts val="600"/>
              </a:spcAft>
              <a:buFont typeface="+mj-lt"/>
              <a:buAutoNum type="arabicPeriod"/>
            </a:pPr>
            <a:r>
              <a:rPr lang="en-US" sz="1400" i="1" dirty="0">
                <a:latin typeface="Arial" panose="020B0604020202020204" pitchFamily="34" charset="0"/>
              </a:rPr>
              <a:t>Will speak with Ascension leadership for evidenced based guidelines and guidance</a:t>
            </a:r>
            <a:endParaRPr lang="en-US" sz="3600" dirty="0" smtClean="0">
              <a:effectLst/>
            </a:endParaRPr>
          </a:p>
          <a:p>
            <a:pPr marL="257175" indent="-257175">
              <a:lnSpc>
                <a:spcPct val="105000"/>
              </a:lnSpc>
              <a:spcAft>
                <a:spcPts val="600"/>
              </a:spcAft>
              <a:buFont typeface="+mj-lt"/>
              <a:buAutoNum type="arabicPeriod"/>
            </a:pPr>
            <a:r>
              <a:rPr lang="en-US" sz="1400" i="1" dirty="0">
                <a:latin typeface="Arial" panose="020B0604020202020204" pitchFamily="34" charset="0"/>
              </a:rPr>
              <a:t>ICP’s to check patients to see what patients were affected</a:t>
            </a:r>
            <a:endParaRPr lang="en-US" sz="3600" dirty="0" smtClean="0">
              <a:effectLst/>
            </a:endParaRPr>
          </a:p>
          <a:p>
            <a:pPr marL="257175" indent="-257175">
              <a:lnSpc>
                <a:spcPct val="105000"/>
              </a:lnSpc>
              <a:spcAft>
                <a:spcPts val="600"/>
              </a:spcAft>
              <a:buFont typeface="+mj-lt"/>
              <a:buAutoNum type="arabicPeriod"/>
            </a:pPr>
            <a:r>
              <a:rPr lang="en-US" sz="1400" i="1" dirty="0">
                <a:latin typeface="Arial" panose="020B0604020202020204" pitchFamily="34" charset="0"/>
              </a:rPr>
              <a:t>Sterilizer – will have dedicated staff, risk assessment for all clinic sites, and team will ensure that quality checks per manufacturer will be completed – providing standardization for all clinic.</a:t>
            </a:r>
            <a:endParaRPr lang="en-US" sz="3600" dirty="0" smtClean="0">
              <a:effectLst/>
            </a:endParaRPr>
          </a:p>
          <a:p>
            <a:r>
              <a:rPr lang="en-US" sz="1400" i="1" dirty="0">
                <a:latin typeface="Arial" panose="020B0604020202020204" pitchFamily="34" charset="0"/>
                <a:ea typeface="Calibri" panose="020F0502020204030204" pitchFamily="34" charset="0"/>
              </a:rPr>
              <a:t>Osmosis system is being cleaned immediately, log sheet to be audited by leadership.</a:t>
            </a:r>
            <a:endParaRPr lang="en-US" sz="3600" dirty="0"/>
          </a:p>
        </p:txBody>
      </p:sp>
    </p:spTree>
    <p:extLst>
      <p:ext uri="{BB962C8B-B14F-4D97-AF65-F5344CB8AC3E}">
        <p14:creationId xmlns:p14="http://schemas.microsoft.com/office/powerpoint/2010/main" val="2806182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066800"/>
            <a:ext cx="6248400" cy="4345805"/>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cs typeface="Times New Roman" panose="02020603050405020304" pitchFamily="18" charset="0"/>
              </a:rPr>
              <a:t>Program: Hospital</a:t>
            </a:r>
          </a:p>
          <a:p>
            <a:r>
              <a:rPr lang="en-US" sz="2400" b="1" dirty="0">
                <a:latin typeface="Calibri" panose="020F0502020204030204" pitchFamily="34" charset="0"/>
                <a:ea typeface="Calibri" panose="020F0502020204030204" pitchFamily="34" charset="0"/>
                <a:cs typeface="Times New Roman" panose="02020603050405020304" pitchFamily="18" charset="0"/>
              </a:rPr>
              <a:t>Survey dates:  June 2-3, 2017</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2400" u="sng" dirty="0" smtClean="0">
                <a:effectLst/>
                <a:latin typeface="Arial" panose="020B0604020202020204" pitchFamily="34" charset="0"/>
                <a:ea typeface="Calibri" panose="020F0502020204030204" pitchFamily="34" charset="0"/>
                <a:cs typeface="Times New Roman" panose="02020603050405020304" pitchFamily="18" charset="0"/>
              </a:rPr>
              <a:t>Identified breaches in Sterilization processes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5000"/>
              </a:lnSpc>
              <a:buFont typeface="Symbol" panose="05050102010706020507" pitchFamily="18" charset="2"/>
              <a:buChar char=""/>
            </a:pPr>
            <a:r>
              <a:rPr lang="en-US" sz="2400" dirty="0" smtClean="0">
                <a:effectLst/>
              </a:rPr>
              <a:t>2 sterile supply rooms and 1 sterile processing space did not have the proper positive air pressure relationship to adjacent spaces</a:t>
            </a:r>
          </a:p>
          <a:p>
            <a:pPr marL="257175" indent="-257175">
              <a:lnSpc>
                <a:spcPct val="105000"/>
              </a:lnSpc>
              <a:buFont typeface="Symbol" panose="05050102010706020507" pitchFamily="18" charset="2"/>
              <a:buChar char=""/>
            </a:pPr>
            <a:r>
              <a:rPr lang="en-US" sz="2400" dirty="0" smtClean="0">
                <a:effectLst/>
              </a:rPr>
              <a:t>Sterile Processing staff approximating cleaning products in 3 of 4 sink basins used for cleaning instruments</a:t>
            </a:r>
          </a:p>
          <a:p>
            <a:r>
              <a:rPr lang="en-US" sz="1200" dirty="0">
                <a:solidFill>
                  <a:srgbClr val="244072"/>
                </a:solidFill>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8491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609600"/>
            <a:ext cx="6934200" cy="6986528"/>
          </a:xfrm>
          <a:prstGeom prst="rect">
            <a:avLst/>
          </a:prstGeom>
        </p:spPr>
        <p:txBody>
          <a:bodyPr wrap="square">
            <a:spAutoFit/>
          </a:bodyPr>
          <a:lstStyle/>
          <a:p>
            <a:r>
              <a:rPr lang="en-US" sz="1600" b="1" dirty="0">
                <a:latin typeface="Arial" panose="020B0604020202020204" pitchFamily="34" charset="0"/>
                <a:ea typeface="Calibri" panose="020F0502020204030204" pitchFamily="34" charset="0"/>
                <a:cs typeface="Times New Roman" panose="02020603050405020304" pitchFamily="18" charset="0"/>
              </a:rPr>
              <a:t>Program: Home Health Agency</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latin typeface="Arial" panose="020B0604020202020204" pitchFamily="34" charset="0"/>
                <a:ea typeface="Calibri" panose="020F0502020204030204" pitchFamily="34" charset="0"/>
                <a:cs typeface="Times New Roman" panose="02020603050405020304" pitchFamily="18" charset="0"/>
              </a:rPr>
              <a:t>Date of Survey: May 17 - 19, 2017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latin typeface="Arial" panose="020B0604020202020204" pitchFamily="34" charset="0"/>
                <a:ea typeface="Calibri" panose="020F0502020204030204" pitchFamily="34" charset="0"/>
                <a:cs typeface="Times New Roman" panose="02020603050405020304" pitchFamily="18" charset="0"/>
              </a:rPr>
              <a:t>Date ITL Declared: May 19, 2017</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Arial" panose="020B0604020202020204" pitchFamily="34" charset="0"/>
                <a:ea typeface="Calibri" panose="020F0502020204030204" pitchFamily="34" charset="0"/>
                <a:cs typeface="Times New Roman" panose="02020603050405020304" pitchFamily="18" charset="0"/>
              </a:rPr>
              <a:t>Reason for ITL: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600" dirty="0">
                <a:solidFill>
                  <a:srgbClr val="000000"/>
                </a:solidFill>
                <a:latin typeface="Arial" panose="020B0604020202020204" pitchFamily="34" charset="0"/>
                <a:ea typeface="Calibri" panose="020F0502020204030204" pitchFamily="34" charset="0"/>
              </a:rPr>
              <a:t>Using the same glucometer/lancet/</a:t>
            </a:r>
            <a:r>
              <a:rPr lang="en-US" sz="1600" dirty="0" err="1">
                <a:solidFill>
                  <a:srgbClr val="000000"/>
                </a:solidFill>
                <a:latin typeface="Arial" panose="020B0604020202020204" pitchFamily="34" charset="0"/>
                <a:ea typeface="Calibri" panose="020F0502020204030204" pitchFamily="34" charset="0"/>
              </a:rPr>
              <a:t>fingerstick</a:t>
            </a:r>
            <a:r>
              <a:rPr lang="en-US" sz="1600" dirty="0">
                <a:solidFill>
                  <a:srgbClr val="000000"/>
                </a:solidFill>
                <a:latin typeface="Arial" panose="020B0604020202020204" pitchFamily="34" charset="0"/>
                <a:ea typeface="Calibri" panose="020F0502020204030204" pitchFamily="34" charset="0"/>
              </a:rPr>
              <a:t> device for more than one individual/patient. Failure to follow manufacturer instructions for use.</a:t>
            </a:r>
          </a:p>
          <a:p>
            <a:pPr marL="557213" lvl="1" indent="-214313">
              <a:spcBef>
                <a:spcPts val="0"/>
              </a:spcBef>
              <a:spcAft>
                <a:spcPts val="0"/>
              </a:spcAft>
              <a:buFont typeface="+mj-lt"/>
              <a:buAutoNum type="arabicPeriod"/>
              <a:tabLst>
                <a:tab pos="685800" algn="l"/>
              </a:tabLst>
            </a:pPr>
            <a:r>
              <a:rPr lang="en-US" sz="1600" dirty="0">
                <a:latin typeface="Arial" panose="020B0604020202020204" pitchFamily="34" charset="0"/>
                <a:ea typeface="Calibri" panose="020F0502020204030204" pitchFamily="34" charset="0"/>
                <a:cs typeface="Times New Roman" panose="02020603050405020304" pitchFamily="18" charset="0"/>
              </a:rPr>
              <a:t>Two frontline nursing staff independently purchased their own glucometer/glucometer kits. One LPN was observed re-using the device on a second patient. Second LPN used the device on a patient and immediately placed the device in his bag with no device cleaning/disinfection observed.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600" dirty="0">
                <a:latin typeface="Arial" panose="020B0604020202020204" pitchFamily="34" charset="0"/>
                <a:ea typeface="Calibri" panose="020F0502020204030204" pitchFamily="34" charset="0"/>
                <a:cs typeface="Times New Roman" panose="02020603050405020304" pitchFamily="18" charset="0"/>
              </a:rPr>
              <a:t>Lack of documented education, competency, training of staff that perform glucometer/lancing/</a:t>
            </a:r>
            <a:r>
              <a:rPr lang="en-US" sz="1600" dirty="0" err="1">
                <a:latin typeface="Arial" panose="020B0604020202020204" pitchFamily="34" charset="0"/>
                <a:ea typeface="Calibri" panose="020F0502020204030204" pitchFamily="34" charset="0"/>
                <a:cs typeface="Times New Roman" panose="02020603050405020304" pitchFamily="18" charset="0"/>
              </a:rPr>
              <a:t>fingerstick</a:t>
            </a:r>
            <a:r>
              <a:rPr lang="en-US" sz="1600" dirty="0">
                <a:latin typeface="Arial" panose="020B0604020202020204" pitchFamily="34" charset="0"/>
                <a:ea typeface="Calibri" panose="020F0502020204030204" pitchFamily="34" charset="0"/>
                <a:cs typeface="Times New Roman" panose="02020603050405020304" pitchFamily="18" charset="0"/>
              </a:rPr>
              <a:t> device testing.</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600" dirty="0">
                <a:latin typeface="Arial" panose="020B0604020202020204" pitchFamily="34" charset="0"/>
                <a:ea typeface="Calibri" panose="020F0502020204030204" pitchFamily="34" charset="0"/>
                <a:cs typeface="Times New Roman" panose="02020603050405020304" pitchFamily="18" charset="0"/>
              </a:rPr>
              <a:t>Lack of knowledgeable accountable supervisory oversight regarding the re-use of a glucometer/lancing/</a:t>
            </a:r>
            <a:r>
              <a:rPr lang="en-US" sz="1600" dirty="0" err="1">
                <a:latin typeface="Arial" panose="020B0604020202020204" pitchFamily="34" charset="0"/>
                <a:ea typeface="Calibri" panose="020F0502020204030204" pitchFamily="34" charset="0"/>
                <a:cs typeface="Times New Roman" panose="02020603050405020304" pitchFamily="18" charset="0"/>
              </a:rPr>
              <a:t>fingerstick</a:t>
            </a:r>
            <a:r>
              <a:rPr lang="en-US" sz="1600" dirty="0">
                <a:latin typeface="Arial" panose="020B0604020202020204" pitchFamily="34" charset="0"/>
                <a:ea typeface="Calibri" panose="020F0502020204030204" pitchFamily="34" charset="0"/>
                <a:cs typeface="Times New Roman" panose="02020603050405020304" pitchFamily="18" charset="0"/>
              </a:rPr>
              <a:t> device intended for single use that poses a risk of transmission of multiple infectious agents to patients.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600" dirty="0">
                <a:latin typeface="Arial" panose="020B0604020202020204" pitchFamily="34" charset="0"/>
                <a:ea typeface="Calibri" panose="020F0502020204030204" pitchFamily="34" charset="0"/>
                <a:cs typeface="Times New Roman" panose="02020603050405020304" pitchFamily="18" charset="0"/>
              </a:rPr>
              <a:t>Leadership was unaware that the two frontline staff had purchased and were using their own glucometer/lancet/</a:t>
            </a:r>
            <a:r>
              <a:rPr lang="en-US" sz="1600" dirty="0" err="1">
                <a:latin typeface="Arial" panose="020B0604020202020204" pitchFamily="34" charset="0"/>
                <a:ea typeface="Calibri" panose="020F0502020204030204" pitchFamily="34" charset="0"/>
                <a:cs typeface="Times New Roman" panose="02020603050405020304" pitchFamily="18" charset="0"/>
              </a:rPr>
              <a:t>fingerstick</a:t>
            </a:r>
            <a:r>
              <a:rPr lang="en-US" sz="1600" dirty="0">
                <a:latin typeface="Arial" panose="020B0604020202020204" pitchFamily="34" charset="0"/>
                <a:ea typeface="Calibri" panose="020F0502020204030204" pitchFamily="34" charset="0"/>
                <a:cs typeface="Times New Roman" panose="02020603050405020304" pitchFamily="18" charset="0"/>
              </a:rPr>
              <a:t> devices.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i="1" dirty="0">
                <a:latin typeface="Arial" panose="020B0604020202020204" pitchFamily="34" charset="0"/>
                <a:ea typeface="Calibri" panose="020F0502020204030204" pitchFamily="34" charset="0"/>
                <a:cs typeface="Times New Roman" panose="02020603050405020304" pitchFamily="18" charset="0"/>
              </a:rPr>
              <a:t>Mitigation Strategies: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i="1"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600" i="1" dirty="0">
                <a:latin typeface="Arial" panose="020B0604020202020204" pitchFamily="34" charset="0"/>
                <a:ea typeface="Times New Roman" panose="02020603050405020304" pitchFamily="18" charset="0"/>
                <a:cs typeface="Times New Roman" panose="02020603050405020304" pitchFamily="18" charset="0"/>
              </a:rPr>
              <a:t>Education of staff regarding use of patients glucometers &amp; single use devices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600" i="1" dirty="0">
                <a:latin typeface="Arial" panose="020B0604020202020204" pitchFamily="34" charset="0"/>
                <a:ea typeface="Times New Roman" panose="02020603050405020304" pitchFamily="18" charset="0"/>
                <a:cs typeface="Times New Roman" panose="02020603050405020304" pitchFamily="18" charset="0"/>
              </a:rPr>
              <a:t>Revise policy to include cleaning of glucometers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i="1" dirty="0">
                <a:latin typeface="Arial" panose="020B0604020202020204" pitchFamily="34" charset="0"/>
                <a:ea typeface="Times New Roman" panose="02020603050405020304" pitchFamily="18" charset="0"/>
              </a:rPr>
              <a:t>Increase Supervisory visits starting next week</a:t>
            </a:r>
            <a:endParaRPr lang="en-US" sz="4000" dirty="0"/>
          </a:p>
        </p:txBody>
      </p:sp>
    </p:spTree>
    <p:extLst>
      <p:ext uri="{BB962C8B-B14F-4D97-AF65-F5344CB8AC3E}">
        <p14:creationId xmlns:p14="http://schemas.microsoft.com/office/powerpoint/2010/main" val="1678567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0"/>
            <a:ext cx="8198476" cy="7109639"/>
          </a:xfrm>
          <a:prstGeom prst="rect">
            <a:avLst/>
          </a:prstGeom>
        </p:spPr>
        <p:txBody>
          <a:bodyPr wrap="square">
            <a:spAutoFit/>
          </a:bodyPr>
          <a:lstStyle/>
          <a:p>
            <a:r>
              <a:rPr lang="en-US" sz="1200" b="1" dirty="0">
                <a:latin typeface="Arial" panose="020B0604020202020204" pitchFamily="34" charset="0"/>
                <a:ea typeface="Calibri" panose="020F0502020204030204" pitchFamily="34" charset="0"/>
                <a:cs typeface="Times New Roman" panose="02020603050405020304" pitchFamily="18" charset="0"/>
              </a:rPr>
              <a:t>Program: Ambulatory Surgery Center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Arial" panose="020B0604020202020204" pitchFamily="34" charset="0"/>
                <a:ea typeface="Calibri" panose="020F0502020204030204" pitchFamily="34" charset="0"/>
                <a:cs typeface="Times New Roman" panose="02020603050405020304" pitchFamily="18" charset="0"/>
              </a:rPr>
              <a:t>Date of Survey: May 8 - 10, 2017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b="1" dirty="0">
                <a:latin typeface="Arial" panose="020B0604020202020204" pitchFamily="34" charset="0"/>
                <a:ea typeface="Calibri" panose="020F0502020204030204" pitchFamily="34" charset="0"/>
                <a:cs typeface="Times New Roman" panose="02020603050405020304" pitchFamily="18" charset="0"/>
              </a:rPr>
              <a:t>Date ITL Declared: May 10, 2017</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Reason for ITL:</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200" dirty="0">
                <a:latin typeface="Arial" panose="020B0604020202020204" pitchFamily="34" charset="0"/>
                <a:ea typeface="Times New Roman" panose="02020603050405020304" pitchFamily="18" charset="0"/>
                <a:cs typeface="Times New Roman" panose="02020603050405020304" pitchFamily="18" charset="0"/>
              </a:rPr>
              <a:t>Infection Control breaches identified in the high-level disinfection(HLD) process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mj-lt"/>
              <a:buAutoNum type="arabicPeriod"/>
              <a:tabLst>
                <a:tab pos="685800" algn="l"/>
              </a:tabLst>
            </a:pPr>
            <a:r>
              <a:rPr lang="en-US" sz="1200" dirty="0">
                <a:latin typeface="Arial" panose="020B0604020202020204" pitchFamily="34" charset="0"/>
                <a:ea typeface="Times New Roman" panose="02020603050405020304" pitchFamily="18" charset="0"/>
                <a:cs typeface="Times New Roman" panose="02020603050405020304" pitchFamily="18" charset="0"/>
              </a:rPr>
              <a:t>Sterilization of instruments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857250" lvl="2" indent="-171450">
              <a:spcBef>
                <a:spcPts val="0"/>
              </a:spcBef>
              <a:spcAft>
                <a:spcPts val="0"/>
              </a:spcAft>
              <a:buFont typeface="Symbol" panose="05050102010706020507" pitchFamily="18" charset="2"/>
              <a:buChar char=""/>
              <a:tabLst>
                <a:tab pos="1028700" algn="l"/>
              </a:tabLst>
            </a:pPr>
            <a:r>
              <a:rPr lang="en-US" sz="1200" dirty="0">
                <a:latin typeface="Arial" panose="020B0604020202020204" pitchFamily="34" charset="0"/>
                <a:ea typeface="Times New Roman" panose="02020603050405020304" pitchFamily="18" charset="0"/>
                <a:cs typeface="Times New Roman" panose="02020603050405020304" pitchFamily="18" charset="0"/>
              </a:rPr>
              <a:t>Improper packaging of instruments for steam sterilization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857250" lvl="2" indent="-171450">
              <a:spcBef>
                <a:spcPts val="0"/>
              </a:spcBef>
              <a:spcAft>
                <a:spcPts val="0"/>
              </a:spcAft>
              <a:buFont typeface="Symbol" panose="05050102010706020507" pitchFamily="18" charset="2"/>
              <a:buChar char=""/>
              <a:tabLst>
                <a:tab pos="1028700" algn="l"/>
              </a:tabLst>
            </a:pPr>
            <a:r>
              <a:rPr lang="en-US" sz="1200" dirty="0">
                <a:latin typeface="Arial" panose="020B0604020202020204" pitchFamily="34" charset="0"/>
                <a:ea typeface="Times New Roman" panose="02020603050405020304" pitchFamily="18" charset="0"/>
                <a:cs typeface="Times New Roman" panose="02020603050405020304" pitchFamily="18" charset="0"/>
              </a:rPr>
              <a:t>No following adopted guidelines AAMI st79</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857250" lvl="2" indent="-171450">
              <a:spcBef>
                <a:spcPts val="0"/>
              </a:spcBef>
              <a:spcAft>
                <a:spcPts val="0"/>
              </a:spcAft>
              <a:buFont typeface="Symbol" panose="05050102010706020507" pitchFamily="18" charset="2"/>
              <a:buChar char=""/>
              <a:tabLst>
                <a:tab pos="1028700" algn="l"/>
              </a:tabLst>
            </a:pPr>
            <a:r>
              <a:rPr lang="en-US" sz="1200" dirty="0">
                <a:latin typeface="Arial" panose="020B0604020202020204" pitchFamily="34" charset="0"/>
                <a:ea typeface="Times New Roman" panose="02020603050405020304" pitchFamily="18" charset="0"/>
                <a:cs typeface="Times New Roman" panose="02020603050405020304" pitchFamily="18" charset="0"/>
              </a:rPr>
              <a:t>Not following TASS guidelines for cleaning of  eye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857250" lvl="2" indent="-171450">
              <a:spcBef>
                <a:spcPts val="0"/>
              </a:spcBef>
              <a:spcAft>
                <a:spcPts val="0"/>
              </a:spcAft>
              <a:buFont typeface="Symbol" panose="05050102010706020507" pitchFamily="18" charset="2"/>
              <a:buChar char=""/>
              <a:tabLst>
                <a:tab pos="1028700" algn="l"/>
              </a:tabLst>
            </a:pPr>
            <a:r>
              <a:rPr lang="en-US" sz="1200" dirty="0">
                <a:latin typeface="Arial" panose="020B0604020202020204" pitchFamily="34" charset="0"/>
                <a:ea typeface="Times New Roman" panose="02020603050405020304" pitchFamily="18" charset="0"/>
                <a:cs typeface="Times New Roman" panose="02020603050405020304" pitchFamily="18" charset="0"/>
              </a:rPr>
              <a:t>Not following guidelines for disposing of sponges and syringes after each use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857250" lvl="2" indent="-171450">
              <a:spcBef>
                <a:spcPts val="0"/>
              </a:spcBef>
              <a:spcAft>
                <a:spcPts val="0"/>
              </a:spcAft>
              <a:buFont typeface="Symbol" panose="05050102010706020507" pitchFamily="18" charset="2"/>
              <a:buChar char=""/>
              <a:tabLst>
                <a:tab pos="1028700" algn="l"/>
              </a:tabLst>
            </a:pPr>
            <a:r>
              <a:rPr lang="en-US" sz="1200" dirty="0">
                <a:latin typeface="Arial" panose="020B0604020202020204" pitchFamily="34" charset="0"/>
                <a:ea typeface="Times New Roman" panose="02020603050405020304" pitchFamily="18" charset="0"/>
                <a:cs typeface="Times New Roman" panose="02020603050405020304" pitchFamily="18" charset="0"/>
              </a:rPr>
              <a:t>LMA’s are reprocessed without specified manufacturer’s instructions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028700">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startAt="2"/>
            </a:pPr>
            <a:r>
              <a:rPr lang="en-US" sz="1200" dirty="0">
                <a:latin typeface="Arial" panose="020B0604020202020204" pitchFamily="34" charset="0"/>
                <a:ea typeface="Calibri" panose="020F0502020204030204" pitchFamily="34" charset="0"/>
                <a:cs typeface="Times New Roman" panose="02020603050405020304" pitchFamily="18" charset="0"/>
              </a:rPr>
              <a:t>Breaches in Endoscopy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Endoscopes not wiped down at the Point of use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Flushing scopes with effluent into solution used for pre-cleaning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Not following instructions for use when performing leak testing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Single use brushes reused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No process for hang time of Endoscopes for reprocessing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Enzymatic cleaner amount is estimated not measured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Not following Instructions for Use when flushing endoscopes. Scopes not dried or stored properly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err="1">
                <a:latin typeface="Arial" panose="020B0604020202020204" pitchFamily="34" charset="0"/>
                <a:ea typeface="Calibri" panose="020F0502020204030204" pitchFamily="34" charset="0"/>
                <a:cs typeface="Times New Roman" panose="02020603050405020304" pitchFamily="18" charset="0"/>
              </a:rPr>
              <a:t>Rapicide</a:t>
            </a:r>
            <a:r>
              <a:rPr lang="en-US" sz="1200" dirty="0">
                <a:latin typeface="Arial" panose="020B0604020202020204" pitchFamily="34" charset="0"/>
                <a:ea typeface="Calibri" panose="020F0502020204030204" pitchFamily="34" charset="0"/>
                <a:cs typeface="Times New Roman" panose="02020603050405020304" pitchFamily="18" charset="0"/>
              </a:rPr>
              <a:t> stored in the bottom of Scope cabinets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Cabinets not vented per Instructions For Use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685800">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startAt="2"/>
            </a:pPr>
            <a:r>
              <a:rPr lang="en-US" sz="1200" dirty="0">
                <a:latin typeface="Arial" panose="020B0604020202020204" pitchFamily="34" charset="0"/>
                <a:ea typeface="Calibri" panose="020F0502020204030204" pitchFamily="34" charset="0"/>
                <a:cs typeface="Times New Roman" panose="02020603050405020304" pitchFamily="18" charset="0"/>
              </a:rPr>
              <a:t>Competency and training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Lack of ongoing training for the Lead Endoscopy techs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Competency for endoscopy was not comprehensive or validated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Individual signing off on competencies had no training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Current Evidenced based guidelines are not incorporated into competency and training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spcAft>
                <a:spcPts val="0"/>
              </a:spcAft>
              <a:buFont typeface="Symbol" panose="05050102010706020507" pitchFamily="18" charset="2"/>
              <a:buChar char=""/>
            </a:pPr>
            <a:r>
              <a:rPr lang="en-US" sz="1200" dirty="0">
                <a:latin typeface="Arial" panose="020B0604020202020204" pitchFamily="34" charset="0"/>
                <a:ea typeface="Calibri" panose="020F0502020204030204" pitchFamily="34" charset="0"/>
                <a:cs typeface="Times New Roman" panose="02020603050405020304" pitchFamily="18" charset="0"/>
              </a:rPr>
              <a:t>No documentation of ongoing education and training related to IC, sterilization,  HLD, TASS guidelines, &amp; SSI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028700">
              <a:spcBef>
                <a:spcPts val="0"/>
              </a:spcBef>
              <a:spcAft>
                <a:spcPts val="0"/>
              </a:spcAft>
            </a:pPr>
            <a:r>
              <a:rPr lang="en-US" sz="1200" dirty="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startAt="2"/>
            </a:pP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The IC risk assessment does not include risks related to the services provided such as TASS for eyes and c-diff for endoscopy</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startAt="2"/>
            </a:pPr>
            <a:r>
              <a:rPr lang="en-US"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Improper air pressure in the decontamination room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rabicPeriod" startAt="2"/>
            </a:pPr>
            <a:r>
              <a:rPr lang="en-US" sz="1200" dirty="0">
                <a:latin typeface="Arial" panose="020B0604020202020204" pitchFamily="34" charset="0"/>
                <a:ea typeface="Calibri" panose="020F0502020204030204" pitchFamily="34" charset="0"/>
                <a:cs typeface="Times New Roman" panose="02020603050405020304" pitchFamily="18" charset="0"/>
              </a:rPr>
              <a:t>Several multi-dose medication vials stored in patient care environments specifically in operation room and anesthesia carts.</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7185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605233" cy="8494633"/>
          </a:xfrm>
          <a:prstGeom prst="rect">
            <a:avLst/>
          </a:prstGeom>
        </p:spPr>
        <p:txBody>
          <a:bodyPr wrap="square">
            <a:spAutoFit/>
          </a:bodyPr>
          <a:lstStyle/>
          <a:p>
            <a:r>
              <a:rPr lang="en-US" sz="1400" b="1" dirty="0">
                <a:latin typeface="Arial" panose="020B0604020202020204" pitchFamily="34" charset="0"/>
                <a:ea typeface="Calibri" panose="020F0502020204030204" pitchFamily="34" charset="0"/>
                <a:cs typeface="Times New Roman" panose="02020603050405020304" pitchFamily="18" charset="0"/>
              </a:rPr>
              <a:t>Program: Ambulatory Health Care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Arial" panose="020B0604020202020204" pitchFamily="34" charset="0"/>
                <a:ea typeface="Calibri" panose="020F0502020204030204" pitchFamily="34" charset="0"/>
                <a:cs typeface="Times New Roman" panose="02020603050405020304" pitchFamily="18" charset="0"/>
              </a:rPr>
              <a:t>Date of Survey:  July 21, 2017</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latin typeface="Arial" panose="020B0604020202020204" pitchFamily="34" charset="0"/>
                <a:ea typeface="Calibri" panose="020F0502020204030204" pitchFamily="34" charset="0"/>
                <a:cs typeface="Times New Roman" panose="02020603050405020304" pitchFamily="18" charset="0"/>
              </a:rPr>
              <a:t>Reason for ITL related to Infection Control:</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Arial" panose="020B0604020202020204" pitchFamily="34" charset="0"/>
                <a:ea typeface="Calibri" panose="020F0502020204030204" pitchFamily="34" charset="0"/>
              </a:rPr>
              <a:t> </a:t>
            </a:r>
          </a:p>
          <a:p>
            <a:r>
              <a:rPr lang="en-US" sz="1400" dirty="0">
                <a:latin typeface="Arial" panose="020B0604020202020204" pitchFamily="34" charset="0"/>
                <a:ea typeface="Calibri" panose="020F0502020204030204" pitchFamily="34" charset="0"/>
                <a:cs typeface="Times New Roman" panose="02020603050405020304" pitchFamily="18" charset="0"/>
              </a:rPr>
              <a:t>Infection control breaches identified in the sterilization process include the following: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No documentation of the physical monitoring of sterilization cycles (temperature, time, pressure, reviewer initials) for sterilizers (noted at 2 sites).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Approximating enzymatic product. No accurate means of measurement. Not following manufacturer’s instructions for use (2</a:t>
            </a:r>
            <a:r>
              <a:rPr lang="en-US" sz="1400" baseline="30000" dirty="0">
                <a:latin typeface="Arial" panose="020B0604020202020204" pitchFamily="34" charset="0"/>
                <a:ea typeface="Calibri" panose="020F0502020204030204" pitchFamily="34" charset="0"/>
                <a:cs typeface="Times New Roman" panose="02020603050405020304" pitchFamily="18" charset="0"/>
              </a:rPr>
              <a:t>nd</a:t>
            </a:r>
            <a:r>
              <a:rPr lang="en-US" sz="1400" dirty="0">
                <a:latin typeface="Arial" panose="020B0604020202020204" pitchFamily="34" charset="0"/>
                <a:ea typeface="Calibri" panose="020F0502020204030204" pitchFamily="34" charset="0"/>
                <a:cs typeface="Times New Roman" panose="02020603050405020304" pitchFamily="18" charset="0"/>
              </a:rPr>
              <a:t> site).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Instrument brushes re-used while visible worn, curled, and in disrepair – not following manufacturer instructions for use or evidence-based guidelines (2</a:t>
            </a:r>
            <a:r>
              <a:rPr lang="en-US" sz="1400" baseline="30000" dirty="0">
                <a:latin typeface="Arial" panose="020B0604020202020204" pitchFamily="34" charset="0"/>
                <a:ea typeface="Calibri" panose="020F0502020204030204" pitchFamily="34" charset="0"/>
                <a:cs typeface="Times New Roman" panose="02020603050405020304" pitchFamily="18" charset="0"/>
              </a:rPr>
              <a:t>nd</a:t>
            </a:r>
            <a:r>
              <a:rPr lang="en-US" sz="1400" dirty="0">
                <a:latin typeface="Arial" panose="020B0604020202020204" pitchFamily="34" charset="0"/>
                <a:ea typeface="Calibri" panose="020F0502020204030204" pitchFamily="34" charset="0"/>
                <a:cs typeface="Times New Roman" panose="02020603050405020304" pitchFamily="18" charset="0"/>
              </a:rPr>
              <a:t> site).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Sterilization cycle parameters documented as 270 degrees with a 30 minute dry time for all loads for all sterilizers with no evidence of any instrument manufacturer instructions for use to determine specific cycle recommendations. (Site 1)</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400" dirty="0">
                <a:latin typeface="Arial" panose="020B0604020202020204" pitchFamily="34" charset="0"/>
                <a:ea typeface="Calibri" panose="020F0502020204030204" pitchFamily="34" charset="0"/>
                <a:cs typeface="Times New Roman" panose="02020603050405020304" pitchFamily="18" charset="0"/>
              </a:rPr>
              <a:t>One of the sterilizer’s instructions (Peyton and Crane manual) states to refer to instrument manufacturer for sterilization cycle parameters.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400" dirty="0">
                <a:latin typeface="Arial" panose="020B0604020202020204" pitchFamily="34" charset="0"/>
                <a:ea typeface="Calibri" panose="020F0502020204030204" pitchFamily="34" charset="0"/>
                <a:cs typeface="Times New Roman" panose="02020603050405020304" pitchFamily="18" charset="0"/>
              </a:rPr>
              <a:t>The Peyton and Crane sterilizer has a dial to set the time parameter. The tech states she sets the time for about 7 minutes for sterilization and 10 minutes to dry, though she says they usually stay in longer. Not following manufacturer instructions for use.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400" dirty="0">
                <a:latin typeface="Arial" panose="020B0604020202020204" pitchFamily="34" charset="0"/>
                <a:ea typeface="Calibri" panose="020F0502020204030204" pitchFamily="34" charset="0"/>
                <a:cs typeface="Times New Roman" panose="02020603050405020304" pitchFamily="18" charset="0"/>
              </a:rPr>
              <a:t> Peyton and Crane sterilizer was noted that when the sterilizer was opened, that a towel was placed on the floor to catch the water pouring out of the sterilizer. After 2 hours of drying in the sterilizer, the packs on the bottom rack remained with visible condensation inside. The response was that the contents would remain inside until dry. Not following evidence-based guidelines regarding appropriate unloading and drying of the sterilizer contents nor questioning whether the sterilizer was working correctly for current, safe and effective use.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Lack of adherence or use of sterilization evidence based guidelines.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Lack of documented initial and on-going competency and training for frontline staff performing sterilization processes.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Lack of leadership oversight and accountability regarding evidence-based manufacturer supported sterilization reprocessing.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Symbol" panose="05050102010706020507" pitchFamily="18" charset="2"/>
              <a:buChar char=""/>
            </a:pPr>
            <a:r>
              <a:rPr lang="en-US" sz="1400" dirty="0">
                <a:latin typeface="Arial" panose="020B0604020202020204" pitchFamily="34" charset="0"/>
                <a:ea typeface="Calibri" panose="020F0502020204030204" pitchFamily="34" charset="0"/>
                <a:cs typeface="Times New Roman" panose="02020603050405020304" pitchFamily="18" charset="0"/>
              </a:rPr>
              <a:t>Stored paper-plastic peel pouches noted in the following state(s):</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spcAft>
                <a:spcPts val="0"/>
              </a:spcAft>
              <a:buFont typeface="+mj-lt"/>
              <a:buAutoNum type="alphaLcPeriod"/>
            </a:pPr>
            <a:r>
              <a:rPr lang="en-US" sz="1400" dirty="0">
                <a:latin typeface="Arial" panose="020B0604020202020204" pitchFamily="34" charset="0"/>
                <a:ea typeface="Calibri" panose="020F0502020204030204" pitchFamily="34" charset="0"/>
                <a:cs typeface="Times New Roman" panose="02020603050405020304" pitchFamily="18" charset="0"/>
              </a:rPr>
              <a:t>4 pouches compromised – 1 with rust/water stained packing; 3 with scissor tips punctured through peel-pouch paper. (1</a:t>
            </a:r>
            <a:r>
              <a:rPr lang="en-US" sz="1400" baseline="30000" dirty="0">
                <a:latin typeface="Arial" panose="020B0604020202020204" pitchFamily="34" charset="0"/>
                <a:ea typeface="Calibri" panose="020F0502020204030204" pitchFamily="34" charset="0"/>
                <a:cs typeface="Times New Roman" panose="02020603050405020304" pitchFamily="18" charset="0"/>
              </a:rPr>
              <a:t>st</a:t>
            </a:r>
            <a:r>
              <a:rPr lang="en-US" sz="1400" dirty="0">
                <a:latin typeface="Arial" panose="020B0604020202020204" pitchFamily="34" charset="0"/>
                <a:ea typeface="Calibri" panose="020F0502020204030204" pitchFamily="34" charset="0"/>
                <a:cs typeface="Times New Roman" panose="02020603050405020304" pitchFamily="18" charset="0"/>
              </a:rPr>
              <a:t> site)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b. 1pouch with evidence of scissors sterilized in the closed position. (1</a:t>
            </a:r>
            <a:r>
              <a:rPr lang="en-US" sz="1400" baseline="30000" dirty="0">
                <a:latin typeface="Arial" panose="020B0604020202020204" pitchFamily="34" charset="0"/>
                <a:ea typeface="Calibri" panose="020F0502020204030204" pitchFamily="34" charset="0"/>
                <a:cs typeface="Times New Roman" panose="02020603050405020304" pitchFamily="18" charset="0"/>
              </a:rPr>
              <a:t>st</a:t>
            </a:r>
            <a:r>
              <a:rPr lang="en-US" sz="1400" dirty="0">
                <a:latin typeface="Arial" panose="020B0604020202020204" pitchFamily="34" charset="0"/>
                <a:ea typeface="Calibri" panose="020F0502020204030204" pitchFamily="34" charset="0"/>
                <a:cs typeface="Times New Roman" panose="02020603050405020304" pitchFamily="18" charset="0"/>
              </a:rPr>
              <a:t> site)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c. 8 pouches with no documentation to include date, load contents, or sterilizer used. (1</a:t>
            </a:r>
            <a:r>
              <a:rPr lang="en-US" sz="1400" baseline="30000" dirty="0">
                <a:latin typeface="Arial" panose="020B0604020202020204" pitchFamily="34" charset="0"/>
                <a:ea typeface="Calibri" panose="020F0502020204030204" pitchFamily="34" charset="0"/>
                <a:cs typeface="Times New Roman" panose="02020603050405020304" pitchFamily="18" charset="0"/>
              </a:rPr>
              <a:t>st</a:t>
            </a:r>
            <a:r>
              <a:rPr lang="en-US" sz="1400" dirty="0">
                <a:latin typeface="Arial" panose="020B0604020202020204" pitchFamily="34" charset="0"/>
                <a:ea typeface="Calibri" panose="020F0502020204030204" pitchFamily="34" charset="0"/>
                <a:cs typeface="Times New Roman" panose="02020603050405020304" pitchFamily="18" charset="0"/>
              </a:rPr>
              <a:t> site)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d. Multiple instruments noted to be sterilized in the closed position. (2</a:t>
            </a:r>
            <a:r>
              <a:rPr lang="en-US" sz="1400" baseline="30000" dirty="0">
                <a:latin typeface="Arial" panose="020B0604020202020204" pitchFamily="34" charset="0"/>
                <a:ea typeface="Calibri" panose="020F0502020204030204" pitchFamily="34" charset="0"/>
                <a:cs typeface="Times New Roman" panose="02020603050405020304" pitchFamily="18" charset="0"/>
              </a:rPr>
              <a:t>nd</a:t>
            </a:r>
            <a:r>
              <a:rPr lang="en-US" sz="1400" dirty="0">
                <a:latin typeface="Arial" panose="020B0604020202020204" pitchFamily="34" charset="0"/>
                <a:ea typeface="Calibri" panose="020F0502020204030204" pitchFamily="34" charset="0"/>
                <a:cs typeface="Times New Roman" panose="02020603050405020304" pitchFamily="18" charset="0"/>
              </a:rPr>
              <a:t> site)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Arial" panose="020B0604020202020204" pitchFamily="34" charset="0"/>
                <a:ea typeface="Calibri" panose="020F0502020204030204" pitchFamily="34" charset="0"/>
                <a:cs typeface="Times New Roman" panose="02020603050405020304" pitchFamily="18" charset="0"/>
              </a:rPr>
              <a:t>    9.     Sterilization reprocessing environment was not traffic controlled or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a:spcBef>
                <a:spcPts val="0"/>
              </a:spcBef>
              <a:spcAft>
                <a:spcPts val="0"/>
              </a:spcAft>
            </a:pPr>
            <a:r>
              <a:rPr lang="en-US" sz="1400" dirty="0">
                <a:latin typeface="Arial" panose="020B0604020202020204" pitchFamily="34" charset="0"/>
                <a:ea typeface="Calibri" panose="020F0502020204030204" pitchFamily="34" charset="0"/>
                <a:cs typeface="Times New Roman" panose="02020603050405020304" pitchFamily="18" charset="0"/>
              </a:rPr>
              <a:t>monitored as patients were permitted to walk through the reprocessing room to access the restroom.</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22855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4000" b="1" dirty="0" smtClean="0"/>
              <a:t>Presentation Objectives</a:t>
            </a:r>
            <a:endParaRPr lang="en-US" sz="4000" b="1" dirty="0"/>
          </a:p>
        </p:txBody>
      </p:sp>
      <p:sp>
        <p:nvSpPr>
          <p:cNvPr id="3" name="Content Placeholder 2"/>
          <p:cNvSpPr>
            <a:spLocks noGrp="1"/>
          </p:cNvSpPr>
          <p:nvPr>
            <p:ph idx="1"/>
          </p:nvPr>
        </p:nvSpPr>
        <p:spPr>
          <a:xfrm>
            <a:off x="609600" y="1676400"/>
            <a:ext cx="8229600" cy="4525963"/>
          </a:xfrm>
        </p:spPr>
        <p:txBody>
          <a:bodyPr>
            <a:normAutofit fontScale="92500" lnSpcReduction="20000"/>
          </a:bodyPr>
          <a:lstStyle/>
          <a:p>
            <a:pPr marL="0" marR="0">
              <a:spcBef>
                <a:spcPts val="0"/>
              </a:spcBef>
              <a:spcAft>
                <a:spcPts val="1200"/>
              </a:spcAft>
            </a:pPr>
            <a:r>
              <a:rPr lang="en-US" dirty="0">
                <a:latin typeface="Calibri" panose="020F0502020204030204" pitchFamily="34" charset="0"/>
                <a:ea typeface="Calibri" panose="020F0502020204030204" pitchFamily="34" charset="0"/>
                <a:cs typeface="Times New Roman" panose="02020603050405020304" pitchFamily="18" charset="0"/>
              </a:rPr>
              <a:t>Identify potential challenges with information sharing and strategies to overcome </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dirty="0">
                <a:solidFill>
                  <a:srgbClr val="0039A6"/>
                </a:solidFill>
                <a:latin typeface="Calibri" panose="020F0502020204030204" pitchFamily="34" charset="0"/>
                <a:ea typeface="Calibri" panose="020F0502020204030204" pitchFamily="34" charset="0"/>
                <a:cs typeface="Times New Roman" panose="02020603050405020304" pitchFamily="18" charset="0"/>
              </a:rPr>
              <a:t>Explore opportunities for improved communication and coordination with state survey agencies regarding serious infection control breaches </a:t>
            </a:r>
            <a:endParaRPr lang="en-US" dirty="0" smtClean="0">
              <a:solidFill>
                <a:srgbClr val="0039A6"/>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dirty="0" smtClean="0">
                <a:latin typeface="Calibri" panose="020F0502020204030204" pitchFamily="34" charset="0"/>
                <a:ea typeface="Calibri" panose="020F0502020204030204" pitchFamily="34" charset="0"/>
                <a:cs typeface="Times New Roman" panose="02020603050405020304" pitchFamily="18" charset="0"/>
              </a:rPr>
              <a:t>Describe </a:t>
            </a:r>
            <a:r>
              <a:rPr lang="en-US" dirty="0">
                <a:latin typeface="Calibri" panose="020F0502020204030204" pitchFamily="34" charset="0"/>
                <a:ea typeface="Calibri" panose="020F0502020204030204" pitchFamily="34" charset="0"/>
                <a:cs typeface="Times New Roman" panose="02020603050405020304" pitchFamily="18" charset="0"/>
              </a:rPr>
              <a:t>current public health approaches and </a:t>
            </a:r>
            <a:r>
              <a:rPr lang="en-US" dirty="0" smtClean="0">
                <a:latin typeface="Calibri" panose="020F0502020204030204" pitchFamily="34" charset="0"/>
                <a:ea typeface="Calibri" panose="020F0502020204030204" pitchFamily="34" charset="0"/>
                <a:cs typeface="Times New Roman" panose="02020603050405020304" pitchFamily="18" charset="0"/>
              </a:rPr>
              <a:t>     new </a:t>
            </a:r>
            <a:r>
              <a:rPr lang="en-US" dirty="0">
                <a:latin typeface="Calibri" panose="020F0502020204030204" pitchFamily="34" charset="0"/>
                <a:ea typeface="Calibri" panose="020F0502020204030204" pitchFamily="34" charset="0"/>
                <a:cs typeface="Times New Roman" panose="02020603050405020304" pitchFamily="18" charset="0"/>
              </a:rPr>
              <a:t>initiatives including CORHA (Council for Outbreak Response: HAI/AR pathogens)</a:t>
            </a:r>
          </a:p>
          <a:p>
            <a:pPr marL="0" marR="0" indent="0">
              <a:spcBef>
                <a:spcPts val="0"/>
              </a:spcBef>
              <a:spcAft>
                <a:spcPts val="0"/>
              </a:spcAft>
              <a:buNone/>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595949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745" t="10417" r="26574" b="6250"/>
          <a:stretch/>
        </p:blipFill>
        <p:spPr>
          <a:xfrm>
            <a:off x="1224915" y="-13677"/>
            <a:ext cx="6699885" cy="6871677"/>
          </a:xfrm>
          <a:prstGeom prst="rect">
            <a:avLst/>
          </a:prstGeom>
        </p:spPr>
      </p:pic>
    </p:spTree>
    <p:extLst>
      <p:ext uri="{BB962C8B-B14F-4D97-AF65-F5344CB8AC3E}">
        <p14:creationId xmlns:p14="http://schemas.microsoft.com/office/powerpoint/2010/main" val="13091879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231" t="10416" r="26574" b="5209"/>
          <a:stretch/>
        </p:blipFill>
        <p:spPr>
          <a:xfrm>
            <a:off x="1219199" y="19050"/>
            <a:ext cx="6934201" cy="6686550"/>
          </a:xfrm>
          <a:prstGeom prst="rect">
            <a:avLst/>
          </a:prstGeom>
        </p:spPr>
      </p:pic>
    </p:spTree>
    <p:extLst>
      <p:ext uri="{BB962C8B-B14F-4D97-AF65-F5344CB8AC3E}">
        <p14:creationId xmlns:p14="http://schemas.microsoft.com/office/powerpoint/2010/main" val="3522093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1295400" y="9906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a:off x="4800600" y="9906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3048000" y="38100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276600" y="2650442"/>
            <a:ext cx="1676400" cy="923330"/>
          </a:xfrm>
          <a:prstGeom prst="rect">
            <a:avLst/>
          </a:prstGeom>
          <a:noFill/>
        </p:spPr>
        <p:txBody>
          <a:bodyPr wrap="square" rtlCol="0">
            <a:spAutoFit/>
          </a:bodyPr>
          <a:lstStyle/>
          <a:p>
            <a:pPr algn="ctr"/>
            <a:r>
              <a:rPr lang="en-US" b="1" dirty="0" smtClean="0"/>
              <a:t>HAI Risks</a:t>
            </a:r>
          </a:p>
          <a:p>
            <a:pPr algn="ctr"/>
            <a:r>
              <a:rPr lang="en-US" b="1" dirty="0" smtClean="0"/>
              <a:t>AR Threats</a:t>
            </a:r>
          </a:p>
          <a:p>
            <a:endParaRPr lang="en-US" dirty="0"/>
          </a:p>
        </p:txBody>
      </p:sp>
      <p:sp>
        <p:nvSpPr>
          <p:cNvPr id="6" name="Left-Right Arrow 5"/>
          <p:cNvSpPr/>
          <p:nvPr/>
        </p:nvSpPr>
        <p:spPr>
          <a:xfrm>
            <a:off x="3505200" y="1676400"/>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p:cNvSpPr/>
          <p:nvPr/>
        </p:nvSpPr>
        <p:spPr>
          <a:xfrm rot="19174906">
            <a:off x="4751467" y="3402322"/>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rot="2488328">
            <a:off x="2234293" y="3417656"/>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0" y="1438870"/>
            <a:ext cx="1676400" cy="923330"/>
          </a:xfrm>
          <a:prstGeom prst="rect">
            <a:avLst/>
          </a:prstGeom>
          <a:noFill/>
        </p:spPr>
        <p:txBody>
          <a:bodyPr wrap="square" rtlCol="0">
            <a:spAutoFit/>
          </a:bodyPr>
          <a:lstStyle/>
          <a:p>
            <a:pPr algn="ctr"/>
            <a:r>
              <a:rPr lang="en-US" dirty="0" smtClean="0"/>
              <a:t>State Survey Agencies</a:t>
            </a:r>
          </a:p>
          <a:p>
            <a:endParaRPr lang="en-US" dirty="0"/>
          </a:p>
        </p:txBody>
      </p:sp>
      <p:sp>
        <p:nvSpPr>
          <p:cNvPr id="10" name="TextBox 9"/>
          <p:cNvSpPr txBox="1"/>
          <p:nvPr/>
        </p:nvSpPr>
        <p:spPr>
          <a:xfrm>
            <a:off x="5098137" y="1328351"/>
            <a:ext cx="1676400" cy="923330"/>
          </a:xfrm>
          <a:prstGeom prst="rect">
            <a:avLst/>
          </a:prstGeom>
          <a:noFill/>
        </p:spPr>
        <p:txBody>
          <a:bodyPr wrap="square" rtlCol="0">
            <a:spAutoFit/>
          </a:bodyPr>
          <a:lstStyle/>
          <a:p>
            <a:pPr algn="ctr"/>
            <a:r>
              <a:rPr lang="en-US" dirty="0" smtClean="0"/>
              <a:t>State HAI/AR Programs</a:t>
            </a:r>
          </a:p>
          <a:p>
            <a:endParaRPr lang="en-US" dirty="0"/>
          </a:p>
        </p:txBody>
      </p:sp>
      <p:sp>
        <p:nvSpPr>
          <p:cNvPr id="11" name="TextBox 10"/>
          <p:cNvSpPr txBox="1"/>
          <p:nvPr/>
        </p:nvSpPr>
        <p:spPr>
          <a:xfrm>
            <a:off x="3276600" y="4399879"/>
            <a:ext cx="1676400" cy="1200329"/>
          </a:xfrm>
          <a:prstGeom prst="rect">
            <a:avLst/>
          </a:prstGeom>
          <a:noFill/>
        </p:spPr>
        <p:txBody>
          <a:bodyPr wrap="square" rtlCol="0">
            <a:spAutoFit/>
          </a:bodyPr>
          <a:lstStyle/>
          <a:p>
            <a:pPr algn="ctr"/>
            <a:r>
              <a:rPr lang="en-US" dirty="0" smtClean="0"/>
              <a:t>QI &amp; Healthcare </a:t>
            </a:r>
          </a:p>
          <a:p>
            <a:pPr algn="ctr"/>
            <a:r>
              <a:rPr lang="en-US" dirty="0" smtClean="0"/>
              <a:t>Partners</a:t>
            </a:r>
          </a:p>
          <a:p>
            <a:endParaRPr lang="en-US" dirty="0"/>
          </a:p>
        </p:txBody>
      </p:sp>
      <p:sp>
        <p:nvSpPr>
          <p:cNvPr id="12" name="TextBox 11"/>
          <p:cNvSpPr txBox="1"/>
          <p:nvPr/>
        </p:nvSpPr>
        <p:spPr>
          <a:xfrm>
            <a:off x="386443" y="893525"/>
            <a:ext cx="1676400" cy="646331"/>
          </a:xfrm>
          <a:prstGeom prst="rect">
            <a:avLst/>
          </a:prstGeom>
          <a:noFill/>
        </p:spPr>
        <p:txBody>
          <a:bodyPr wrap="square" rtlCol="0">
            <a:spAutoFit/>
          </a:bodyPr>
          <a:lstStyle/>
          <a:p>
            <a:pPr algn="ctr"/>
            <a:r>
              <a:rPr lang="en-US" dirty="0" smtClean="0"/>
              <a:t>CMS</a:t>
            </a:r>
          </a:p>
          <a:p>
            <a:endParaRPr lang="en-US" dirty="0"/>
          </a:p>
        </p:txBody>
      </p:sp>
      <p:sp>
        <p:nvSpPr>
          <p:cNvPr id="13" name="TextBox 12"/>
          <p:cNvSpPr txBox="1"/>
          <p:nvPr/>
        </p:nvSpPr>
        <p:spPr>
          <a:xfrm>
            <a:off x="6233874" y="915085"/>
            <a:ext cx="1676400" cy="646331"/>
          </a:xfrm>
          <a:prstGeom prst="rect">
            <a:avLst/>
          </a:prstGeom>
          <a:noFill/>
        </p:spPr>
        <p:txBody>
          <a:bodyPr wrap="square" rtlCol="0">
            <a:spAutoFit/>
          </a:bodyPr>
          <a:lstStyle/>
          <a:p>
            <a:pPr algn="ctr"/>
            <a:r>
              <a:rPr lang="en-US" dirty="0" smtClean="0"/>
              <a:t>CDC</a:t>
            </a:r>
          </a:p>
          <a:p>
            <a:endParaRPr lang="en-US" dirty="0"/>
          </a:p>
        </p:txBody>
      </p:sp>
    </p:spTree>
    <p:extLst>
      <p:ext uri="{BB962C8B-B14F-4D97-AF65-F5344CB8AC3E}">
        <p14:creationId xmlns:p14="http://schemas.microsoft.com/office/powerpoint/2010/main" val="332234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1771"/>
            <a:ext cx="8229600" cy="1143000"/>
          </a:xfrm>
        </p:spPr>
        <p:txBody>
          <a:bodyPr/>
          <a:lstStyle/>
          <a:p>
            <a:r>
              <a:rPr lang="en-US" dirty="0" smtClean="0"/>
              <a:t/>
            </a:r>
            <a:br>
              <a:rPr lang="en-US" dirty="0" smtClean="0"/>
            </a:br>
            <a:r>
              <a:rPr lang="en-US" dirty="0" smtClean="0"/>
              <a:t>I. Preventing and Monitoring</a:t>
            </a:r>
            <a:endParaRPr lang="en-US" dirty="0"/>
          </a:p>
        </p:txBody>
      </p:sp>
      <p:sp>
        <p:nvSpPr>
          <p:cNvPr id="3" name="Content Placeholder 2"/>
          <p:cNvSpPr>
            <a:spLocks noGrp="1"/>
          </p:cNvSpPr>
          <p:nvPr>
            <p:ph idx="1"/>
          </p:nvPr>
        </p:nvSpPr>
        <p:spPr>
          <a:xfrm>
            <a:off x="1295400" y="1600200"/>
            <a:ext cx="8229600" cy="4191000"/>
          </a:xfrm>
        </p:spPr>
        <p:txBody>
          <a:bodyPr/>
          <a:lstStyle/>
          <a:p>
            <a:pPr marL="0" indent="0">
              <a:buNone/>
            </a:pPr>
            <a:r>
              <a:rPr lang="en-US" dirty="0" smtClean="0"/>
              <a:t>Promoting Prevention:</a:t>
            </a:r>
          </a:p>
          <a:p>
            <a:r>
              <a:rPr lang="en-US" dirty="0" smtClean="0"/>
              <a:t>Infection Control Guidelines</a:t>
            </a:r>
          </a:p>
          <a:p>
            <a:r>
              <a:rPr lang="en-US" dirty="0" smtClean="0"/>
              <a:t>Prevention Strategies</a:t>
            </a:r>
          </a:p>
          <a:p>
            <a:r>
              <a:rPr lang="en-US" dirty="0"/>
              <a:t>Health and Safety Standards </a:t>
            </a:r>
            <a:r>
              <a:rPr lang="en-US" dirty="0" smtClean="0"/>
              <a:t>/ Certification</a:t>
            </a:r>
            <a:endParaRPr lang="en-US" dirty="0"/>
          </a:p>
          <a:p>
            <a:pPr marL="0" indent="0">
              <a:buNone/>
            </a:pPr>
            <a:endParaRPr lang="en-US" sz="1400" dirty="0" smtClean="0"/>
          </a:p>
          <a:p>
            <a:pPr marL="0" indent="0">
              <a:buNone/>
            </a:pPr>
            <a:r>
              <a:rPr lang="en-US" dirty="0" smtClean="0"/>
              <a:t>Monitoring: </a:t>
            </a:r>
          </a:p>
          <a:p>
            <a:r>
              <a:rPr lang="en-US" dirty="0" smtClean="0"/>
              <a:t>Surveying</a:t>
            </a:r>
          </a:p>
          <a:p>
            <a:pPr lvl="1"/>
            <a:r>
              <a:rPr lang="en-US" dirty="0" smtClean="0"/>
              <a:t>SSA and Accreditation Surveys</a:t>
            </a:r>
          </a:p>
          <a:p>
            <a:pPr lvl="1"/>
            <a:r>
              <a:rPr lang="en-US" dirty="0" smtClean="0"/>
              <a:t>QI Activities</a:t>
            </a:r>
          </a:p>
          <a:p>
            <a:r>
              <a:rPr lang="en-US" dirty="0" smtClean="0"/>
              <a:t>Surveillance </a:t>
            </a:r>
          </a:p>
          <a:p>
            <a:pPr lvl="1"/>
            <a:r>
              <a:rPr lang="en-US" dirty="0" smtClean="0"/>
              <a:t>NHSN and State Communicable Disease Reporting</a:t>
            </a:r>
          </a:p>
          <a:p>
            <a:endParaRPr lang="en-US" dirty="0" smtClean="0"/>
          </a:p>
          <a:p>
            <a:pPr marL="0" indent="0">
              <a:buNone/>
            </a:pPr>
            <a:endParaRPr lang="en-US" dirty="0"/>
          </a:p>
          <a:p>
            <a:pPr marL="0" indent="0">
              <a:buNone/>
            </a:pPr>
            <a:endParaRPr lang="en-US" dirty="0"/>
          </a:p>
        </p:txBody>
      </p:sp>
      <p:sp>
        <p:nvSpPr>
          <p:cNvPr id="6" name="TextBox 5"/>
          <p:cNvSpPr txBox="1"/>
          <p:nvPr/>
        </p:nvSpPr>
        <p:spPr>
          <a:xfrm>
            <a:off x="435429" y="2971800"/>
            <a:ext cx="762000" cy="646331"/>
          </a:xfrm>
          <a:prstGeom prst="rect">
            <a:avLst/>
          </a:prstGeom>
          <a:noFill/>
        </p:spPr>
        <p:txBody>
          <a:bodyPr wrap="square" rtlCol="0">
            <a:spAutoFit/>
          </a:bodyPr>
          <a:lstStyle/>
          <a:p>
            <a:pPr algn="ctr"/>
            <a:r>
              <a:rPr lang="en-US" dirty="0" smtClean="0"/>
              <a:t>CMS</a:t>
            </a:r>
          </a:p>
          <a:p>
            <a:endParaRPr lang="en-US" dirty="0"/>
          </a:p>
        </p:txBody>
      </p:sp>
      <p:sp>
        <p:nvSpPr>
          <p:cNvPr id="7" name="TextBox 6"/>
          <p:cNvSpPr txBox="1"/>
          <p:nvPr/>
        </p:nvSpPr>
        <p:spPr>
          <a:xfrm>
            <a:off x="435429" y="2133600"/>
            <a:ext cx="762000" cy="646331"/>
          </a:xfrm>
          <a:prstGeom prst="rect">
            <a:avLst/>
          </a:prstGeom>
          <a:noFill/>
        </p:spPr>
        <p:txBody>
          <a:bodyPr wrap="square" rtlCol="0">
            <a:spAutoFit/>
          </a:bodyPr>
          <a:lstStyle/>
          <a:p>
            <a:pPr algn="ctr"/>
            <a:r>
              <a:rPr lang="en-US" dirty="0" smtClean="0"/>
              <a:t>CDC</a:t>
            </a:r>
          </a:p>
          <a:p>
            <a:endParaRPr lang="en-US" dirty="0"/>
          </a:p>
        </p:txBody>
      </p:sp>
      <p:sp>
        <p:nvSpPr>
          <p:cNvPr id="8" name="TextBox 7"/>
          <p:cNvSpPr txBox="1"/>
          <p:nvPr/>
        </p:nvSpPr>
        <p:spPr>
          <a:xfrm>
            <a:off x="435429" y="2552700"/>
            <a:ext cx="762000" cy="646331"/>
          </a:xfrm>
          <a:prstGeom prst="rect">
            <a:avLst/>
          </a:prstGeom>
          <a:noFill/>
        </p:spPr>
        <p:txBody>
          <a:bodyPr wrap="square" rtlCol="0">
            <a:spAutoFit/>
          </a:bodyPr>
          <a:lstStyle/>
          <a:p>
            <a:pPr algn="ctr"/>
            <a:r>
              <a:rPr lang="en-US" dirty="0" smtClean="0"/>
              <a:t>CDC</a:t>
            </a:r>
          </a:p>
          <a:p>
            <a:endParaRPr lang="en-US" dirty="0"/>
          </a:p>
        </p:txBody>
      </p:sp>
      <p:sp>
        <p:nvSpPr>
          <p:cNvPr id="9" name="TextBox 8"/>
          <p:cNvSpPr txBox="1"/>
          <p:nvPr/>
        </p:nvSpPr>
        <p:spPr>
          <a:xfrm>
            <a:off x="6705600" y="4590871"/>
            <a:ext cx="1676400" cy="923330"/>
          </a:xfrm>
          <a:prstGeom prst="rect">
            <a:avLst/>
          </a:prstGeom>
          <a:noFill/>
        </p:spPr>
        <p:txBody>
          <a:bodyPr wrap="square" rtlCol="0">
            <a:spAutoFit/>
          </a:bodyPr>
          <a:lstStyle/>
          <a:p>
            <a:pPr algn="ctr"/>
            <a:r>
              <a:rPr lang="en-US" dirty="0" smtClean="0"/>
              <a:t>State</a:t>
            </a:r>
          </a:p>
          <a:p>
            <a:pPr algn="ctr"/>
            <a:r>
              <a:rPr lang="en-US" dirty="0" smtClean="0"/>
              <a:t>Partners</a:t>
            </a:r>
          </a:p>
          <a:p>
            <a:endParaRPr lang="en-US" dirty="0"/>
          </a:p>
        </p:txBody>
      </p:sp>
    </p:spTree>
    <p:extLst>
      <p:ext uri="{BB962C8B-B14F-4D97-AF65-F5344CB8AC3E}">
        <p14:creationId xmlns:p14="http://schemas.microsoft.com/office/powerpoint/2010/main" val="368628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 y="685800"/>
            <a:ext cx="8127999" cy="5486399"/>
          </a:xfrm>
          <a:prstGeom prst="rect">
            <a:avLst/>
          </a:prstGeom>
        </p:spPr>
      </p:pic>
    </p:spTree>
    <p:extLst>
      <p:ext uri="{BB962C8B-B14F-4D97-AF65-F5344CB8AC3E}">
        <p14:creationId xmlns:p14="http://schemas.microsoft.com/office/powerpoint/2010/main" val="2242898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1771"/>
            <a:ext cx="8229600" cy="1143000"/>
          </a:xfrm>
        </p:spPr>
        <p:txBody>
          <a:bodyPr/>
          <a:lstStyle/>
          <a:p>
            <a:r>
              <a:rPr lang="en-US" dirty="0" smtClean="0"/>
              <a:t/>
            </a:r>
            <a:br>
              <a:rPr lang="en-US" dirty="0" smtClean="0"/>
            </a:br>
            <a:r>
              <a:rPr lang="en-US" dirty="0" smtClean="0"/>
              <a:t>II. Responding to Acute HAI/AR Threats</a:t>
            </a:r>
            <a:endParaRPr lang="en-US" dirty="0"/>
          </a:p>
        </p:txBody>
      </p:sp>
      <p:sp>
        <p:nvSpPr>
          <p:cNvPr id="3" name="Content Placeholder 2"/>
          <p:cNvSpPr>
            <a:spLocks noGrp="1"/>
          </p:cNvSpPr>
          <p:nvPr>
            <p:ph idx="1"/>
          </p:nvPr>
        </p:nvSpPr>
        <p:spPr>
          <a:xfrm>
            <a:off x="881743" y="1447800"/>
            <a:ext cx="8229600" cy="4191000"/>
          </a:xfrm>
        </p:spPr>
        <p:txBody>
          <a:bodyPr/>
          <a:lstStyle/>
          <a:p>
            <a:pPr marL="0" indent="0">
              <a:buNone/>
            </a:pPr>
            <a:r>
              <a:rPr lang="en-US" dirty="0" smtClean="0"/>
              <a:t>Certain findings or “signals” from our monitoring activities require a heightened response</a:t>
            </a:r>
          </a:p>
          <a:p>
            <a:pPr lvl="1"/>
            <a:r>
              <a:rPr lang="en-US" dirty="0" smtClean="0"/>
              <a:t>“Immediate Jeopardy” concept </a:t>
            </a:r>
          </a:p>
          <a:p>
            <a:pPr lvl="1"/>
            <a:r>
              <a:rPr lang="en-US" dirty="0" smtClean="0"/>
              <a:t>When applied to HAI/AR risks, can take form of</a:t>
            </a:r>
          </a:p>
          <a:p>
            <a:pPr lvl="2"/>
            <a:r>
              <a:rPr lang="en-US" dirty="0" smtClean="0"/>
              <a:t>Recognized outbreak</a:t>
            </a:r>
          </a:p>
          <a:p>
            <a:pPr lvl="2"/>
            <a:r>
              <a:rPr lang="en-US" dirty="0" smtClean="0"/>
              <a:t>Cluster or other potential outbreak</a:t>
            </a:r>
          </a:p>
          <a:p>
            <a:pPr lvl="2"/>
            <a:r>
              <a:rPr lang="en-US" dirty="0" smtClean="0"/>
              <a:t>Hazardous condition (e.g., IC breach such as reuse of syringes)</a:t>
            </a:r>
          </a:p>
          <a:p>
            <a:pPr lvl="2"/>
            <a:r>
              <a:rPr lang="en-US" dirty="0" smtClean="0"/>
              <a:t>Novel pathogens or resistance mechanism</a:t>
            </a:r>
          </a:p>
          <a:p>
            <a:pPr lvl="1"/>
            <a:r>
              <a:rPr lang="en-US" dirty="0" smtClean="0"/>
              <a:t>Investigation components</a:t>
            </a:r>
          </a:p>
          <a:p>
            <a:pPr lvl="2"/>
            <a:r>
              <a:rPr lang="en-US" dirty="0" smtClean="0"/>
              <a:t>Perform </a:t>
            </a:r>
            <a:r>
              <a:rPr lang="en-US" dirty="0"/>
              <a:t>r</a:t>
            </a:r>
            <a:r>
              <a:rPr lang="en-US" dirty="0" smtClean="0"/>
              <a:t>isk assessment</a:t>
            </a:r>
          </a:p>
          <a:p>
            <a:pPr lvl="2"/>
            <a:r>
              <a:rPr lang="en-US" dirty="0" smtClean="0"/>
              <a:t>Evaluate </a:t>
            </a:r>
            <a:r>
              <a:rPr lang="en-US" dirty="0"/>
              <a:t>transmission </a:t>
            </a:r>
            <a:r>
              <a:rPr lang="en-US" dirty="0" smtClean="0"/>
              <a:t>mechanisms</a:t>
            </a:r>
            <a:endParaRPr lang="en-US" dirty="0"/>
          </a:p>
          <a:p>
            <a:pPr lvl="2"/>
            <a:r>
              <a:rPr lang="en-US" dirty="0" smtClean="0"/>
              <a:t>Assess care delivery practices</a:t>
            </a:r>
          </a:p>
          <a:p>
            <a:pPr lvl="2"/>
            <a:r>
              <a:rPr lang="en-US" dirty="0" smtClean="0"/>
              <a:t>Perform case finding / patient notification </a:t>
            </a:r>
          </a:p>
          <a:p>
            <a:pPr lvl="2"/>
            <a:r>
              <a:rPr lang="en-US" dirty="0" smtClean="0"/>
              <a:t>Implement control measures</a:t>
            </a:r>
            <a:endParaRPr lang="en-US" dirty="0"/>
          </a:p>
          <a:p>
            <a:pPr marL="0" indent="0">
              <a:buNone/>
            </a:pPr>
            <a:endParaRPr lang="en-US" dirty="0"/>
          </a:p>
        </p:txBody>
      </p:sp>
    </p:spTree>
    <p:extLst>
      <p:ext uri="{BB962C8B-B14F-4D97-AF65-F5344CB8AC3E}">
        <p14:creationId xmlns:p14="http://schemas.microsoft.com/office/powerpoint/2010/main" val="356947102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bwMode="auto">
          <a:xfrm>
            <a:off x="460375" y="430213"/>
            <a:ext cx="8229600" cy="1143000"/>
          </a:xfrm>
          <a:prstGeom prst="rect">
            <a:avLst/>
          </a:prstGeom>
          <a:noFill/>
          <a:ln>
            <a:miter lim="800000"/>
            <a:headEnd/>
            <a:tailEnd/>
          </a:ln>
        </p:spPr>
        <p:txBody>
          <a:bodyPr/>
          <a:lstStyle/>
          <a:p>
            <a:pPr>
              <a:lnSpc>
                <a:spcPct val="90000"/>
              </a:lnSpc>
            </a:pPr>
            <a:r>
              <a:rPr lang="en-US" sz="2800" b="1" dirty="0" smtClean="0"/>
              <a:t>Areas for Improvement as Identified in </a:t>
            </a:r>
            <a:br>
              <a:rPr lang="en-US" sz="2800" b="1" dirty="0" smtClean="0"/>
            </a:br>
            <a:r>
              <a:rPr lang="en-US" sz="2800" b="1" dirty="0" smtClean="0"/>
              <a:t>State HAI Plans</a:t>
            </a:r>
            <a:br>
              <a:rPr lang="en-US" sz="2800" b="1" dirty="0" smtClean="0"/>
            </a:br>
            <a:endParaRPr lang="en-US" sz="2800" b="1" dirty="0" smtClean="0">
              <a:solidFill>
                <a:schemeClr val="bg2"/>
              </a:solidFill>
            </a:endParaRPr>
          </a:p>
        </p:txBody>
      </p:sp>
      <p:sp>
        <p:nvSpPr>
          <p:cNvPr id="4099" name="Rectangle 3"/>
          <p:cNvSpPr>
            <a:spLocks noChangeArrowheads="1"/>
          </p:cNvSpPr>
          <p:nvPr/>
        </p:nvSpPr>
        <p:spPr bwMode="auto">
          <a:xfrm>
            <a:off x="346075" y="1544638"/>
            <a:ext cx="8458200" cy="4114800"/>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CC66"/>
              </a:buClr>
              <a:buSzPct val="65000"/>
              <a:buFont typeface="Wingdings" pitchFamily="2" charset="2"/>
              <a:buNone/>
            </a:pPr>
            <a:endParaRPr lang="en-US" sz="800" i="1" dirty="0"/>
          </a:p>
          <a:p>
            <a:pPr marL="742950" lvl="1" indent="-285750">
              <a:spcBef>
                <a:spcPct val="20000"/>
              </a:spcBef>
              <a:buClr>
                <a:schemeClr val="tx1"/>
              </a:buClr>
              <a:buSzPct val="70000"/>
              <a:buFont typeface="Wingdings" pitchFamily="2" charset="2"/>
              <a:buChar char="q"/>
            </a:pPr>
            <a:r>
              <a:rPr lang="en-US" sz="2400" dirty="0" smtClean="0">
                <a:solidFill>
                  <a:schemeClr val="bg2"/>
                </a:solidFill>
                <a:latin typeface="Myriad Web Pro"/>
              </a:rPr>
              <a:t>Improve detection and reporting of outbreaks, clusters or unusual cases</a:t>
            </a:r>
            <a:endParaRPr lang="en-US" dirty="0" smtClean="0"/>
          </a:p>
          <a:p>
            <a:pPr marL="742950" lvl="1" indent="-285750" eaLnBrk="0" hangingPunct="0">
              <a:spcBef>
                <a:spcPct val="20000"/>
              </a:spcBef>
              <a:buClr>
                <a:srgbClr val="FFCC66"/>
              </a:buClr>
            </a:pPr>
            <a:endParaRPr lang="en-US" sz="2200" dirty="0"/>
          </a:p>
          <a:p>
            <a:pPr marL="342900" indent="-342900" eaLnBrk="0" hangingPunct="0">
              <a:spcBef>
                <a:spcPct val="20000"/>
              </a:spcBef>
              <a:buClr>
                <a:srgbClr val="FFCC66"/>
              </a:buClr>
              <a:buSzPct val="65000"/>
              <a:buFont typeface="Wingdings" pitchFamily="2" charset="2"/>
              <a:buNone/>
            </a:pPr>
            <a:endParaRPr lang="en-US" dirty="0"/>
          </a:p>
          <a:p>
            <a:pPr marL="342900" indent="-342900" eaLnBrk="0" hangingPunct="0">
              <a:spcBef>
                <a:spcPct val="20000"/>
              </a:spcBef>
              <a:buClr>
                <a:srgbClr val="FFCC66"/>
              </a:buClr>
              <a:buSzPct val="65000"/>
              <a:buFont typeface="Wingdings" pitchFamily="2" charset="2"/>
              <a:buChar char="n"/>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0254" t="45457"/>
          <a:stretch/>
        </p:blipFill>
        <p:spPr>
          <a:xfrm>
            <a:off x="1818380" y="2656228"/>
            <a:ext cx="5202439" cy="3565753"/>
          </a:xfrm>
          <a:prstGeom prst="rect">
            <a:avLst/>
          </a:prstGeom>
        </p:spPr>
      </p:pic>
      <p:sp>
        <p:nvSpPr>
          <p:cNvPr id="5" name="Flowchart: Connector 4"/>
          <p:cNvSpPr/>
          <p:nvPr/>
        </p:nvSpPr>
        <p:spPr>
          <a:xfrm>
            <a:off x="6172200" y="4788581"/>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p:cNvSpPr/>
          <p:nvPr/>
        </p:nvSpPr>
        <p:spPr>
          <a:xfrm>
            <a:off x="5181600" y="3645581"/>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p:cNvSpPr/>
          <p:nvPr/>
        </p:nvSpPr>
        <p:spPr>
          <a:xfrm>
            <a:off x="4267200" y="4779056"/>
            <a:ext cx="152400" cy="1524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419600" y="4636181"/>
            <a:ext cx="838200" cy="457200"/>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257800" y="5093381"/>
            <a:ext cx="1371600" cy="76200"/>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531026" y="2113985"/>
            <a:ext cx="2044149" cy="461665"/>
          </a:xfrm>
          <a:prstGeom prst="rect">
            <a:avLst/>
          </a:prstGeom>
        </p:spPr>
        <p:txBody>
          <a:bodyPr wrap="none">
            <a:spAutoFit/>
          </a:bodyPr>
          <a:lstStyle/>
          <a:p>
            <a:pPr lvl="1">
              <a:spcBef>
                <a:spcPct val="20000"/>
              </a:spcBef>
              <a:buClr>
                <a:schemeClr val="tx1"/>
              </a:buClr>
              <a:buSzPct val="70000"/>
            </a:pPr>
            <a:r>
              <a:rPr lang="en-US" sz="2400" dirty="0">
                <a:solidFill>
                  <a:schemeClr val="bg2"/>
                </a:solidFill>
                <a:latin typeface="Myriad Web Pro"/>
                <a:sym typeface="Wingdings" panose="05000000000000000000" pitchFamily="2" charset="2"/>
              </a:rPr>
              <a:t></a:t>
            </a:r>
            <a:r>
              <a:rPr lang="en-US" sz="2400" i="1" dirty="0">
                <a:solidFill>
                  <a:schemeClr val="bg2"/>
                </a:solidFill>
                <a:latin typeface="Myriad Web Pro"/>
                <a:sym typeface="Wingdings" panose="05000000000000000000" pitchFamily="2" charset="2"/>
              </a:rPr>
              <a:t>SIGNALS</a:t>
            </a:r>
            <a:endParaRPr lang="en-US" sz="2400" i="1" dirty="0">
              <a:solidFill>
                <a:schemeClr val="bg2"/>
              </a:solidFill>
              <a:latin typeface="Myriad Web Pro"/>
            </a:endParaRPr>
          </a:p>
        </p:txBody>
      </p:sp>
    </p:spTree>
    <p:extLst>
      <p:ext uri="{BB962C8B-B14F-4D97-AF65-F5344CB8AC3E}">
        <p14:creationId xmlns:p14="http://schemas.microsoft.com/office/powerpoint/2010/main" val="215252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bwMode="auto">
          <a:xfrm>
            <a:off x="460375" y="430213"/>
            <a:ext cx="8229600" cy="1143000"/>
          </a:xfrm>
          <a:prstGeom prst="rect">
            <a:avLst/>
          </a:prstGeom>
          <a:noFill/>
          <a:ln>
            <a:miter lim="800000"/>
            <a:headEnd/>
            <a:tailEnd/>
          </a:ln>
        </p:spPr>
        <p:txBody>
          <a:bodyPr/>
          <a:lstStyle/>
          <a:p>
            <a:pPr>
              <a:lnSpc>
                <a:spcPct val="90000"/>
              </a:lnSpc>
            </a:pPr>
            <a:r>
              <a:rPr lang="en-US" sz="2800" b="1" dirty="0" smtClean="0"/>
              <a:t>Areas for Improvement as Identified in </a:t>
            </a:r>
            <a:br>
              <a:rPr lang="en-US" sz="2800" b="1" dirty="0" smtClean="0"/>
            </a:br>
            <a:r>
              <a:rPr lang="en-US" sz="2800" b="1" dirty="0" smtClean="0"/>
              <a:t>State HAI Plans</a:t>
            </a:r>
            <a:br>
              <a:rPr lang="en-US" sz="2800" b="1" dirty="0" smtClean="0"/>
            </a:br>
            <a:endParaRPr lang="en-US" sz="2800" b="1" dirty="0" smtClean="0">
              <a:solidFill>
                <a:schemeClr val="bg2"/>
              </a:solidFill>
            </a:endParaRPr>
          </a:p>
        </p:txBody>
      </p:sp>
      <p:sp>
        <p:nvSpPr>
          <p:cNvPr id="4099" name="Rectangle 3"/>
          <p:cNvSpPr>
            <a:spLocks noChangeArrowheads="1"/>
          </p:cNvSpPr>
          <p:nvPr/>
        </p:nvSpPr>
        <p:spPr bwMode="auto">
          <a:xfrm>
            <a:off x="346075" y="1544638"/>
            <a:ext cx="8458200" cy="4114800"/>
          </a:xfrm>
          <a:prstGeom prst="rect">
            <a:avLst/>
          </a:prstGeom>
          <a:noFill/>
          <a:ln w="9525">
            <a:noFill/>
            <a:miter lim="800000"/>
            <a:headEnd/>
            <a:tailEnd/>
          </a:ln>
        </p:spPr>
        <p:txBody>
          <a:bodyPr lIns="92075" tIns="46038" rIns="92075" bIns="46038"/>
          <a:lstStyle/>
          <a:p>
            <a:pPr marL="342900" indent="-342900" eaLnBrk="0" hangingPunct="0">
              <a:spcBef>
                <a:spcPct val="20000"/>
              </a:spcBef>
              <a:buClr>
                <a:srgbClr val="FFCC66"/>
              </a:buClr>
              <a:buSzPct val="65000"/>
              <a:buFont typeface="Wingdings" pitchFamily="2" charset="2"/>
              <a:buNone/>
            </a:pPr>
            <a:endParaRPr lang="en-US" sz="800" i="1" dirty="0"/>
          </a:p>
          <a:p>
            <a:pPr marL="742950" lvl="1" indent="-285750">
              <a:spcBef>
                <a:spcPct val="20000"/>
              </a:spcBef>
              <a:spcAft>
                <a:spcPts val="1200"/>
              </a:spcAft>
              <a:buClr>
                <a:schemeClr val="tx1"/>
              </a:buClr>
              <a:buSzPct val="70000"/>
              <a:buFont typeface="Wingdings" pitchFamily="2" charset="2"/>
              <a:buChar char="q"/>
            </a:pPr>
            <a:r>
              <a:rPr lang="en-US" sz="2400" dirty="0">
                <a:solidFill>
                  <a:schemeClr val="bg2"/>
                </a:solidFill>
                <a:latin typeface="Myriad Web Pro"/>
              </a:rPr>
              <a:t>Improve detection and reporting of outbreaks, clusters or unusual </a:t>
            </a:r>
            <a:r>
              <a:rPr lang="en-US" sz="2400" dirty="0" smtClean="0">
                <a:solidFill>
                  <a:schemeClr val="bg2"/>
                </a:solidFill>
                <a:latin typeface="Myriad Web Pro"/>
              </a:rPr>
              <a:t>cases </a:t>
            </a:r>
            <a:r>
              <a:rPr lang="en-US" sz="2400" dirty="0" smtClean="0">
                <a:solidFill>
                  <a:schemeClr val="bg2"/>
                </a:solidFill>
                <a:latin typeface="Myriad Web Pro"/>
                <a:sym typeface="Wingdings" panose="05000000000000000000" pitchFamily="2" charset="2"/>
              </a:rPr>
              <a:t></a:t>
            </a:r>
            <a:r>
              <a:rPr lang="en-US" sz="2400" i="1" dirty="0" smtClean="0">
                <a:solidFill>
                  <a:schemeClr val="bg2"/>
                </a:solidFill>
                <a:latin typeface="Myriad Web Pro"/>
                <a:sym typeface="Wingdings" panose="05000000000000000000" pitchFamily="2" charset="2"/>
              </a:rPr>
              <a:t>SIGNALS</a:t>
            </a:r>
            <a:endParaRPr lang="en-US" sz="2400" i="1" dirty="0" smtClean="0">
              <a:solidFill>
                <a:schemeClr val="bg2"/>
              </a:solidFill>
              <a:latin typeface="Myriad Web Pro"/>
            </a:endParaRPr>
          </a:p>
          <a:p>
            <a:pPr marL="742950" lvl="1" indent="-285750">
              <a:spcBef>
                <a:spcPct val="20000"/>
              </a:spcBef>
              <a:spcAft>
                <a:spcPts val="1200"/>
              </a:spcAft>
              <a:buClr>
                <a:schemeClr val="tx1"/>
              </a:buClr>
              <a:buSzPct val="70000"/>
              <a:buFont typeface="Wingdings" pitchFamily="2" charset="2"/>
              <a:buChar char="q"/>
            </a:pPr>
            <a:r>
              <a:rPr lang="en-US" sz="2400" dirty="0">
                <a:solidFill>
                  <a:schemeClr val="bg2"/>
                </a:solidFill>
              </a:rPr>
              <a:t>Establish investigation protocols and train HD staff</a:t>
            </a:r>
          </a:p>
          <a:p>
            <a:pPr marL="742950" lvl="1" indent="-285750">
              <a:spcBef>
                <a:spcPct val="20000"/>
              </a:spcBef>
              <a:buClr>
                <a:schemeClr val="tx1"/>
              </a:buClr>
              <a:buSzPct val="70000"/>
              <a:buFont typeface="Wingdings" pitchFamily="2" charset="2"/>
              <a:buChar char="q"/>
            </a:pPr>
            <a:r>
              <a:rPr lang="en-US" sz="2400" b="1" dirty="0">
                <a:solidFill>
                  <a:schemeClr val="bg2"/>
                </a:solidFill>
              </a:rPr>
              <a:t>Improve </a:t>
            </a:r>
            <a:r>
              <a:rPr lang="en-US" sz="2400" b="1" dirty="0">
                <a:solidFill>
                  <a:schemeClr val="bg2"/>
                </a:solidFill>
              </a:rPr>
              <a:t>communication about outbreaks or breaches among state and local partners </a:t>
            </a:r>
            <a:endParaRPr lang="en-US" sz="2400" b="1" dirty="0" smtClean="0">
              <a:solidFill>
                <a:schemeClr val="bg2"/>
              </a:solidFill>
            </a:endParaRPr>
          </a:p>
          <a:p>
            <a:pPr lvl="1">
              <a:spcBef>
                <a:spcPct val="20000"/>
              </a:spcBef>
              <a:buClr>
                <a:schemeClr val="tx1"/>
              </a:buClr>
              <a:buSzPct val="70000"/>
            </a:pPr>
            <a:r>
              <a:rPr lang="en-US" sz="2400" b="1" dirty="0">
                <a:solidFill>
                  <a:schemeClr val="bg2"/>
                </a:solidFill>
              </a:rPr>
              <a:t>	</a:t>
            </a:r>
            <a:r>
              <a:rPr lang="en-US" sz="2400" dirty="0" smtClean="0">
                <a:solidFill>
                  <a:schemeClr val="bg2"/>
                </a:solidFill>
              </a:rPr>
              <a:t>(</a:t>
            </a:r>
            <a:r>
              <a:rPr lang="en-US" sz="2400" dirty="0">
                <a:solidFill>
                  <a:schemeClr val="bg2"/>
                </a:solidFill>
              </a:rPr>
              <a:t>e.g., State Survey Agency, licensing boards)</a:t>
            </a:r>
          </a:p>
          <a:p>
            <a:pPr marL="742950" lvl="1" indent="-285750" eaLnBrk="0" hangingPunct="0">
              <a:spcBef>
                <a:spcPct val="20000"/>
              </a:spcBef>
              <a:buClr>
                <a:srgbClr val="FFCC66"/>
              </a:buClr>
              <a:buFontTx/>
              <a:buChar char="–"/>
            </a:pPr>
            <a:endParaRPr lang="en-US" dirty="0"/>
          </a:p>
          <a:p>
            <a:pPr marL="742950" lvl="1" indent="-285750" eaLnBrk="0" hangingPunct="0">
              <a:spcBef>
                <a:spcPct val="20000"/>
              </a:spcBef>
              <a:buClr>
                <a:srgbClr val="FFCC66"/>
              </a:buClr>
            </a:pPr>
            <a:endParaRPr lang="en-US" sz="2200" dirty="0"/>
          </a:p>
          <a:p>
            <a:pPr marL="342900" indent="-342900" eaLnBrk="0" hangingPunct="0">
              <a:spcBef>
                <a:spcPct val="20000"/>
              </a:spcBef>
              <a:buClr>
                <a:srgbClr val="FFCC66"/>
              </a:buClr>
              <a:buSzPct val="65000"/>
              <a:buFont typeface="Wingdings" pitchFamily="2" charset="2"/>
              <a:buNone/>
            </a:pPr>
            <a:endParaRPr lang="en-US" dirty="0"/>
          </a:p>
          <a:p>
            <a:pPr marL="342900" indent="-342900" eaLnBrk="0" hangingPunct="0">
              <a:spcBef>
                <a:spcPct val="20000"/>
              </a:spcBef>
              <a:buClr>
                <a:srgbClr val="FFCC66"/>
              </a:buClr>
              <a:buSzPct val="65000"/>
              <a:buFont typeface="Wingdings" pitchFamily="2" charset="2"/>
              <a:buChar char="n"/>
            </a:pPr>
            <a:endParaRPr lang="en-US" dirty="0"/>
          </a:p>
        </p:txBody>
      </p:sp>
    </p:spTree>
    <p:extLst>
      <p:ext uri="{BB962C8B-B14F-4D97-AF65-F5344CB8AC3E}">
        <p14:creationId xmlns:p14="http://schemas.microsoft.com/office/powerpoint/2010/main" val="3836145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1614726" y="15240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a:off x="5119926" y="15240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05426" y="3409305"/>
            <a:ext cx="1676400" cy="646331"/>
          </a:xfrm>
          <a:prstGeom prst="rect">
            <a:avLst/>
          </a:prstGeom>
          <a:noFill/>
        </p:spPr>
        <p:txBody>
          <a:bodyPr wrap="square" rtlCol="0">
            <a:spAutoFit/>
          </a:bodyPr>
          <a:lstStyle/>
          <a:p>
            <a:pPr algn="ctr"/>
            <a:r>
              <a:rPr lang="en-US" b="1" dirty="0" smtClean="0"/>
              <a:t>IC Breach</a:t>
            </a:r>
          </a:p>
          <a:p>
            <a:endParaRPr lang="en-US" dirty="0"/>
          </a:p>
        </p:txBody>
      </p:sp>
      <p:sp>
        <p:nvSpPr>
          <p:cNvPr id="6" name="Left-Right Arrow 5"/>
          <p:cNvSpPr/>
          <p:nvPr/>
        </p:nvSpPr>
        <p:spPr>
          <a:xfrm>
            <a:off x="3824526" y="2209800"/>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43326" y="2115328"/>
            <a:ext cx="1676400" cy="923330"/>
          </a:xfrm>
          <a:prstGeom prst="rect">
            <a:avLst/>
          </a:prstGeom>
          <a:noFill/>
        </p:spPr>
        <p:txBody>
          <a:bodyPr wrap="square" rtlCol="0">
            <a:spAutoFit/>
          </a:bodyPr>
          <a:lstStyle/>
          <a:p>
            <a:pPr algn="ctr"/>
            <a:r>
              <a:rPr lang="en-US" dirty="0" smtClean="0"/>
              <a:t>State Survey Agencies</a:t>
            </a:r>
          </a:p>
          <a:p>
            <a:endParaRPr lang="en-US" dirty="0"/>
          </a:p>
        </p:txBody>
      </p:sp>
      <p:sp>
        <p:nvSpPr>
          <p:cNvPr id="10" name="TextBox 9"/>
          <p:cNvSpPr txBox="1"/>
          <p:nvPr/>
        </p:nvSpPr>
        <p:spPr>
          <a:xfrm>
            <a:off x="5305992" y="2091035"/>
            <a:ext cx="1676400" cy="923330"/>
          </a:xfrm>
          <a:prstGeom prst="rect">
            <a:avLst/>
          </a:prstGeom>
          <a:noFill/>
        </p:spPr>
        <p:txBody>
          <a:bodyPr wrap="square" rtlCol="0">
            <a:spAutoFit/>
          </a:bodyPr>
          <a:lstStyle/>
          <a:p>
            <a:pPr algn="ctr"/>
            <a:r>
              <a:rPr lang="en-US" dirty="0" smtClean="0"/>
              <a:t>State HAI/AR Programs</a:t>
            </a:r>
          </a:p>
          <a:p>
            <a:endParaRPr lang="en-US" dirty="0"/>
          </a:p>
        </p:txBody>
      </p:sp>
      <p:sp>
        <p:nvSpPr>
          <p:cNvPr id="14" name="Left-Right Arrow 13"/>
          <p:cNvSpPr/>
          <p:nvPr/>
        </p:nvSpPr>
        <p:spPr>
          <a:xfrm rot="8241898">
            <a:off x="4586526" y="3057473"/>
            <a:ext cx="609600" cy="3372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333777" y="31669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pPr algn="l"/>
            <a:r>
              <a:rPr lang="en-US" sz="2400" dirty="0" smtClean="0"/>
              <a:t>Example: HAI/AR Program performs an “ICAR” Assessment and identifies reuse of syringes to access a shared saline bag</a:t>
            </a:r>
            <a:endParaRPr lang="en-US" sz="2400" dirty="0"/>
          </a:p>
        </p:txBody>
      </p:sp>
      <p:sp>
        <p:nvSpPr>
          <p:cNvPr id="16" name="TextBox 15"/>
          <p:cNvSpPr txBox="1"/>
          <p:nvPr/>
        </p:nvSpPr>
        <p:spPr>
          <a:xfrm>
            <a:off x="1524000" y="4343400"/>
            <a:ext cx="6019800" cy="646331"/>
          </a:xfrm>
          <a:prstGeom prst="rect">
            <a:avLst/>
          </a:prstGeom>
          <a:noFill/>
        </p:spPr>
        <p:txBody>
          <a:bodyPr wrap="square" rtlCol="0">
            <a:spAutoFit/>
          </a:bodyPr>
          <a:lstStyle/>
          <a:p>
            <a:r>
              <a:rPr lang="en-US" dirty="0" smtClean="0"/>
              <a:t>Would you expect the Program to contact you?</a:t>
            </a:r>
          </a:p>
          <a:p>
            <a:r>
              <a:rPr lang="en-US" dirty="0" smtClean="0"/>
              <a:t>Under what conditions?</a:t>
            </a:r>
            <a:endParaRPr lang="en-US" dirty="0"/>
          </a:p>
        </p:txBody>
      </p:sp>
      <p:sp>
        <p:nvSpPr>
          <p:cNvPr id="17" name="TextBox 16"/>
          <p:cNvSpPr txBox="1"/>
          <p:nvPr/>
        </p:nvSpPr>
        <p:spPr>
          <a:xfrm>
            <a:off x="4243626" y="1752600"/>
            <a:ext cx="404574" cy="523220"/>
          </a:xfrm>
          <a:prstGeom prst="rect">
            <a:avLst/>
          </a:prstGeom>
          <a:noFill/>
        </p:spPr>
        <p:txBody>
          <a:bodyPr wrap="square" rtlCol="0">
            <a:spAutoFit/>
          </a:bodyPr>
          <a:lstStyle/>
          <a:p>
            <a:r>
              <a:rPr lang="en-US" sz="2800" dirty="0" smtClean="0"/>
              <a:t>?</a:t>
            </a:r>
            <a:endParaRPr lang="en-US" dirty="0"/>
          </a:p>
        </p:txBody>
      </p:sp>
    </p:spTree>
    <p:extLst>
      <p:ext uri="{BB962C8B-B14F-4D97-AF65-F5344CB8AC3E}">
        <p14:creationId xmlns:p14="http://schemas.microsoft.com/office/powerpoint/2010/main" val="171168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1752600" y="14478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Connector 2"/>
          <p:cNvSpPr/>
          <p:nvPr/>
        </p:nvSpPr>
        <p:spPr>
          <a:xfrm>
            <a:off x="5257800" y="14478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p:cNvSpPr/>
          <p:nvPr/>
        </p:nvSpPr>
        <p:spPr>
          <a:xfrm>
            <a:off x="3505200" y="4267200"/>
            <a:ext cx="2133600" cy="20574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33800" y="3107642"/>
            <a:ext cx="1676400" cy="923330"/>
          </a:xfrm>
          <a:prstGeom prst="rect">
            <a:avLst/>
          </a:prstGeom>
          <a:noFill/>
        </p:spPr>
        <p:txBody>
          <a:bodyPr wrap="square" rtlCol="0">
            <a:spAutoFit/>
          </a:bodyPr>
          <a:lstStyle/>
          <a:p>
            <a:pPr algn="ctr"/>
            <a:r>
              <a:rPr lang="en-US" b="1" dirty="0" smtClean="0"/>
              <a:t>HAI Risks</a:t>
            </a:r>
          </a:p>
          <a:p>
            <a:pPr algn="ctr"/>
            <a:r>
              <a:rPr lang="en-US" b="1" dirty="0" smtClean="0"/>
              <a:t>AR Threats</a:t>
            </a:r>
          </a:p>
          <a:p>
            <a:endParaRPr lang="en-US" dirty="0"/>
          </a:p>
        </p:txBody>
      </p:sp>
      <p:sp>
        <p:nvSpPr>
          <p:cNvPr id="6" name="Left-Right Arrow 5"/>
          <p:cNvSpPr/>
          <p:nvPr/>
        </p:nvSpPr>
        <p:spPr>
          <a:xfrm>
            <a:off x="3962400" y="2133600"/>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p:cNvSpPr/>
          <p:nvPr/>
        </p:nvSpPr>
        <p:spPr>
          <a:xfrm rot="18709469">
            <a:off x="5139731" y="3892666"/>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rot="2488328">
            <a:off x="2691493" y="3874856"/>
            <a:ext cx="1219200" cy="3429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1200" y="1896070"/>
            <a:ext cx="1676400" cy="923330"/>
          </a:xfrm>
          <a:prstGeom prst="rect">
            <a:avLst/>
          </a:prstGeom>
          <a:noFill/>
        </p:spPr>
        <p:txBody>
          <a:bodyPr wrap="square" rtlCol="0">
            <a:spAutoFit/>
          </a:bodyPr>
          <a:lstStyle/>
          <a:p>
            <a:pPr algn="ctr"/>
            <a:r>
              <a:rPr lang="en-US" dirty="0" smtClean="0"/>
              <a:t>State Survey Agencies</a:t>
            </a:r>
          </a:p>
          <a:p>
            <a:endParaRPr lang="en-US" dirty="0"/>
          </a:p>
        </p:txBody>
      </p:sp>
      <p:sp>
        <p:nvSpPr>
          <p:cNvPr id="10" name="TextBox 9"/>
          <p:cNvSpPr txBox="1"/>
          <p:nvPr/>
        </p:nvSpPr>
        <p:spPr>
          <a:xfrm>
            <a:off x="5627914" y="2133600"/>
            <a:ext cx="1676400" cy="923330"/>
          </a:xfrm>
          <a:prstGeom prst="rect">
            <a:avLst/>
          </a:prstGeom>
          <a:noFill/>
        </p:spPr>
        <p:txBody>
          <a:bodyPr wrap="square" rtlCol="0">
            <a:spAutoFit/>
          </a:bodyPr>
          <a:lstStyle/>
          <a:p>
            <a:pPr algn="ctr"/>
            <a:r>
              <a:rPr lang="en-US" dirty="0" smtClean="0"/>
              <a:t>State HAI/AR Programs</a:t>
            </a:r>
          </a:p>
          <a:p>
            <a:endParaRPr lang="en-US" dirty="0"/>
          </a:p>
        </p:txBody>
      </p:sp>
      <p:sp>
        <p:nvSpPr>
          <p:cNvPr id="11" name="TextBox 10"/>
          <p:cNvSpPr txBox="1"/>
          <p:nvPr/>
        </p:nvSpPr>
        <p:spPr>
          <a:xfrm>
            <a:off x="3733800" y="4857079"/>
            <a:ext cx="1676400" cy="1200329"/>
          </a:xfrm>
          <a:prstGeom prst="rect">
            <a:avLst/>
          </a:prstGeom>
          <a:noFill/>
        </p:spPr>
        <p:txBody>
          <a:bodyPr wrap="square" rtlCol="0">
            <a:spAutoFit/>
          </a:bodyPr>
          <a:lstStyle/>
          <a:p>
            <a:pPr algn="ctr"/>
            <a:r>
              <a:rPr lang="en-US" dirty="0" smtClean="0"/>
              <a:t>QI &amp; Healthcare </a:t>
            </a:r>
          </a:p>
          <a:p>
            <a:pPr algn="ctr"/>
            <a:r>
              <a:rPr lang="en-US" dirty="0" smtClean="0"/>
              <a:t>Partners</a:t>
            </a:r>
          </a:p>
          <a:p>
            <a:endParaRPr lang="en-US" dirty="0"/>
          </a:p>
        </p:txBody>
      </p:sp>
      <p:sp>
        <p:nvSpPr>
          <p:cNvPr id="15" name="Title 1"/>
          <p:cNvSpPr txBox="1">
            <a:spLocks/>
          </p:cNvSpPr>
          <p:nvPr/>
        </p:nvSpPr>
        <p:spPr>
          <a:xfrm>
            <a:off x="626830" y="446038"/>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a:lstStyle>
          <a:p>
            <a:pPr algn="l"/>
            <a:r>
              <a:rPr lang="en-US" sz="2000" dirty="0" smtClean="0"/>
              <a:t>Example: State medical board is notified of a complaint involving a patient death related to an infection following a knee injection</a:t>
            </a:r>
            <a:endParaRPr lang="en-US" sz="2000" dirty="0"/>
          </a:p>
        </p:txBody>
      </p:sp>
      <p:sp>
        <p:nvSpPr>
          <p:cNvPr id="16" name="Left-Right Arrow 15"/>
          <p:cNvSpPr/>
          <p:nvPr/>
        </p:nvSpPr>
        <p:spPr>
          <a:xfrm rot="5400000">
            <a:off x="4281651" y="3857860"/>
            <a:ext cx="609600" cy="3372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324600" y="4331307"/>
            <a:ext cx="1981200" cy="923330"/>
          </a:xfrm>
          <a:prstGeom prst="rect">
            <a:avLst/>
          </a:prstGeom>
          <a:noFill/>
        </p:spPr>
        <p:txBody>
          <a:bodyPr wrap="square" rtlCol="0">
            <a:spAutoFit/>
          </a:bodyPr>
          <a:lstStyle/>
          <a:p>
            <a:r>
              <a:rPr lang="en-US" dirty="0" smtClean="0"/>
              <a:t>Should they notify the health department?</a:t>
            </a:r>
            <a:endParaRPr lang="en-US" dirty="0"/>
          </a:p>
        </p:txBody>
      </p:sp>
      <p:sp>
        <p:nvSpPr>
          <p:cNvPr id="18" name="TextBox 17"/>
          <p:cNvSpPr txBox="1"/>
          <p:nvPr/>
        </p:nvSpPr>
        <p:spPr>
          <a:xfrm>
            <a:off x="869105" y="4245229"/>
            <a:ext cx="1981200" cy="923330"/>
          </a:xfrm>
          <a:prstGeom prst="rect">
            <a:avLst/>
          </a:prstGeom>
          <a:noFill/>
        </p:spPr>
        <p:txBody>
          <a:bodyPr wrap="square" rtlCol="0">
            <a:spAutoFit/>
          </a:bodyPr>
          <a:lstStyle/>
          <a:p>
            <a:r>
              <a:rPr lang="en-US" dirty="0" smtClean="0"/>
              <a:t>Should the board notify the state survey agency?</a:t>
            </a:r>
          </a:p>
        </p:txBody>
      </p:sp>
      <p:sp>
        <p:nvSpPr>
          <p:cNvPr id="19" name="TextBox 18"/>
          <p:cNvSpPr txBox="1"/>
          <p:nvPr/>
        </p:nvSpPr>
        <p:spPr>
          <a:xfrm>
            <a:off x="879192" y="5251987"/>
            <a:ext cx="2549807" cy="923330"/>
          </a:xfrm>
          <a:prstGeom prst="rect">
            <a:avLst/>
          </a:prstGeom>
          <a:noFill/>
        </p:spPr>
        <p:txBody>
          <a:bodyPr wrap="square" rtlCol="0">
            <a:spAutoFit/>
          </a:bodyPr>
          <a:lstStyle/>
          <a:p>
            <a:r>
              <a:rPr lang="en-US" dirty="0" smtClean="0"/>
              <a:t>If the HAI Program is notified, should they loop you in too?</a:t>
            </a:r>
          </a:p>
        </p:txBody>
      </p:sp>
      <p:sp>
        <p:nvSpPr>
          <p:cNvPr id="20" name="TextBox 19"/>
          <p:cNvSpPr txBox="1"/>
          <p:nvPr/>
        </p:nvSpPr>
        <p:spPr>
          <a:xfrm>
            <a:off x="4337056" y="1743577"/>
            <a:ext cx="404574" cy="523220"/>
          </a:xfrm>
          <a:prstGeom prst="rect">
            <a:avLst/>
          </a:prstGeom>
          <a:noFill/>
        </p:spPr>
        <p:txBody>
          <a:bodyPr wrap="square" rtlCol="0">
            <a:spAutoFit/>
          </a:bodyPr>
          <a:lstStyle/>
          <a:p>
            <a:r>
              <a:rPr lang="en-US" sz="2800" dirty="0" smtClean="0"/>
              <a:t>?</a:t>
            </a:r>
            <a:endParaRPr lang="en-US" dirty="0"/>
          </a:p>
        </p:txBody>
      </p:sp>
      <p:sp>
        <p:nvSpPr>
          <p:cNvPr id="21" name="TextBox 20"/>
          <p:cNvSpPr txBox="1"/>
          <p:nvPr/>
        </p:nvSpPr>
        <p:spPr>
          <a:xfrm>
            <a:off x="3285033" y="3523086"/>
            <a:ext cx="404574" cy="523220"/>
          </a:xfrm>
          <a:prstGeom prst="rect">
            <a:avLst/>
          </a:prstGeom>
          <a:noFill/>
        </p:spPr>
        <p:txBody>
          <a:bodyPr wrap="square" rtlCol="0">
            <a:spAutoFit/>
          </a:bodyPr>
          <a:lstStyle/>
          <a:p>
            <a:r>
              <a:rPr lang="en-US" sz="2800" dirty="0" smtClean="0"/>
              <a:t>?</a:t>
            </a:r>
            <a:endParaRPr lang="en-US" dirty="0"/>
          </a:p>
        </p:txBody>
      </p:sp>
    </p:spTree>
    <p:extLst>
      <p:ext uri="{BB962C8B-B14F-4D97-AF65-F5344CB8AC3E}">
        <p14:creationId xmlns:p14="http://schemas.microsoft.com/office/powerpoint/2010/main" val="420697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500" fill="hold"/>
                                        <p:tgtEl>
                                          <p:spTgt spid="2"/>
                                        </p:tgtEl>
                                        <p:attrNameLst>
                                          <p:attrName>ppt_x</p:attrName>
                                        </p:attrNameLst>
                                      </p:cBhvr>
                                      <p:tavLst>
                                        <p:tav tm="0">
                                          <p:val>
                                            <p:strVal val="#ppt_x"/>
                                          </p:val>
                                        </p:tav>
                                        <p:tav tm="100000">
                                          <p:val>
                                            <p:strVal val="#ppt_x"/>
                                          </p:val>
                                        </p:tav>
                                      </p:tavLst>
                                    </p:anim>
                                    <p:anim calcmode="lin" valueType="num">
                                      <p:cBhvr additive="base">
                                        <p:cTn id="49" dur="500" fill="hold"/>
                                        <p:tgtEl>
                                          <p:spTgt spid="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p:bldP spid="10" grpId="0"/>
      <p:bldP spid="17" grpId="0"/>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sz="3600" dirty="0" smtClean="0"/>
              <a:t>Background:  Partners in Prevention</a:t>
            </a:r>
            <a:endParaRPr lang="en-US" sz="3600" dirty="0"/>
          </a:p>
        </p:txBody>
      </p:sp>
      <p:sp>
        <p:nvSpPr>
          <p:cNvPr id="5" name="Content Placeholder 4"/>
          <p:cNvSpPr>
            <a:spLocks noGrp="1"/>
          </p:cNvSpPr>
          <p:nvPr>
            <p:ph idx="1"/>
          </p:nvPr>
        </p:nvSpPr>
        <p:spPr>
          <a:xfrm>
            <a:off x="685800" y="1371600"/>
            <a:ext cx="8229600" cy="4191000"/>
          </a:xfrm>
        </p:spPr>
        <p:txBody>
          <a:bodyPr/>
          <a:lstStyle/>
          <a:p>
            <a:r>
              <a:rPr lang="en-US" dirty="0" smtClean="0">
                <a:solidFill>
                  <a:schemeClr val="tx1"/>
                </a:solidFill>
              </a:rPr>
              <a:t>State Survey Agencies play a critical role in the prevention of Healthcare-Associated Infections (HAIs)</a:t>
            </a:r>
          </a:p>
          <a:p>
            <a:pPr lvl="1"/>
            <a:r>
              <a:rPr lang="en-US" dirty="0" smtClean="0">
                <a:solidFill>
                  <a:schemeClr val="tx1"/>
                </a:solidFill>
              </a:rPr>
              <a:t>Measuring facility performance against Medicare/Medicaid/CLIA health and safety standards</a:t>
            </a:r>
          </a:p>
          <a:p>
            <a:r>
              <a:rPr lang="en-US" dirty="0" smtClean="0">
                <a:solidFill>
                  <a:schemeClr val="tx1"/>
                </a:solidFill>
              </a:rPr>
              <a:t>CMS Survey and Certification Group </a:t>
            </a:r>
          </a:p>
          <a:p>
            <a:pPr lvl="1"/>
            <a:r>
              <a:rPr lang="en-US" dirty="0" smtClean="0">
                <a:solidFill>
                  <a:schemeClr val="tx1"/>
                </a:solidFill>
              </a:rPr>
              <a:t>Regional Consortia and Regional Offices</a:t>
            </a:r>
          </a:p>
          <a:p>
            <a:pPr lvl="1"/>
            <a:r>
              <a:rPr lang="en-US" dirty="0" smtClean="0">
                <a:solidFill>
                  <a:schemeClr val="tx1"/>
                </a:solidFill>
              </a:rPr>
              <a:t>&gt;200,000 providers/suppliers/labs subject to S&amp;C</a:t>
            </a:r>
          </a:p>
          <a:p>
            <a:r>
              <a:rPr lang="en-US" dirty="0" smtClean="0">
                <a:solidFill>
                  <a:schemeClr val="tx1"/>
                </a:solidFill>
              </a:rPr>
              <a:t>Centers for Disease Control and Prevention (CDC)</a:t>
            </a:r>
          </a:p>
          <a:p>
            <a:pPr lvl="1"/>
            <a:r>
              <a:rPr lang="en-US" dirty="0" smtClean="0">
                <a:solidFill>
                  <a:schemeClr val="tx1"/>
                </a:solidFill>
              </a:rPr>
              <a:t>Prevention guidelines; </a:t>
            </a:r>
            <a:r>
              <a:rPr lang="en-US" dirty="0" smtClean="0">
                <a:solidFill>
                  <a:schemeClr val="tx1"/>
                </a:solidFill>
              </a:rPr>
              <a:t>HAI </a:t>
            </a:r>
            <a:r>
              <a:rPr lang="en-US" dirty="0" smtClean="0">
                <a:solidFill>
                  <a:schemeClr val="tx1"/>
                </a:solidFill>
              </a:rPr>
              <a:t>surveillance; Outbreak </a:t>
            </a:r>
            <a:r>
              <a:rPr lang="en-US" dirty="0" smtClean="0">
                <a:solidFill>
                  <a:schemeClr val="tx1"/>
                </a:solidFill>
              </a:rPr>
              <a:t>investigation</a:t>
            </a:r>
          </a:p>
          <a:p>
            <a:r>
              <a:rPr lang="en-US" dirty="0" smtClean="0">
                <a:solidFill>
                  <a:schemeClr val="tx1"/>
                </a:solidFill>
              </a:rPr>
              <a:t>State </a:t>
            </a:r>
            <a:r>
              <a:rPr lang="en-US" dirty="0" smtClean="0">
                <a:solidFill>
                  <a:schemeClr val="tx1"/>
                </a:solidFill>
              </a:rPr>
              <a:t>Health Departments</a:t>
            </a:r>
          </a:p>
          <a:p>
            <a:pPr lvl="1"/>
            <a:r>
              <a:rPr lang="en-US" altLang="en-US" dirty="0">
                <a:solidFill>
                  <a:schemeClr val="tx1"/>
                </a:solidFill>
              </a:rPr>
              <a:t>HAI/AR prevention </a:t>
            </a:r>
            <a:r>
              <a:rPr lang="en-US" altLang="en-US" dirty="0">
                <a:solidFill>
                  <a:schemeClr val="tx1"/>
                </a:solidFill>
              </a:rPr>
              <a:t>programs</a:t>
            </a:r>
            <a:endParaRPr lang="en-US" dirty="0">
              <a:solidFill>
                <a:schemeClr val="tx1"/>
              </a:solidFill>
            </a:endParaRPr>
          </a:p>
          <a:p>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5714" t="22572" r="36667" b="7333"/>
          <a:stretch/>
        </p:blipFill>
        <p:spPr>
          <a:xfrm>
            <a:off x="990600" y="152400"/>
            <a:ext cx="7086600" cy="6519673"/>
          </a:xfrm>
          <a:prstGeom prst="rect">
            <a:avLst/>
          </a:prstGeom>
        </p:spPr>
      </p:pic>
    </p:spTree>
    <p:extLst>
      <p:ext uri="{BB962C8B-B14F-4D97-AF65-F5344CB8AC3E}">
        <p14:creationId xmlns:p14="http://schemas.microsoft.com/office/powerpoint/2010/main" val="25155889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2" y="3048000"/>
            <a:ext cx="7772400" cy="1362075"/>
          </a:xfrm>
        </p:spPr>
        <p:txBody>
          <a:bodyPr/>
          <a:lstStyle/>
          <a:p>
            <a:r>
              <a:rPr lang="en-US" dirty="0" smtClean="0"/>
              <a:t>Overview of some CDC-LED activities aimed at strengthening HAI-AR Response</a:t>
            </a:r>
            <a:endParaRPr lang="en-US" dirty="0"/>
          </a:p>
        </p:txBody>
      </p:sp>
      <p:sp>
        <p:nvSpPr>
          <p:cNvPr id="3" name="Text Placeholder 2"/>
          <p:cNvSpPr>
            <a:spLocks noGrp="1"/>
          </p:cNvSpPr>
          <p:nvPr>
            <p:ph type="body" idx="1"/>
          </p:nvPr>
        </p:nvSpPr>
        <p:spPr>
          <a:xfrm>
            <a:off x="722313" y="1447800"/>
            <a:ext cx="7772400" cy="1500187"/>
          </a:xfrm>
        </p:spPr>
        <p:txBody>
          <a:bodyPr/>
          <a:lstStyle/>
          <a:p>
            <a:endParaRPr lang="en-US"/>
          </a:p>
        </p:txBody>
      </p:sp>
    </p:spTree>
    <p:extLst>
      <p:ext uri="{BB962C8B-B14F-4D97-AF65-F5344CB8AC3E}">
        <p14:creationId xmlns:p14="http://schemas.microsoft.com/office/powerpoint/2010/main" val="121865043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3297056" y="2968679"/>
            <a:ext cx="5339178" cy="2369396"/>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a:endParaRPr lang="en-US" sz="2133">
              <a:solidFill>
                <a:srgbClr val="0F56DC"/>
              </a:solidFill>
              <a:latin typeface="Myriad Web Pro"/>
            </a:endParaRPr>
          </a:p>
        </p:txBody>
      </p:sp>
      <p:sp>
        <p:nvSpPr>
          <p:cNvPr id="11" name="Rectangle 10"/>
          <p:cNvSpPr/>
          <p:nvPr/>
        </p:nvSpPr>
        <p:spPr>
          <a:xfrm>
            <a:off x="508234" y="2719055"/>
            <a:ext cx="8128000" cy="26190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a:endParaRPr lang="en-US" sz="2133">
              <a:solidFill>
                <a:srgbClr val="0F56DC"/>
              </a:solidFill>
              <a:latin typeface="Myriad Web Pro"/>
            </a:endParaRPr>
          </a:p>
        </p:txBody>
      </p:sp>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rotWithShape="1">
          <a:blip r:embed="rId2"/>
          <a:srcRect b="37160"/>
          <a:stretch/>
        </p:blipFill>
        <p:spPr>
          <a:xfrm>
            <a:off x="288958" y="2819399"/>
            <a:ext cx="8566084" cy="2418331"/>
          </a:xfrm>
          <a:prstGeom prst="rect">
            <a:avLst/>
          </a:prstGeom>
        </p:spPr>
      </p:pic>
      <p:sp>
        <p:nvSpPr>
          <p:cNvPr id="13" name="Title 1"/>
          <p:cNvSpPr txBox="1">
            <a:spLocks/>
          </p:cNvSpPr>
          <p:nvPr/>
        </p:nvSpPr>
        <p:spPr>
          <a:xfrm>
            <a:off x="0" y="381000"/>
            <a:ext cx="8128000" cy="1356658"/>
          </a:xfrm>
          <a:prstGeom prst="rect">
            <a:avLst/>
          </a:prstGeom>
          <a:solidFill>
            <a:srgbClr val="D3DEED"/>
          </a:solidFill>
        </p:spPr>
        <p:txBody>
          <a:bodyPr anchor="b">
            <a:noAutofit/>
          </a:bodyPr>
          <a:lstStyle>
            <a:lvl1pPr algn="l" defTabSz="514350" rtl="0" eaLnBrk="1" latinLnBrk="0" hangingPunct="1">
              <a:lnSpc>
                <a:spcPct val="100000"/>
              </a:lnSpc>
              <a:spcBef>
                <a:spcPts val="0"/>
              </a:spcBef>
              <a:buNone/>
              <a:defRPr sz="3200" b="1" kern="1200">
                <a:solidFill>
                  <a:srgbClr val="006794"/>
                </a:solidFill>
                <a:effectLst>
                  <a:outerShdw blurRad="38100" dist="38100" dir="2700000" algn="tl">
                    <a:srgbClr val="000000">
                      <a:alpha val="43137"/>
                    </a:srgbClr>
                  </a:outerShdw>
                </a:effectLst>
                <a:latin typeface="+mj-lt"/>
                <a:ea typeface="+mj-ea"/>
                <a:cs typeface="+mj-cs"/>
              </a:defRPr>
            </a:lvl1pPr>
          </a:lstStyle>
          <a:p>
            <a:pPr marL="162562" defTabSz="457206"/>
            <a:r>
              <a:rPr lang="en-US" sz="2489" dirty="0">
                <a:solidFill>
                  <a:srgbClr val="782327"/>
                </a:solidFill>
                <a:latin typeface="Myriad Web Pro"/>
              </a:rPr>
              <a:t>C</a:t>
            </a:r>
            <a:r>
              <a:rPr lang="en-US" sz="2489" dirty="0">
                <a:latin typeface="Myriad Web Pro"/>
              </a:rPr>
              <a:t>ouncil for </a:t>
            </a:r>
            <a:r>
              <a:rPr lang="en-US" sz="2489" dirty="0">
                <a:solidFill>
                  <a:srgbClr val="782327"/>
                </a:solidFill>
                <a:latin typeface="Myriad Web Pro"/>
              </a:rPr>
              <a:t>O</a:t>
            </a:r>
            <a:r>
              <a:rPr lang="en-US" sz="2489" dirty="0">
                <a:latin typeface="Myriad Web Pro"/>
              </a:rPr>
              <a:t>utbreak </a:t>
            </a:r>
            <a:r>
              <a:rPr lang="en-US" sz="2489" dirty="0">
                <a:solidFill>
                  <a:srgbClr val="782327"/>
                </a:solidFill>
                <a:latin typeface="Myriad Web Pro"/>
              </a:rPr>
              <a:t>R</a:t>
            </a:r>
            <a:r>
              <a:rPr lang="en-US" sz="2489" dirty="0">
                <a:latin typeface="Myriad Web Pro"/>
              </a:rPr>
              <a:t>esponse: </a:t>
            </a:r>
            <a:br>
              <a:rPr lang="en-US" sz="2489" dirty="0">
                <a:latin typeface="Myriad Web Pro"/>
              </a:rPr>
            </a:br>
            <a:r>
              <a:rPr lang="en-US" sz="2489" dirty="0">
                <a:solidFill>
                  <a:srgbClr val="782327"/>
                </a:solidFill>
                <a:latin typeface="Myriad Web Pro"/>
              </a:rPr>
              <a:t>H</a:t>
            </a:r>
            <a:r>
              <a:rPr lang="en-US" sz="2489" dirty="0">
                <a:latin typeface="Myriad Web Pro"/>
              </a:rPr>
              <a:t>ealthcare-Associated Infections &amp; </a:t>
            </a:r>
            <a:br>
              <a:rPr lang="en-US" sz="2489" dirty="0">
                <a:latin typeface="Myriad Web Pro"/>
              </a:rPr>
            </a:br>
            <a:r>
              <a:rPr lang="en-US" sz="2489" dirty="0">
                <a:solidFill>
                  <a:srgbClr val="782327"/>
                </a:solidFill>
                <a:latin typeface="Myriad Web Pro"/>
              </a:rPr>
              <a:t>A</a:t>
            </a:r>
            <a:r>
              <a:rPr lang="en-US" sz="2489" dirty="0">
                <a:latin typeface="Myriad Web Pro"/>
              </a:rPr>
              <a:t>ntibiotic-Resistant Pathogens </a:t>
            </a:r>
            <a:r>
              <a:rPr lang="en-US" sz="2489" dirty="0">
                <a:solidFill>
                  <a:srgbClr val="782327"/>
                </a:solidFill>
                <a:latin typeface="Myriad Web Pro"/>
              </a:rPr>
              <a:t>(CORHA)</a:t>
            </a:r>
          </a:p>
          <a:p>
            <a:pPr defTabSz="457206"/>
            <a:endParaRPr lang="en-US" sz="711" dirty="0">
              <a:latin typeface="Myriad Web Pro"/>
            </a:endParaRPr>
          </a:p>
        </p:txBody>
      </p:sp>
    </p:spTree>
    <p:extLst>
      <p:ext uri="{BB962C8B-B14F-4D97-AF65-F5344CB8AC3E}">
        <p14:creationId xmlns:p14="http://schemas.microsoft.com/office/powerpoint/2010/main" val="19607530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604567" y="1629849"/>
            <a:ext cx="2032000" cy="1010024"/>
            <a:chOff x="1142999" y="1896034"/>
            <a:chExt cx="1976718" cy="1136277"/>
          </a:xfrm>
          <a:solidFill>
            <a:srgbClr val="004A82"/>
          </a:solidFill>
        </p:grpSpPr>
        <p:sp>
          <p:nvSpPr>
            <p:cNvPr id="6" name="Rounded Rectangle 5"/>
            <p:cNvSpPr/>
            <p:nvPr/>
          </p:nvSpPr>
          <p:spPr>
            <a:xfrm>
              <a:off x="1142999" y="1896034"/>
              <a:ext cx="1976718" cy="11362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7" name="TextBox 6"/>
            <p:cNvSpPr txBox="1"/>
            <p:nvPr/>
          </p:nvSpPr>
          <p:spPr>
            <a:xfrm>
              <a:off x="1250576" y="2002509"/>
              <a:ext cx="1761565" cy="411676"/>
            </a:xfrm>
            <a:prstGeom prst="rect">
              <a:avLst/>
            </a:prstGeom>
            <a:grp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CSTE</a:t>
              </a:r>
              <a:endParaRPr lang="en-US" sz="1600" b="1" dirty="0">
                <a:solidFill>
                  <a:prstClr val="white"/>
                </a:solidFill>
                <a:latin typeface="Calibri" panose="020F0502020204030204"/>
              </a:endParaRPr>
            </a:p>
          </p:txBody>
        </p:sp>
      </p:grpSp>
      <p:grpSp>
        <p:nvGrpSpPr>
          <p:cNvPr id="11" name="Group 10"/>
          <p:cNvGrpSpPr/>
          <p:nvPr/>
        </p:nvGrpSpPr>
        <p:grpSpPr>
          <a:xfrm>
            <a:off x="2461981" y="1629848"/>
            <a:ext cx="2032000" cy="1010024"/>
            <a:chOff x="1142999" y="1896034"/>
            <a:chExt cx="1976718" cy="1136277"/>
          </a:xfrm>
          <a:solidFill>
            <a:srgbClr val="004A82"/>
          </a:solidFill>
        </p:grpSpPr>
        <p:sp>
          <p:nvSpPr>
            <p:cNvPr id="12" name="Rounded Rectangle 11"/>
            <p:cNvSpPr/>
            <p:nvPr/>
          </p:nvSpPr>
          <p:spPr>
            <a:xfrm>
              <a:off x="1142999" y="1896034"/>
              <a:ext cx="1976718" cy="11362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13" name="TextBox 12"/>
            <p:cNvSpPr txBox="1"/>
            <p:nvPr/>
          </p:nvSpPr>
          <p:spPr>
            <a:xfrm>
              <a:off x="1250576" y="2002509"/>
              <a:ext cx="1761565" cy="411676"/>
            </a:xfrm>
            <a:prstGeom prst="rect">
              <a:avLst/>
            </a:prstGeom>
            <a:grp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ASTHO</a:t>
              </a:r>
              <a:endParaRPr lang="en-US" sz="1600" b="1" dirty="0">
                <a:solidFill>
                  <a:prstClr val="white"/>
                </a:solidFill>
                <a:latin typeface="Calibri" panose="020F0502020204030204"/>
              </a:endParaRPr>
            </a:p>
          </p:txBody>
        </p:sp>
      </p:grpSp>
      <p:grpSp>
        <p:nvGrpSpPr>
          <p:cNvPr id="14" name="Group 13"/>
          <p:cNvGrpSpPr/>
          <p:nvPr/>
        </p:nvGrpSpPr>
        <p:grpSpPr>
          <a:xfrm>
            <a:off x="4604567" y="2730852"/>
            <a:ext cx="2032000" cy="1010024"/>
            <a:chOff x="1142999" y="1896034"/>
            <a:chExt cx="1976718" cy="1136277"/>
          </a:xfrm>
          <a:solidFill>
            <a:srgbClr val="426AA0"/>
          </a:solidFill>
        </p:grpSpPr>
        <p:sp>
          <p:nvSpPr>
            <p:cNvPr id="15" name="Rounded Rectangle 14"/>
            <p:cNvSpPr/>
            <p:nvPr/>
          </p:nvSpPr>
          <p:spPr>
            <a:xfrm>
              <a:off x="1142999" y="1896034"/>
              <a:ext cx="1976718" cy="11362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16" name="TextBox 15"/>
            <p:cNvSpPr txBox="1"/>
            <p:nvPr/>
          </p:nvSpPr>
          <p:spPr>
            <a:xfrm>
              <a:off x="1250576" y="2002509"/>
              <a:ext cx="1761565" cy="411676"/>
            </a:xfrm>
            <a:prstGeom prst="rect">
              <a:avLst/>
            </a:prstGeom>
            <a:grp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NACCHO</a:t>
              </a:r>
              <a:endParaRPr lang="en-US" sz="1600" b="1" dirty="0">
                <a:solidFill>
                  <a:prstClr val="white"/>
                </a:solidFill>
                <a:latin typeface="Calibri" panose="020F0502020204030204"/>
              </a:endParaRPr>
            </a:p>
          </p:txBody>
        </p:sp>
      </p:grpSp>
      <p:grpSp>
        <p:nvGrpSpPr>
          <p:cNvPr id="17" name="Group 16"/>
          <p:cNvGrpSpPr/>
          <p:nvPr/>
        </p:nvGrpSpPr>
        <p:grpSpPr>
          <a:xfrm>
            <a:off x="2461981" y="2730852"/>
            <a:ext cx="2032000" cy="1010024"/>
            <a:chOff x="1142999" y="1896034"/>
            <a:chExt cx="1976718" cy="1136277"/>
          </a:xfrm>
          <a:solidFill>
            <a:srgbClr val="426AA0"/>
          </a:solidFill>
        </p:grpSpPr>
        <p:sp>
          <p:nvSpPr>
            <p:cNvPr id="18" name="Rounded Rectangle 17"/>
            <p:cNvSpPr/>
            <p:nvPr/>
          </p:nvSpPr>
          <p:spPr>
            <a:xfrm>
              <a:off x="1142999" y="1896034"/>
              <a:ext cx="1976718" cy="113627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19" name="TextBox 18"/>
            <p:cNvSpPr txBox="1"/>
            <p:nvPr/>
          </p:nvSpPr>
          <p:spPr>
            <a:xfrm>
              <a:off x="1250576" y="2002509"/>
              <a:ext cx="1761565" cy="411676"/>
            </a:xfrm>
            <a:prstGeom prst="rect">
              <a:avLst/>
            </a:prstGeom>
            <a:grp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CDC</a:t>
              </a:r>
              <a:endParaRPr lang="en-US" sz="1600" b="1" dirty="0">
                <a:solidFill>
                  <a:prstClr val="white"/>
                </a:solidFill>
                <a:latin typeface="Calibri" panose="020F0502020204030204"/>
              </a:endParaRPr>
            </a:p>
          </p:txBody>
        </p:sp>
      </p:grpSp>
      <p:grpSp>
        <p:nvGrpSpPr>
          <p:cNvPr id="33" name="Group 32"/>
          <p:cNvGrpSpPr/>
          <p:nvPr/>
        </p:nvGrpSpPr>
        <p:grpSpPr>
          <a:xfrm>
            <a:off x="1413164" y="4970854"/>
            <a:ext cx="6400800" cy="1309607"/>
            <a:chOff x="1142999" y="1896034"/>
            <a:chExt cx="1976718" cy="1034352"/>
          </a:xfrm>
          <a:solidFill>
            <a:srgbClr val="A3BAD9"/>
          </a:solidFill>
        </p:grpSpPr>
        <p:sp>
          <p:nvSpPr>
            <p:cNvPr id="34" name="Rounded Rectangle 33"/>
            <p:cNvSpPr/>
            <p:nvPr/>
          </p:nvSpPr>
          <p:spPr>
            <a:xfrm>
              <a:off x="1142999" y="1896034"/>
              <a:ext cx="1976718" cy="10343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35" name="TextBox 34"/>
            <p:cNvSpPr txBox="1"/>
            <p:nvPr/>
          </p:nvSpPr>
          <p:spPr>
            <a:xfrm>
              <a:off x="1401464" y="1912496"/>
              <a:ext cx="1576526" cy="937305"/>
            </a:xfrm>
            <a:prstGeom prst="rect">
              <a:avLst/>
            </a:prstGeom>
            <a:grpFill/>
          </p:spPr>
          <p:txBody>
            <a:bodyPr wrap="square" rtlCol="0">
              <a:spAutoFit/>
            </a:bodyPr>
            <a:lstStyle/>
            <a:p>
              <a:pPr algn="ctr" defTabSz="812810" fontAlgn="auto">
                <a:spcBef>
                  <a:spcPts val="0"/>
                </a:spcBef>
                <a:spcAft>
                  <a:spcPts val="0"/>
                </a:spcAft>
              </a:pPr>
              <a:r>
                <a:rPr lang="en-US" sz="1778" dirty="0">
                  <a:solidFill>
                    <a:prstClr val="white"/>
                  </a:solidFill>
                  <a:latin typeface="Calibri" panose="020F0502020204030204"/>
                </a:rPr>
                <a:t>WORKGROUPS</a:t>
              </a:r>
            </a:p>
            <a:p>
              <a:pPr algn="ctr" defTabSz="812810" fontAlgn="auto">
                <a:spcBef>
                  <a:spcPts val="0"/>
                </a:spcBef>
                <a:spcAft>
                  <a:spcPts val="0"/>
                </a:spcAft>
              </a:pPr>
              <a:endParaRPr lang="en-US" sz="1778" dirty="0">
                <a:solidFill>
                  <a:prstClr val="white"/>
                </a:solidFill>
                <a:latin typeface="Calibri" panose="020F0502020204030204"/>
              </a:endParaRPr>
            </a:p>
            <a:p>
              <a:pPr algn="ctr" defTabSz="812810" fontAlgn="auto">
                <a:spcBef>
                  <a:spcPts val="0"/>
                </a:spcBef>
                <a:spcAft>
                  <a:spcPts val="0"/>
                </a:spcAft>
              </a:pPr>
              <a:r>
                <a:rPr lang="en-US" altLang="en-US" sz="1778" b="1" dirty="0">
                  <a:solidFill>
                    <a:prstClr val="white"/>
                  </a:solidFill>
                  <a:latin typeface="Calibri" panose="020F0502020204030204"/>
                </a:rPr>
                <a:t>Detection and </a:t>
              </a:r>
              <a:r>
                <a:rPr lang="en-US" altLang="en-US" sz="1778" b="1" dirty="0">
                  <a:solidFill>
                    <a:prstClr val="white"/>
                  </a:solidFill>
                  <a:latin typeface="Calibri" panose="020F0502020204030204"/>
                </a:rPr>
                <a:t>Reporting         Investigation </a:t>
              </a:r>
              <a:r>
                <a:rPr lang="en-US" altLang="en-US" sz="1778" b="1" dirty="0">
                  <a:solidFill>
                    <a:prstClr val="white"/>
                  </a:solidFill>
                  <a:latin typeface="Calibri" panose="020F0502020204030204"/>
                </a:rPr>
                <a:t>&amp; Control</a:t>
              </a:r>
            </a:p>
            <a:p>
              <a:pPr algn="ctr" defTabSz="812810" fontAlgn="auto">
                <a:spcBef>
                  <a:spcPts val="0"/>
                </a:spcBef>
                <a:spcAft>
                  <a:spcPts val="0"/>
                </a:spcAft>
              </a:pPr>
              <a:endParaRPr lang="en-US" sz="1778" dirty="0">
                <a:solidFill>
                  <a:prstClr val="white"/>
                </a:solidFill>
                <a:latin typeface="Calibri" panose="020F0502020204030204"/>
              </a:endParaRPr>
            </a:p>
          </p:txBody>
        </p:sp>
      </p:grpSp>
      <p:sp>
        <p:nvSpPr>
          <p:cNvPr id="39" name="Right Brace 38"/>
          <p:cNvSpPr/>
          <p:nvPr/>
        </p:nvSpPr>
        <p:spPr>
          <a:xfrm>
            <a:off x="6802306" y="1599308"/>
            <a:ext cx="308865" cy="2103280"/>
          </a:xfrm>
          <a:prstGeom prst="rightBrace">
            <a:avLst>
              <a:gd name="adj1" fmla="val 42658"/>
              <a:gd name="adj2" fmla="val 53334"/>
            </a:avLst>
          </a:prstGeom>
        </p:spPr>
        <p:style>
          <a:lnRef idx="3">
            <a:schemeClr val="accent2"/>
          </a:lnRef>
          <a:fillRef idx="0">
            <a:schemeClr val="accent2"/>
          </a:fillRef>
          <a:effectRef idx="2">
            <a:schemeClr val="accent2"/>
          </a:effectRef>
          <a:fontRef idx="minor">
            <a:schemeClr val="tx1"/>
          </a:fontRef>
        </p:style>
        <p:txBody>
          <a:bodyPr rtlCol="0" anchor="ctr"/>
          <a:lstStyle/>
          <a:p>
            <a:pPr algn="ctr" defTabSz="812810" fontAlgn="auto">
              <a:spcBef>
                <a:spcPts val="0"/>
              </a:spcBef>
              <a:spcAft>
                <a:spcPts val="0"/>
              </a:spcAft>
            </a:pPr>
            <a:endParaRPr lang="en-US" sz="1600">
              <a:solidFill>
                <a:prstClr val="black"/>
              </a:solidFill>
              <a:latin typeface="Calibri" panose="020F0502020204030204"/>
            </a:endParaRPr>
          </a:p>
        </p:txBody>
      </p:sp>
      <p:sp>
        <p:nvSpPr>
          <p:cNvPr id="41" name="TextBox 40"/>
          <p:cNvSpPr txBox="1"/>
          <p:nvPr/>
        </p:nvSpPr>
        <p:spPr>
          <a:xfrm>
            <a:off x="740419" y="1920413"/>
            <a:ext cx="1208524" cy="748795"/>
          </a:xfrm>
          <a:prstGeom prst="rect">
            <a:avLst/>
          </a:prstGeom>
          <a:noFill/>
        </p:spPr>
        <p:txBody>
          <a:bodyPr wrap="square" rtlCol="0">
            <a:spAutoFit/>
          </a:bodyPr>
          <a:lstStyle/>
          <a:p>
            <a:pPr defTabSz="812810" fontAlgn="auto">
              <a:spcBef>
                <a:spcPts val="0"/>
              </a:spcBef>
              <a:spcAft>
                <a:spcPts val="0"/>
              </a:spcAft>
            </a:pPr>
            <a:r>
              <a:rPr lang="en-US" sz="2133" b="1" i="1" dirty="0">
                <a:solidFill>
                  <a:srgbClr val="F09732"/>
                </a:solidFill>
                <a:latin typeface="Calibri" panose="020F0502020204030204"/>
              </a:rPr>
              <a:t>Co-chairs</a:t>
            </a:r>
          </a:p>
        </p:txBody>
      </p:sp>
      <p:sp>
        <p:nvSpPr>
          <p:cNvPr id="44" name="Right Brace 43"/>
          <p:cNvSpPr/>
          <p:nvPr/>
        </p:nvSpPr>
        <p:spPr>
          <a:xfrm flipH="1">
            <a:off x="2059529" y="1620587"/>
            <a:ext cx="249874" cy="1010024"/>
          </a:xfrm>
          <a:prstGeom prst="rightBrace">
            <a:avLst>
              <a:gd name="adj1" fmla="val 46568"/>
              <a:gd name="adj2" fmla="val 49135"/>
            </a:avLst>
          </a:prstGeom>
        </p:spPr>
        <p:style>
          <a:lnRef idx="3">
            <a:schemeClr val="accent2"/>
          </a:lnRef>
          <a:fillRef idx="0">
            <a:schemeClr val="accent2"/>
          </a:fillRef>
          <a:effectRef idx="2">
            <a:schemeClr val="accent2"/>
          </a:effectRef>
          <a:fontRef idx="minor">
            <a:schemeClr val="tx1"/>
          </a:fontRef>
        </p:style>
        <p:txBody>
          <a:bodyPr rtlCol="0" anchor="ctr"/>
          <a:lstStyle/>
          <a:p>
            <a:pPr algn="ctr" defTabSz="812810" fontAlgn="auto">
              <a:spcBef>
                <a:spcPts val="0"/>
              </a:spcBef>
              <a:spcAft>
                <a:spcPts val="0"/>
              </a:spcAft>
            </a:pPr>
            <a:endParaRPr lang="en-US" sz="1600">
              <a:solidFill>
                <a:prstClr val="black"/>
              </a:solidFill>
              <a:latin typeface="Calibri" panose="020F0502020204030204"/>
            </a:endParaRPr>
          </a:p>
        </p:txBody>
      </p:sp>
      <p:sp>
        <p:nvSpPr>
          <p:cNvPr id="45" name="TextBox 44"/>
          <p:cNvSpPr txBox="1"/>
          <p:nvPr/>
        </p:nvSpPr>
        <p:spPr>
          <a:xfrm>
            <a:off x="7111170" y="2330035"/>
            <a:ext cx="1550021" cy="748795"/>
          </a:xfrm>
          <a:prstGeom prst="rect">
            <a:avLst/>
          </a:prstGeom>
          <a:noFill/>
        </p:spPr>
        <p:txBody>
          <a:bodyPr wrap="square" rtlCol="0">
            <a:spAutoFit/>
          </a:bodyPr>
          <a:lstStyle/>
          <a:p>
            <a:pPr defTabSz="812810" fontAlgn="auto">
              <a:spcBef>
                <a:spcPts val="0"/>
              </a:spcBef>
              <a:spcAft>
                <a:spcPts val="0"/>
              </a:spcAft>
            </a:pPr>
            <a:r>
              <a:rPr lang="en-US" sz="2133" b="1" i="1" dirty="0">
                <a:solidFill>
                  <a:srgbClr val="F09732"/>
                </a:solidFill>
                <a:latin typeface="Calibri" panose="020F0502020204030204"/>
              </a:rPr>
              <a:t>Governance Committee</a:t>
            </a:r>
          </a:p>
        </p:txBody>
      </p:sp>
      <p:grpSp>
        <p:nvGrpSpPr>
          <p:cNvPr id="37" name="Group 36"/>
          <p:cNvGrpSpPr/>
          <p:nvPr/>
        </p:nvGrpSpPr>
        <p:grpSpPr>
          <a:xfrm>
            <a:off x="2461981" y="3850854"/>
            <a:ext cx="2032000" cy="1010024"/>
            <a:chOff x="1142999" y="1896034"/>
            <a:chExt cx="1976718" cy="1136277"/>
          </a:xfrm>
          <a:solidFill>
            <a:srgbClr val="426AA0"/>
          </a:solidFill>
        </p:grpSpPr>
        <p:sp>
          <p:nvSpPr>
            <p:cNvPr id="38" name="Rounded Rectangle 37"/>
            <p:cNvSpPr/>
            <p:nvPr/>
          </p:nvSpPr>
          <p:spPr>
            <a:xfrm>
              <a:off x="1142999" y="1896034"/>
              <a:ext cx="1976718" cy="1136277"/>
            </a:xfrm>
            <a:prstGeom prst="roundRect">
              <a:avLst/>
            </a:prstGeom>
            <a:solidFill>
              <a:srgbClr val="7C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40" name="TextBox 39"/>
            <p:cNvSpPr txBox="1"/>
            <p:nvPr/>
          </p:nvSpPr>
          <p:spPr>
            <a:xfrm>
              <a:off x="1250576" y="2002508"/>
              <a:ext cx="1761565" cy="411676"/>
            </a:xfrm>
            <a:prstGeom prst="rect">
              <a:avLst/>
            </a:prstGeom>
            <a:solidFill>
              <a:srgbClr val="7C9DCA"/>
            </a:solid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FDA</a:t>
              </a:r>
              <a:endParaRPr lang="en-US" sz="1600" b="1" dirty="0">
                <a:solidFill>
                  <a:prstClr val="white"/>
                </a:solidFill>
                <a:latin typeface="Calibri" panose="020F0502020204030204"/>
              </a:endParaRPr>
            </a:p>
          </p:txBody>
        </p:sp>
      </p:grpSp>
      <p:grpSp>
        <p:nvGrpSpPr>
          <p:cNvPr id="42" name="Group 41"/>
          <p:cNvGrpSpPr/>
          <p:nvPr/>
        </p:nvGrpSpPr>
        <p:grpSpPr>
          <a:xfrm>
            <a:off x="4605448" y="3850854"/>
            <a:ext cx="2032000" cy="1010024"/>
            <a:chOff x="1142999" y="1896034"/>
            <a:chExt cx="1976718" cy="1136277"/>
          </a:xfrm>
          <a:solidFill>
            <a:srgbClr val="426AA0"/>
          </a:solidFill>
        </p:grpSpPr>
        <p:sp>
          <p:nvSpPr>
            <p:cNvPr id="43" name="Rounded Rectangle 42"/>
            <p:cNvSpPr/>
            <p:nvPr/>
          </p:nvSpPr>
          <p:spPr>
            <a:xfrm>
              <a:off x="1142999" y="1896034"/>
              <a:ext cx="1976718" cy="1136277"/>
            </a:xfrm>
            <a:prstGeom prst="roundRect">
              <a:avLst/>
            </a:prstGeom>
            <a:solidFill>
              <a:srgbClr val="7C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46" name="TextBox 45"/>
            <p:cNvSpPr txBox="1"/>
            <p:nvPr/>
          </p:nvSpPr>
          <p:spPr>
            <a:xfrm>
              <a:off x="1250576" y="2002508"/>
              <a:ext cx="1761565" cy="411676"/>
            </a:xfrm>
            <a:prstGeom prst="rect">
              <a:avLst/>
            </a:prstGeom>
            <a:solidFill>
              <a:srgbClr val="7C9DCA"/>
            </a:solid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SHEA</a:t>
              </a:r>
              <a:endParaRPr lang="en-US" sz="1600" b="1" dirty="0">
                <a:solidFill>
                  <a:prstClr val="white"/>
                </a:solidFill>
                <a:latin typeface="Calibri" panose="020F0502020204030204"/>
              </a:endParaRPr>
            </a:p>
          </p:txBody>
        </p:sp>
      </p:grpSp>
      <p:sp>
        <p:nvSpPr>
          <p:cNvPr id="47" name="Title 1"/>
          <p:cNvSpPr txBox="1">
            <a:spLocks/>
          </p:cNvSpPr>
          <p:nvPr/>
        </p:nvSpPr>
        <p:spPr>
          <a:xfrm>
            <a:off x="508000" y="390606"/>
            <a:ext cx="8128000" cy="872069"/>
          </a:xfrm>
          <a:prstGeom prst="rect">
            <a:avLst/>
          </a:prstGeom>
          <a:solidFill>
            <a:srgbClr val="D3DEED"/>
          </a:solidFill>
        </p:spPr>
        <p:txBody>
          <a:bodyPr anchor="b">
            <a:noAutofit/>
          </a:bodyPr>
          <a:lstStyle>
            <a:lvl1pPr algn="l" defTabSz="514350" rtl="0" eaLnBrk="1" latinLnBrk="0" hangingPunct="1">
              <a:lnSpc>
                <a:spcPct val="100000"/>
              </a:lnSpc>
              <a:spcBef>
                <a:spcPts val="0"/>
              </a:spcBef>
              <a:buNone/>
              <a:defRPr sz="3200" b="1" kern="1200">
                <a:solidFill>
                  <a:srgbClr val="006794"/>
                </a:solidFill>
                <a:effectLst>
                  <a:outerShdw blurRad="38100" dist="38100" dir="2700000" algn="tl">
                    <a:srgbClr val="000000">
                      <a:alpha val="43137"/>
                    </a:srgbClr>
                  </a:outerShdw>
                </a:effectLst>
                <a:latin typeface="+mj-lt"/>
                <a:ea typeface="+mj-ea"/>
                <a:cs typeface="+mj-cs"/>
              </a:defRPr>
            </a:lvl1pPr>
          </a:lstStyle>
          <a:p>
            <a:pPr defTabSz="457206" fontAlgn="auto">
              <a:spcAft>
                <a:spcPts val="0"/>
              </a:spcAft>
            </a:pPr>
            <a:r>
              <a:rPr lang="en-US" sz="2489" dirty="0">
                <a:latin typeface="Calibri Light" panose="020F0302020204030204"/>
              </a:rPr>
              <a:t>CORHA Organizational Structure</a:t>
            </a:r>
          </a:p>
          <a:p>
            <a:pPr defTabSz="457206" fontAlgn="auto">
              <a:spcAft>
                <a:spcPts val="0"/>
              </a:spcAft>
            </a:pPr>
            <a:endParaRPr lang="en-US" sz="711" dirty="0">
              <a:latin typeface="Calibri Light" panose="020F0302020204030204"/>
            </a:endParaRPr>
          </a:p>
        </p:txBody>
      </p:sp>
      <p:grpSp>
        <p:nvGrpSpPr>
          <p:cNvPr id="28" name="Group 27"/>
          <p:cNvGrpSpPr/>
          <p:nvPr/>
        </p:nvGrpSpPr>
        <p:grpSpPr>
          <a:xfrm>
            <a:off x="328681" y="3854297"/>
            <a:ext cx="2032000" cy="1010024"/>
            <a:chOff x="1142999" y="1896034"/>
            <a:chExt cx="1976718" cy="1136277"/>
          </a:xfrm>
          <a:solidFill>
            <a:srgbClr val="426AA0"/>
          </a:solidFill>
        </p:grpSpPr>
        <p:sp>
          <p:nvSpPr>
            <p:cNvPr id="29" name="Rounded Rectangle 28"/>
            <p:cNvSpPr/>
            <p:nvPr/>
          </p:nvSpPr>
          <p:spPr>
            <a:xfrm>
              <a:off x="1142999" y="1896034"/>
              <a:ext cx="1976718" cy="1136277"/>
            </a:xfrm>
            <a:prstGeom prst="roundRect">
              <a:avLst/>
            </a:prstGeom>
            <a:solidFill>
              <a:srgbClr val="7C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30" name="TextBox 29"/>
            <p:cNvSpPr txBox="1"/>
            <p:nvPr/>
          </p:nvSpPr>
          <p:spPr>
            <a:xfrm>
              <a:off x="1250576" y="2002508"/>
              <a:ext cx="1761565" cy="380873"/>
            </a:xfrm>
            <a:prstGeom prst="rect">
              <a:avLst/>
            </a:prstGeom>
            <a:solidFill>
              <a:srgbClr val="7C9DCA"/>
            </a:solidFill>
          </p:spPr>
          <p:txBody>
            <a:bodyPr wrap="square" rtlCol="0">
              <a:spAutoFit/>
            </a:bodyPr>
            <a:lstStyle/>
            <a:p>
              <a:pPr algn="ctr" defTabSz="812810" fontAlgn="auto">
                <a:spcBef>
                  <a:spcPts val="0"/>
                </a:spcBef>
                <a:spcAft>
                  <a:spcPts val="0"/>
                </a:spcAft>
              </a:pPr>
              <a:r>
                <a:rPr lang="en-US" sz="1600" b="1" dirty="0">
                  <a:solidFill>
                    <a:prstClr val="white"/>
                  </a:solidFill>
                  <a:latin typeface="Calibri" panose="020F0502020204030204"/>
                </a:rPr>
                <a:t>CMS</a:t>
              </a:r>
              <a:endParaRPr lang="en-US" sz="1600" b="1" dirty="0">
                <a:solidFill>
                  <a:prstClr val="white"/>
                </a:solidFill>
                <a:latin typeface="Calibri" panose="020F0502020204030204"/>
              </a:endParaRPr>
            </a:p>
          </p:txBody>
        </p:sp>
      </p:grpSp>
      <p:grpSp>
        <p:nvGrpSpPr>
          <p:cNvPr id="31" name="Group 30"/>
          <p:cNvGrpSpPr/>
          <p:nvPr/>
        </p:nvGrpSpPr>
        <p:grpSpPr>
          <a:xfrm>
            <a:off x="6748034" y="3840549"/>
            <a:ext cx="2032000" cy="1010024"/>
            <a:chOff x="1142999" y="1896034"/>
            <a:chExt cx="1976718" cy="1136277"/>
          </a:xfrm>
          <a:solidFill>
            <a:srgbClr val="426AA0"/>
          </a:solidFill>
        </p:grpSpPr>
        <p:sp>
          <p:nvSpPr>
            <p:cNvPr id="32" name="Rounded Rectangle 31"/>
            <p:cNvSpPr/>
            <p:nvPr/>
          </p:nvSpPr>
          <p:spPr>
            <a:xfrm>
              <a:off x="1142999" y="1896034"/>
              <a:ext cx="1976718" cy="1136277"/>
            </a:xfrm>
            <a:prstGeom prst="roundRect">
              <a:avLst/>
            </a:prstGeom>
            <a:solidFill>
              <a:srgbClr val="7C9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810" fontAlgn="auto">
                <a:spcBef>
                  <a:spcPts val="0"/>
                </a:spcBef>
                <a:spcAft>
                  <a:spcPts val="0"/>
                </a:spcAft>
              </a:pPr>
              <a:endParaRPr lang="en-US" sz="1600">
                <a:solidFill>
                  <a:prstClr val="white"/>
                </a:solidFill>
                <a:latin typeface="Calibri" panose="020F0502020204030204"/>
              </a:endParaRPr>
            </a:p>
          </p:txBody>
        </p:sp>
        <p:sp>
          <p:nvSpPr>
            <p:cNvPr id="36" name="TextBox 35"/>
            <p:cNvSpPr txBox="1"/>
            <p:nvPr/>
          </p:nvSpPr>
          <p:spPr>
            <a:xfrm>
              <a:off x="1250576" y="2002508"/>
              <a:ext cx="1761565" cy="411676"/>
            </a:xfrm>
            <a:prstGeom prst="rect">
              <a:avLst/>
            </a:prstGeom>
            <a:solidFill>
              <a:srgbClr val="7C9DCA"/>
            </a:solidFill>
          </p:spPr>
          <p:txBody>
            <a:bodyPr wrap="square" rtlCol="0">
              <a:spAutoFit/>
            </a:bodyPr>
            <a:lstStyle/>
            <a:p>
              <a:pPr algn="ctr" defTabSz="812810" fontAlgn="auto">
                <a:spcBef>
                  <a:spcPts val="0"/>
                </a:spcBef>
                <a:spcAft>
                  <a:spcPts val="0"/>
                </a:spcAft>
              </a:pPr>
              <a:r>
                <a:rPr lang="en-US" sz="1778" b="1" dirty="0">
                  <a:solidFill>
                    <a:prstClr val="white"/>
                  </a:solidFill>
                  <a:latin typeface="Calibri" panose="020F0502020204030204"/>
                </a:rPr>
                <a:t>APIC</a:t>
              </a:r>
              <a:endParaRPr lang="en-US" sz="1600" b="1" dirty="0">
                <a:solidFill>
                  <a:prstClr val="white"/>
                </a:solidFill>
                <a:latin typeface="Calibri" panose="020F0502020204030204"/>
              </a:endParaRPr>
            </a:p>
          </p:txBody>
        </p:sp>
      </p:grpSp>
    </p:spTree>
    <p:extLst>
      <p:ext uri="{BB962C8B-B14F-4D97-AF65-F5344CB8AC3E}">
        <p14:creationId xmlns:p14="http://schemas.microsoft.com/office/powerpoint/2010/main" val="19727399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1879779" y="2546130"/>
            <a:ext cx="6228152" cy="2922397"/>
          </a:xfrm>
        </p:spPr>
        <p:txBody>
          <a:bodyPr/>
          <a:lstStyle/>
          <a:p>
            <a:pPr marL="0" indent="0">
              <a:buNone/>
            </a:pPr>
            <a:r>
              <a:rPr lang="en-US" b="1" dirty="0" smtClean="0">
                <a:solidFill>
                  <a:schemeClr val="accent1"/>
                </a:solidFill>
              </a:rPr>
              <a:t>Workgroup activities </a:t>
            </a:r>
            <a:r>
              <a:rPr lang="en-US" dirty="0" smtClean="0"/>
              <a:t>– CORHA will manage, support and grow workgroup activities</a:t>
            </a:r>
          </a:p>
          <a:p>
            <a:pPr lvl="1"/>
            <a:r>
              <a:rPr lang="en-US" dirty="0" smtClean="0"/>
              <a:t>Detailed work plans and timelines for product development</a:t>
            </a:r>
          </a:p>
          <a:p>
            <a:pPr lvl="1"/>
            <a:endParaRPr lang="en-US" dirty="0" smtClean="0"/>
          </a:p>
          <a:p>
            <a:pPr marL="0" indent="0">
              <a:buNone/>
            </a:pPr>
            <a:r>
              <a:rPr lang="en-US" b="1" dirty="0" smtClean="0">
                <a:solidFill>
                  <a:schemeClr val="accent1"/>
                </a:solidFill>
              </a:rPr>
              <a:t>Partner </a:t>
            </a:r>
            <a:r>
              <a:rPr lang="en-US" b="1" dirty="0">
                <a:solidFill>
                  <a:schemeClr val="accent1"/>
                </a:solidFill>
              </a:rPr>
              <a:t>Engagement </a:t>
            </a:r>
            <a:r>
              <a:rPr lang="en-US" dirty="0"/>
              <a:t>– CORHA will engage additional partners and evolve into a multidisciplinary collective</a:t>
            </a:r>
          </a:p>
          <a:p>
            <a:pPr lvl="1"/>
            <a:r>
              <a:rPr lang="en-US" dirty="0"/>
              <a:t>Healthcare consumers; medical community; </a:t>
            </a:r>
            <a:r>
              <a:rPr lang="en-US" dirty="0" smtClean="0"/>
              <a:t>health departments; </a:t>
            </a:r>
            <a:r>
              <a:rPr lang="en-US" dirty="0"/>
              <a:t>professional associations; federal </a:t>
            </a:r>
            <a:r>
              <a:rPr lang="en-US" dirty="0" smtClean="0"/>
              <a:t>agencies</a:t>
            </a:r>
          </a:p>
          <a:p>
            <a:pPr lvl="1"/>
            <a:endParaRPr lang="en-US" dirty="0"/>
          </a:p>
          <a:p>
            <a:endParaRPr lang="en-US" dirty="0"/>
          </a:p>
          <a:p>
            <a:pPr marL="0" indent="0">
              <a:buNone/>
            </a:pPr>
            <a:endParaRPr lang="en-US" dirty="0" smtClean="0"/>
          </a:p>
        </p:txBody>
      </p:sp>
      <p:pic>
        <p:nvPicPr>
          <p:cNvPr id="10" name="Picture 9"/>
          <p:cNvPicPr>
            <a:picLocks noChangeAspect="1"/>
          </p:cNvPicPr>
          <p:nvPr/>
        </p:nvPicPr>
        <p:blipFill>
          <a:blip r:embed="rId2"/>
          <a:stretch>
            <a:fillRect/>
          </a:stretch>
        </p:blipFill>
        <p:spPr>
          <a:xfrm>
            <a:off x="808110" y="4007328"/>
            <a:ext cx="891586" cy="676271"/>
          </a:xfrm>
          <a:prstGeom prst="rect">
            <a:avLst/>
          </a:prstGeom>
        </p:spPr>
      </p:pic>
      <p:pic>
        <p:nvPicPr>
          <p:cNvPr id="11" name="Picture 10"/>
          <p:cNvPicPr>
            <a:picLocks noChangeAspect="1"/>
          </p:cNvPicPr>
          <p:nvPr/>
        </p:nvPicPr>
        <p:blipFill>
          <a:blip r:embed="rId3"/>
          <a:stretch>
            <a:fillRect/>
          </a:stretch>
        </p:blipFill>
        <p:spPr>
          <a:xfrm>
            <a:off x="1005548" y="2668769"/>
            <a:ext cx="694148" cy="782004"/>
          </a:xfrm>
          <a:prstGeom prst="rect">
            <a:avLst/>
          </a:prstGeom>
        </p:spPr>
      </p:pic>
      <p:sp>
        <p:nvSpPr>
          <p:cNvPr id="12" name="Title 1"/>
          <p:cNvSpPr txBox="1">
            <a:spLocks/>
          </p:cNvSpPr>
          <p:nvPr/>
        </p:nvSpPr>
        <p:spPr>
          <a:xfrm>
            <a:off x="126686" y="482154"/>
            <a:ext cx="8128000" cy="1356658"/>
          </a:xfrm>
          <a:prstGeom prst="rect">
            <a:avLst/>
          </a:prstGeom>
          <a:solidFill>
            <a:srgbClr val="D3DEED"/>
          </a:solidFill>
        </p:spPr>
        <p:txBody>
          <a:bodyPr anchor="b">
            <a:noAutofit/>
          </a:bodyPr>
          <a:lstStyle>
            <a:lvl1pPr algn="l" defTabSz="514350" rtl="0" eaLnBrk="1" latinLnBrk="0" hangingPunct="1">
              <a:lnSpc>
                <a:spcPct val="100000"/>
              </a:lnSpc>
              <a:spcBef>
                <a:spcPts val="0"/>
              </a:spcBef>
              <a:buNone/>
              <a:defRPr sz="3200" b="1" kern="1200">
                <a:solidFill>
                  <a:srgbClr val="006794"/>
                </a:solidFill>
                <a:effectLst>
                  <a:outerShdw blurRad="38100" dist="38100" dir="2700000" algn="tl">
                    <a:srgbClr val="000000">
                      <a:alpha val="43137"/>
                    </a:srgbClr>
                  </a:outerShdw>
                </a:effectLst>
                <a:latin typeface="+mj-lt"/>
                <a:ea typeface="+mj-ea"/>
                <a:cs typeface="+mj-cs"/>
              </a:defRPr>
            </a:lvl1pPr>
          </a:lstStyle>
          <a:p>
            <a:pPr defTabSz="457206"/>
            <a:r>
              <a:rPr lang="en-US" sz="2489" dirty="0">
                <a:solidFill>
                  <a:srgbClr val="F09732"/>
                </a:solidFill>
                <a:latin typeface="Calibri Light" panose="020F0302020204030204"/>
              </a:rPr>
              <a:t>C</a:t>
            </a:r>
            <a:r>
              <a:rPr lang="en-US" sz="2489" dirty="0">
                <a:latin typeface="Calibri Light" panose="020F0302020204030204"/>
              </a:rPr>
              <a:t>ouncil for </a:t>
            </a:r>
            <a:r>
              <a:rPr lang="en-US" sz="2489" dirty="0">
                <a:solidFill>
                  <a:srgbClr val="F09732"/>
                </a:solidFill>
                <a:latin typeface="Calibri Light" panose="020F0302020204030204"/>
              </a:rPr>
              <a:t>O</a:t>
            </a:r>
            <a:r>
              <a:rPr lang="en-US" sz="2489" dirty="0">
                <a:latin typeface="Calibri Light" panose="020F0302020204030204"/>
              </a:rPr>
              <a:t>utbreak </a:t>
            </a:r>
            <a:r>
              <a:rPr lang="en-US" sz="2489" dirty="0">
                <a:solidFill>
                  <a:srgbClr val="F09732"/>
                </a:solidFill>
                <a:latin typeface="Calibri Light" panose="020F0302020204030204"/>
              </a:rPr>
              <a:t>R</a:t>
            </a:r>
            <a:r>
              <a:rPr lang="en-US" sz="2489" dirty="0">
                <a:latin typeface="Calibri Light" panose="020F0302020204030204"/>
              </a:rPr>
              <a:t>esponse: </a:t>
            </a:r>
            <a:br>
              <a:rPr lang="en-US" sz="2489" dirty="0">
                <a:latin typeface="Calibri Light" panose="020F0302020204030204"/>
              </a:rPr>
            </a:br>
            <a:r>
              <a:rPr lang="en-US" sz="2489" dirty="0">
                <a:solidFill>
                  <a:srgbClr val="F09732"/>
                </a:solidFill>
                <a:latin typeface="Calibri Light" panose="020F0302020204030204"/>
              </a:rPr>
              <a:t>H</a:t>
            </a:r>
            <a:r>
              <a:rPr lang="en-US" sz="2489" dirty="0">
                <a:latin typeface="Calibri Light" panose="020F0302020204030204"/>
              </a:rPr>
              <a:t>ealthcare-Associated Infections &amp; </a:t>
            </a:r>
            <a:br>
              <a:rPr lang="en-US" sz="2489" dirty="0">
                <a:latin typeface="Calibri Light" panose="020F0302020204030204"/>
              </a:rPr>
            </a:br>
            <a:r>
              <a:rPr lang="en-US" sz="2489" dirty="0">
                <a:solidFill>
                  <a:srgbClr val="F09732"/>
                </a:solidFill>
                <a:latin typeface="Calibri Light" panose="020F0302020204030204"/>
              </a:rPr>
              <a:t>A</a:t>
            </a:r>
            <a:r>
              <a:rPr lang="en-US" sz="2489" dirty="0">
                <a:latin typeface="Calibri Light" panose="020F0302020204030204"/>
              </a:rPr>
              <a:t>ntibiotic-Resistant Pathogens </a:t>
            </a:r>
            <a:r>
              <a:rPr lang="en-US" sz="2489" dirty="0">
                <a:solidFill>
                  <a:srgbClr val="F09732"/>
                </a:solidFill>
                <a:latin typeface="Calibri Light" panose="020F0302020204030204"/>
              </a:rPr>
              <a:t>(CORHA)</a:t>
            </a:r>
          </a:p>
          <a:p>
            <a:pPr defTabSz="457206"/>
            <a:endParaRPr lang="en-US" sz="711" dirty="0">
              <a:latin typeface="Calibri Light" panose="020F0302020204030204"/>
            </a:endParaRPr>
          </a:p>
        </p:txBody>
      </p:sp>
      <p:sp>
        <p:nvSpPr>
          <p:cNvPr id="15" name="Title 1"/>
          <p:cNvSpPr txBox="1">
            <a:spLocks/>
          </p:cNvSpPr>
          <p:nvPr/>
        </p:nvSpPr>
        <p:spPr>
          <a:xfrm>
            <a:off x="808110" y="1529162"/>
            <a:ext cx="7010400" cy="915814"/>
          </a:xfrm>
          <a:prstGeom prst="rect">
            <a:avLst/>
          </a:prstGeom>
        </p:spPr>
        <p:txBody>
          <a:bodyPr anchor="b">
            <a:noAutofit/>
          </a:bodyPr>
          <a:lstStyle>
            <a:lvl1pPr algn="l" defTabSz="514350" rtl="0" eaLnBrk="1" latinLnBrk="0" hangingPunct="1">
              <a:lnSpc>
                <a:spcPct val="100000"/>
              </a:lnSpc>
              <a:spcBef>
                <a:spcPts val="0"/>
              </a:spcBef>
              <a:buNone/>
              <a:defRPr sz="3200" b="1" kern="1200">
                <a:solidFill>
                  <a:srgbClr val="006794"/>
                </a:solidFill>
                <a:effectLst>
                  <a:outerShdw blurRad="38100" dist="38100" dir="2700000" algn="tl">
                    <a:srgbClr val="000000">
                      <a:alpha val="43137"/>
                    </a:srgbClr>
                  </a:outerShdw>
                </a:effectLst>
                <a:latin typeface="+mj-lt"/>
                <a:ea typeface="+mj-ea"/>
                <a:cs typeface="+mj-cs"/>
              </a:defRPr>
            </a:lvl1pPr>
          </a:lstStyle>
          <a:p>
            <a:pPr defTabSz="457206"/>
            <a:r>
              <a:rPr lang="en-US" dirty="0">
                <a:latin typeface="Calibri Light" panose="020F0302020204030204"/>
              </a:rPr>
              <a:t>Next Steps </a:t>
            </a:r>
          </a:p>
        </p:txBody>
      </p:sp>
      <p:sp>
        <p:nvSpPr>
          <p:cNvPr id="7" name="Content Placeholder 2"/>
          <p:cNvSpPr txBox="1">
            <a:spLocks/>
          </p:cNvSpPr>
          <p:nvPr/>
        </p:nvSpPr>
        <p:spPr>
          <a:xfrm>
            <a:off x="881339" y="5240153"/>
            <a:ext cx="7557733" cy="1062469"/>
          </a:xfrm>
          <a:prstGeom prst="rect">
            <a:avLst/>
          </a:prstGeom>
        </p:spPr>
        <p:txBody>
          <a:bodyPr/>
          <a:lstStyle>
            <a:lvl1pPr marL="171450" indent="-171450" algn="l" defTabSz="514350" rtl="0" eaLnBrk="1" latinLnBrk="0" hangingPunct="1">
              <a:lnSpc>
                <a:spcPct val="100000"/>
              </a:lnSpc>
              <a:spcBef>
                <a:spcPts val="450"/>
              </a:spcBef>
              <a:buClr>
                <a:srgbClr val="F09732"/>
              </a:buClr>
              <a:buSzPct val="90000"/>
              <a:buFont typeface="Wingdings" panose="05000000000000000000" pitchFamily="2" charset="2"/>
              <a:buChar char=""/>
              <a:defRPr sz="24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Clr>
                <a:srgbClr val="F09732"/>
              </a:buClr>
              <a:buFont typeface="Wingdings" panose="05000000000000000000" pitchFamily="2" charset="2"/>
              <a:buChar char="§"/>
              <a:defRPr sz="20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Calibri" panose="020F0502020204030204" pitchFamily="34" charset="0"/>
              <a:buChar char="̶"/>
              <a:defRPr sz="1600" kern="1200">
                <a:solidFill>
                  <a:schemeClr val="tx1"/>
                </a:solidFill>
                <a:latin typeface="+mn-lt"/>
                <a:ea typeface="+mn-ea"/>
                <a:cs typeface="+mn-cs"/>
              </a:defRPr>
            </a:lvl3pPr>
            <a:lvl4pPr marL="771525" indent="0" algn="l"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defTabSz="457206" fontAlgn="auto">
              <a:spcBef>
                <a:spcPts val="400"/>
              </a:spcBef>
              <a:spcAft>
                <a:spcPts val="0"/>
              </a:spcAft>
              <a:buNone/>
            </a:pPr>
            <a:r>
              <a:rPr lang="en-US" sz="2133" b="1" dirty="0">
                <a:solidFill>
                  <a:srgbClr val="006794"/>
                </a:solidFill>
                <a:latin typeface="Calibri" panose="020F0502020204030204"/>
              </a:rPr>
              <a:t>Leverage and complement related activities and investments </a:t>
            </a:r>
            <a:r>
              <a:rPr lang="en-US" sz="2133" dirty="0">
                <a:solidFill>
                  <a:prstClr val="black"/>
                </a:solidFill>
                <a:latin typeface="Calibri" panose="020F0502020204030204"/>
              </a:rPr>
              <a:t>– CORHA will help collective efforts to improve HAI/AR Response activities nationally, making them more consistent and effective</a:t>
            </a:r>
          </a:p>
        </p:txBody>
      </p:sp>
    </p:spTree>
    <p:extLst>
      <p:ext uri="{BB962C8B-B14F-4D97-AF65-F5344CB8AC3E}">
        <p14:creationId xmlns:p14="http://schemas.microsoft.com/office/powerpoint/2010/main" val="2381691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936530" y="1763434"/>
            <a:ext cx="6228152" cy="2922397"/>
          </a:xfrm>
        </p:spPr>
        <p:txBody>
          <a:bodyPr/>
          <a:lstStyle/>
          <a:p>
            <a:pPr marL="228603" lvl="1" indent="0">
              <a:buNone/>
            </a:pPr>
            <a:r>
              <a:rPr lang="en-US" sz="2133" b="1" dirty="0">
                <a:solidFill>
                  <a:schemeClr val="accent1"/>
                </a:solidFill>
              </a:rPr>
              <a:t>High-level outputs related to strategic objectives</a:t>
            </a:r>
          </a:p>
          <a:p>
            <a:pPr lvl="1"/>
            <a:r>
              <a:rPr lang="en-US" dirty="0" smtClean="0"/>
              <a:t> e.g.,</a:t>
            </a:r>
            <a:r>
              <a:rPr lang="en-US" dirty="0"/>
              <a:t> </a:t>
            </a:r>
            <a:r>
              <a:rPr lang="en-US" dirty="0" smtClean="0"/>
              <a:t>Best practices for improve detection of potential outbreaks using existing data sources</a:t>
            </a:r>
            <a:endParaRPr lang="en-US" dirty="0"/>
          </a:p>
          <a:p>
            <a:pPr lvl="1"/>
            <a:r>
              <a:rPr lang="en-US" dirty="0" smtClean="0"/>
              <a:t> e.g</a:t>
            </a:r>
            <a:r>
              <a:rPr lang="en-US" dirty="0"/>
              <a:t>., Laboratory </a:t>
            </a:r>
            <a:r>
              <a:rPr lang="en-US" dirty="0" smtClean="0"/>
              <a:t>best practices to support outbreak detection and investigations</a:t>
            </a:r>
            <a:endParaRPr lang="en-US" dirty="0"/>
          </a:p>
          <a:p>
            <a:pPr lvl="1"/>
            <a:r>
              <a:rPr lang="en-US" dirty="0" smtClean="0"/>
              <a:t> e.g</a:t>
            </a:r>
            <a:r>
              <a:rPr lang="en-US" dirty="0"/>
              <a:t>., </a:t>
            </a:r>
            <a:r>
              <a:rPr lang="en-US" dirty="0" smtClean="0"/>
              <a:t>Suggestions for improving data management </a:t>
            </a:r>
            <a:r>
              <a:rPr lang="en-US" dirty="0"/>
              <a:t>for </a:t>
            </a:r>
            <a:r>
              <a:rPr lang="en-US" dirty="0" smtClean="0"/>
              <a:t>outbreak investigation </a:t>
            </a:r>
            <a:r>
              <a:rPr lang="en-US" dirty="0"/>
              <a:t>and </a:t>
            </a:r>
            <a:r>
              <a:rPr lang="en-US" dirty="0" smtClean="0"/>
              <a:t>response activity tracking</a:t>
            </a:r>
            <a:endParaRPr lang="en-US" dirty="0"/>
          </a:p>
          <a:p>
            <a:pPr marL="228603" lvl="1" indent="0">
              <a:buNone/>
            </a:pPr>
            <a:endParaRPr lang="en-US" dirty="0" smtClean="0"/>
          </a:p>
          <a:p>
            <a:pPr marL="228603" lvl="1" indent="0">
              <a:buNone/>
            </a:pPr>
            <a:r>
              <a:rPr lang="en-US" sz="2133" b="1" dirty="0">
                <a:solidFill>
                  <a:schemeClr val="accent1"/>
                </a:solidFill>
              </a:rPr>
              <a:t>Suite of event-specific reference tools</a:t>
            </a:r>
          </a:p>
          <a:p>
            <a:pPr lvl="1"/>
            <a:r>
              <a:rPr lang="en-US" dirty="0"/>
              <a:t> </a:t>
            </a:r>
            <a:r>
              <a:rPr lang="en-US" dirty="0" smtClean="0"/>
              <a:t>Threshold </a:t>
            </a:r>
            <a:r>
              <a:rPr lang="en-US" dirty="0"/>
              <a:t>for reporting and investigation</a:t>
            </a:r>
          </a:p>
          <a:p>
            <a:pPr lvl="1"/>
            <a:r>
              <a:rPr lang="en-US" dirty="0" smtClean="0"/>
              <a:t> Suggestions </a:t>
            </a:r>
            <a:r>
              <a:rPr lang="en-US" dirty="0"/>
              <a:t>on how to improve reporting</a:t>
            </a:r>
          </a:p>
          <a:p>
            <a:pPr lvl="1"/>
            <a:r>
              <a:rPr lang="en-US" dirty="0" smtClean="0"/>
              <a:t> Suggestions </a:t>
            </a:r>
            <a:r>
              <a:rPr lang="en-US" dirty="0"/>
              <a:t>on </a:t>
            </a:r>
            <a:r>
              <a:rPr lang="en-US" dirty="0" smtClean="0"/>
              <a:t>how to improve </a:t>
            </a:r>
            <a:r>
              <a:rPr lang="en-US" dirty="0"/>
              <a:t>the use of existing surveillance </a:t>
            </a:r>
            <a:r>
              <a:rPr lang="en-US" dirty="0" smtClean="0"/>
              <a:t>data for detection</a:t>
            </a:r>
            <a:endParaRPr lang="en-US" dirty="0"/>
          </a:p>
          <a:p>
            <a:pPr lvl="1"/>
            <a:r>
              <a:rPr lang="en-US" dirty="0"/>
              <a:t> </a:t>
            </a:r>
            <a:r>
              <a:rPr lang="en-US" dirty="0" smtClean="0"/>
              <a:t>Tools </a:t>
            </a:r>
            <a:r>
              <a:rPr lang="en-US" dirty="0"/>
              <a:t>for investigation</a:t>
            </a:r>
          </a:p>
          <a:p>
            <a:pPr lvl="1"/>
            <a:r>
              <a:rPr lang="en-US" dirty="0" smtClean="0"/>
              <a:t> Suggestions for standardized </a:t>
            </a:r>
            <a:r>
              <a:rPr lang="en-US" dirty="0"/>
              <a:t>control measures</a:t>
            </a:r>
          </a:p>
          <a:p>
            <a:pPr marL="228603" lvl="1" indent="0">
              <a:buNone/>
            </a:pPr>
            <a:endParaRPr lang="en-US" dirty="0" smtClean="0"/>
          </a:p>
          <a:p>
            <a:pPr marL="228603" lvl="1" indent="0">
              <a:buNone/>
            </a:pPr>
            <a:endParaRPr lang="en-US" dirty="0"/>
          </a:p>
          <a:p>
            <a:pPr marL="228603" lvl="1" indent="0">
              <a:buNone/>
            </a:pPr>
            <a:endParaRPr lang="en-US" dirty="0"/>
          </a:p>
          <a:p>
            <a:endParaRPr lang="en-US" dirty="0"/>
          </a:p>
          <a:p>
            <a:pPr marL="0" indent="0">
              <a:buNone/>
            </a:pPr>
            <a:endParaRPr lang="en-US" dirty="0" smtClean="0"/>
          </a:p>
        </p:txBody>
      </p:sp>
      <p:sp>
        <p:nvSpPr>
          <p:cNvPr id="8" name="Title 1"/>
          <p:cNvSpPr txBox="1">
            <a:spLocks/>
          </p:cNvSpPr>
          <p:nvPr/>
        </p:nvSpPr>
        <p:spPr>
          <a:xfrm>
            <a:off x="508000" y="390606"/>
            <a:ext cx="8128000" cy="872069"/>
          </a:xfrm>
          <a:prstGeom prst="rect">
            <a:avLst/>
          </a:prstGeom>
          <a:solidFill>
            <a:srgbClr val="D3DEED"/>
          </a:solidFill>
        </p:spPr>
        <p:txBody>
          <a:bodyPr anchor="b">
            <a:noAutofit/>
          </a:bodyPr>
          <a:lstStyle>
            <a:lvl1pPr algn="l" defTabSz="514350" rtl="0" eaLnBrk="1" latinLnBrk="0" hangingPunct="1">
              <a:lnSpc>
                <a:spcPct val="100000"/>
              </a:lnSpc>
              <a:spcBef>
                <a:spcPts val="0"/>
              </a:spcBef>
              <a:buNone/>
              <a:defRPr sz="3200" b="1" kern="1200">
                <a:solidFill>
                  <a:srgbClr val="006794"/>
                </a:solidFill>
                <a:effectLst>
                  <a:outerShdw blurRad="38100" dist="38100" dir="2700000" algn="tl">
                    <a:srgbClr val="000000">
                      <a:alpha val="43137"/>
                    </a:srgbClr>
                  </a:outerShdw>
                </a:effectLst>
                <a:latin typeface="+mj-lt"/>
                <a:ea typeface="+mj-ea"/>
                <a:cs typeface="+mj-cs"/>
              </a:defRPr>
            </a:lvl1pPr>
          </a:lstStyle>
          <a:p>
            <a:pPr defTabSz="457206" fontAlgn="auto">
              <a:spcAft>
                <a:spcPts val="0"/>
              </a:spcAft>
            </a:pPr>
            <a:r>
              <a:rPr lang="en-US" sz="2489" dirty="0">
                <a:latin typeface="Calibri Light" panose="020F0302020204030204"/>
              </a:rPr>
              <a:t>CORHA </a:t>
            </a:r>
            <a:r>
              <a:rPr lang="en-US" sz="2489" dirty="0">
                <a:latin typeface="Calibri Light" panose="020F0302020204030204"/>
              </a:rPr>
              <a:t>Product Offerings</a:t>
            </a:r>
            <a:endParaRPr lang="en-US" sz="2489" dirty="0">
              <a:latin typeface="Calibri Light" panose="020F0302020204030204"/>
            </a:endParaRPr>
          </a:p>
          <a:p>
            <a:pPr defTabSz="457206" fontAlgn="auto">
              <a:spcAft>
                <a:spcPts val="0"/>
              </a:spcAft>
            </a:pPr>
            <a:endParaRPr lang="en-US" sz="711" dirty="0">
              <a:latin typeface="Calibri Light" panose="020F0302020204030204"/>
            </a:endParaRPr>
          </a:p>
        </p:txBody>
      </p:sp>
    </p:spTree>
    <p:extLst>
      <p:ext uri="{BB962C8B-B14F-4D97-AF65-F5344CB8AC3E}">
        <p14:creationId xmlns:p14="http://schemas.microsoft.com/office/powerpoint/2010/main" val="1684210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2" y="3048000"/>
            <a:ext cx="7772400" cy="1362075"/>
          </a:xfrm>
        </p:spPr>
        <p:txBody>
          <a:bodyPr/>
          <a:lstStyle/>
          <a:p>
            <a:r>
              <a:rPr lang="en-US" dirty="0" smtClean="0"/>
              <a:t>Some Suggestions for how you can strengthen relations with your HAI-AR program</a:t>
            </a:r>
            <a:endParaRPr lang="en-US" dirty="0"/>
          </a:p>
        </p:txBody>
      </p:sp>
      <p:sp>
        <p:nvSpPr>
          <p:cNvPr id="3" name="Text Placeholder 2"/>
          <p:cNvSpPr>
            <a:spLocks noGrp="1"/>
          </p:cNvSpPr>
          <p:nvPr>
            <p:ph type="body" idx="1"/>
          </p:nvPr>
        </p:nvSpPr>
        <p:spPr>
          <a:xfrm>
            <a:off x="722313" y="1447800"/>
            <a:ext cx="7772400" cy="1500187"/>
          </a:xfrm>
        </p:spPr>
        <p:txBody>
          <a:bodyPr/>
          <a:lstStyle/>
          <a:p>
            <a:endParaRPr lang="en-US"/>
          </a:p>
        </p:txBody>
      </p:sp>
    </p:spTree>
    <p:extLst>
      <p:ext uri="{BB962C8B-B14F-4D97-AF65-F5344CB8AC3E}">
        <p14:creationId xmlns:p14="http://schemas.microsoft.com/office/powerpoint/2010/main" val="400110609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857250"/>
          </a:xfrm>
        </p:spPr>
        <p:txBody>
          <a:bodyPr/>
          <a:lstStyle/>
          <a:p>
            <a:r>
              <a:rPr lang="en-US" dirty="0">
                <a:solidFill>
                  <a:srgbClr val="E25423"/>
                </a:solidFill>
              </a:rPr>
              <a:t>State HAI/AR Programs: </a:t>
            </a:r>
            <a:r>
              <a:rPr lang="en-US" dirty="0" smtClean="0">
                <a:solidFill>
                  <a:srgbClr val="E25423"/>
                </a:solidFill>
              </a:rPr>
              <a:t>History</a:t>
            </a:r>
            <a:endParaRPr lang="en-US" dirty="0">
              <a:solidFill>
                <a:srgbClr val="E25423"/>
              </a:solidFill>
            </a:endParaRPr>
          </a:p>
        </p:txBody>
      </p:sp>
      <p:sp>
        <p:nvSpPr>
          <p:cNvPr id="3" name="Text Placeholder 2"/>
          <p:cNvSpPr>
            <a:spLocks noGrp="1"/>
          </p:cNvSpPr>
          <p:nvPr>
            <p:ph type="body" sz="quarter" idx="10"/>
          </p:nvPr>
        </p:nvSpPr>
        <p:spPr/>
        <p:txBody>
          <a:bodyPr/>
          <a:lstStyle/>
          <a:p>
            <a:pPr>
              <a:spcAft>
                <a:spcPts val="1200"/>
              </a:spcAft>
            </a:pPr>
            <a:r>
              <a:rPr lang="en-US" sz="2400" dirty="0"/>
              <a:t>2009 ARRA funding established </a:t>
            </a:r>
            <a:r>
              <a:rPr lang="en-US" sz="2400" dirty="0" smtClean="0"/>
              <a:t>HAI </a:t>
            </a:r>
            <a:r>
              <a:rPr lang="en-US" sz="2400" dirty="0"/>
              <a:t>programs </a:t>
            </a:r>
            <a:r>
              <a:rPr lang="en-US" sz="2400" dirty="0" smtClean="0"/>
              <a:t>nationally and </a:t>
            </a:r>
            <a:r>
              <a:rPr lang="en-US" sz="2400" dirty="0"/>
              <a:t>required state HAI advisory groups and state plans</a:t>
            </a:r>
          </a:p>
          <a:p>
            <a:pPr>
              <a:spcAft>
                <a:spcPts val="1200"/>
              </a:spcAft>
            </a:pPr>
            <a:r>
              <a:rPr lang="en-US" sz="2400" dirty="0"/>
              <a:t>2011 ACA funding continued level support</a:t>
            </a:r>
          </a:p>
          <a:p>
            <a:pPr>
              <a:spcAft>
                <a:spcPts val="1200"/>
              </a:spcAft>
            </a:pPr>
            <a:r>
              <a:rPr lang="en-US" sz="2400" dirty="0"/>
              <a:t>2015 Ebola </a:t>
            </a:r>
            <a:r>
              <a:rPr lang="en-US" sz="2400" dirty="0" smtClean="0"/>
              <a:t>supplement  </a:t>
            </a:r>
            <a:r>
              <a:rPr lang="en-US" sz="2400" dirty="0"/>
              <a:t>(3 </a:t>
            </a:r>
            <a:r>
              <a:rPr lang="en-US" sz="2400" dirty="0" smtClean="0"/>
              <a:t>year </a:t>
            </a:r>
            <a:r>
              <a:rPr lang="en-US" sz="2400" dirty="0"/>
              <a:t>funding) provided first significant increase in support to state programs</a:t>
            </a:r>
          </a:p>
          <a:p>
            <a:r>
              <a:rPr lang="en-US" sz="2400" dirty="0"/>
              <a:t>2016 AR funding </a:t>
            </a:r>
          </a:p>
          <a:p>
            <a:pPr lvl="1"/>
            <a:r>
              <a:rPr lang="en-US" sz="2400" dirty="0"/>
              <a:t>Part of CDC core funding</a:t>
            </a:r>
          </a:p>
          <a:p>
            <a:pPr lvl="1"/>
            <a:r>
              <a:rPr lang="en-US" sz="2400" dirty="0"/>
              <a:t>Sustained HAI Program support </a:t>
            </a:r>
          </a:p>
          <a:p>
            <a:endParaRPr lang="en-US" sz="1600" dirty="0"/>
          </a:p>
        </p:txBody>
      </p:sp>
    </p:spTree>
    <p:extLst>
      <p:ext uri="{BB962C8B-B14F-4D97-AF65-F5344CB8AC3E}">
        <p14:creationId xmlns:p14="http://schemas.microsoft.com/office/powerpoint/2010/main" val="325470914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455569"/>
            <a:ext cx="5486400" cy="804862"/>
          </a:xfrm>
        </p:spPr>
        <p:txBody>
          <a:bodyPr/>
          <a:lstStyle/>
          <a:p>
            <a:endParaRPr lang="en-US"/>
          </a:p>
        </p:txBody>
      </p:sp>
      <p:pic>
        <p:nvPicPr>
          <p:cNvPr id="5" name="Picture 4"/>
          <p:cNvPicPr>
            <a:picLocks noChangeAspect="1"/>
          </p:cNvPicPr>
          <p:nvPr/>
        </p:nvPicPr>
        <p:blipFill rotWithShape="1">
          <a:blip r:embed="rId2"/>
          <a:srcRect l="3809" t="14191" r="39048" b="8095"/>
          <a:stretch/>
        </p:blipFill>
        <p:spPr>
          <a:xfrm>
            <a:off x="533400" y="0"/>
            <a:ext cx="8045822" cy="6838950"/>
          </a:xfrm>
          <a:prstGeom prst="rect">
            <a:avLst/>
          </a:prstGeom>
        </p:spPr>
      </p:pic>
      <p:sp>
        <p:nvSpPr>
          <p:cNvPr id="6" name="TextBox 5"/>
          <p:cNvSpPr txBox="1"/>
          <p:nvPr/>
        </p:nvSpPr>
        <p:spPr>
          <a:xfrm>
            <a:off x="3581400" y="5387578"/>
            <a:ext cx="4114800" cy="381000"/>
          </a:xfrm>
          <a:prstGeom prst="rect">
            <a:avLst/>
          </a:prstGeom>
          <a:noFill/>
        </p:spPr>
        <p:txBody>
          <a:bodyPr wrap="square" rtlCol="0">
            <a:spAutoFit/>
          </a:bodyPr>
          <a:lstStyle/>
          <a:p>
            <a:r>
              <a:rPr lang="en-US" dirty="0" smtClean="0"/>
              <a:t>google “</a:t>
            </a:r>
            <a:r>
              <a:rPr lang="en-US" dirty="0" err="1" smtClean="0"/>
              <a:t>cdc</a:t>
            </a:r>
            <a:r>
              <a:rPr lang="en-US" dirty="0" smtClean="0"/>
              <a:t> </a:t>
            </a:r>
            <a:r>
              <a:rPr lang="en-US" dirty="0" err="1"/>
              <a:t>hai</a:t>
            </a:r>
            <a:r>
              <a:rPr lang="en-US" dirty="0"/>
              <a:t> </a:t>
            </a:r>
            <a:r>
              <a:rPr lang="en-US" dirty="0" smtClean="0"/>
              <a:t>state”</a:t>
            </a:r>
            <a:endParaRPr lang="en-US" dirty="0"/>
          </a:p>
        </p:txBody>
      </p:sp>
      <p:sp>
        <p:nvSpPr>
          <p:cNvPr id="7" name="TextBox 6"/>
          <p:cNvSpPr txBox="1"/>
          <p:nvPr/>
        </p:nvSpPr>
        <p:spPr>
          <a:xfrm>
            <a:off x="3581400" y="5841433"/>
            <a:ext cx="3048000" cy="923330"/>
          </a:xfrm>
          <a:prstGeom prst="rect">
            <a:avLst/>
          </a:prstGeom>
          <a:noFill/>
        </p:spPr>
        <p:txBody>
          <a:bodyPr wrap="square" rtlCol="0">
            <a:spAutoFit/>
          </a:bodyPr>
          <a:lstStyle/>
          <a:p>
            <a:r>
              <a:rPr lang="en-US" dirty="0" smtClean="0"/>
              <a:t>Click on your state </a:t>
            </a:r>
          </a:p>
          <a:p>
            <a:r>
              <a:rPr lang="en-US" dirty="0" smtClean="0">
                <a:sym typeface="Wingdings" panose="05000000000000000000" pitchFamily="2" charset="2"/>
              </a:rPr>
              <a:t> </a:t>
            </a:r>
            <a:r>
              <a:rPr lang="en-US" dirty="0" smtClean="0"/>
              <a:t>contact info for your HAI/AR Program </a:t>
            </a:r>
            <a:r>
              <a:rPr lang="en-US" dirty="0"/>
              <a:t>Manager</a:t>
            </a:r>
          </a:p>
        </p:txBody>
      </p:sp>
    </p:spTree>
    <p:extLst>
      <p:ext uri="{BB962C8B-B14F-4D97-AF65-F5344CB8AC3E}">
        <p14:creationId xmlns:p14="http://schemas.microsoft.com/office/powerpoint/2010/main" val="1529508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457200"/>
            <a:ext cx="8458200" cy="4191000"/>
          </a:xfrm>
        </p:spPr>
        <p:txBody>
          <a:bodyPr/>
          <a:lstStyle/>
          <a:p>
            <a:pPr marL="0" indent="0">
              <a:buNone/>
            </a:pPr>
            <a:r>
              <a:rPr lang="en-US" sz="3600" dirty="0">
                <a:solidFill>
                  <a:schemeClr val="tx1"/>
                </a:solidFill>
                <a:latin typeface="Arial" charset="0"/>
                <a:ea typeface="ＭＳ Ｐゴシック" pitchFamily="34" charset="-128"/>
                <a:cs typeface="+mj-cs"/>
              </a:rPr>
              <a:t>Get to know your HAI Program </a:t>
            </a:r>
            <a:r>
              <a:rPr lang="en-US" sz="3600" dirty="0" smtClean="0">
                <a:solidFill>
                  <a:schemeClr val="tx1"/>
                </a:solidFill>
                <a:latin typeface="Arial" charset="0"/>
                <a:ea typeface="ＭＳ Ｐゴシック" pitchFamily="34" charset="-128"/>
                <a:cs typeface="+mj-cs"/>
              </a:rPr>
              <a:t>better</a:t>
            </a:r>
            <a:endParaRPr lang="en-US" sz="3600" dirty="0">
              <a:solidFill>
                <a:schemeClr val="tx1"/>
              </a:solidFill>
              <a:latin typeface="Arial" charset="0"/>
              <a:ea typeface="ＭＳ Ｐゴシック" pitchFamily="34" charset="-128"/>
              <a:cs typeface="+mj-cs"/>
            </a:endParaRPr>
          </a:p>
          <a:p>
            <a:pPr marL="0" indent="0">
              <a:buNone/>
            </a:pPr>
            <a:endParaRPr lang="en-US" dirty="0" smtClean="0"/>
          </a:p>
          <a:p>
            <a:pPr lvl="1">
              <a:spcAft>
                <a:spcPts val="600"/>
              </a:spcAft>
            </a:pPr>
            <a:r>
              <a:rPr lang="en-US" dirty="0" smtClean="0"/>
              <a:t>Regular meetings or calls</a:t>
            </a:r>
          </a:p>
          <a:p>
            <a:pPr lvl="1">
              <a:spcAft>
                <a:spcPts val="600"/>
              </a:spcAft>
            </a:pPr>
            <a:r>
              <a:rPr lang="en-US" dirty="0" smtClean="0"/>
              <a:t>Ask to join their HAI-AR Steering Group</a:t>
            </a:r>
          </a:p>
          <a:p>
            <a:pPr lvl="1">
              <a:spcAft>
                <a:spcPts val="600"/>
              </a:spcAft>
            </a:pPr>
            <a:r>
              <a:rPr lang="en-US" dirty="0" smtClean="0"/>
              <a:t>Ask if they have an annual meeting</a:t>
            </a:r>
          </a:p>
          <a:p>
            <a:pPr lvl="1">
              <a:spcAft>
                <a:spcPts val="600"/>
              </a:spcAft>
            </a:pPr>
            <a:r>
              <a:rPr lang="en-US" dirty="0" smtClean="0"/>
              <a:t>Explore training opportunities that could be shared among your respective staff members</a:t>
            </a:r>
          </a:p>
          <a:p>
            <a:pPr lvl="1">
              <a:spcAft>
                <a:spcPts val="600"/>
              </a:spcAft>
            </a:pPr>
            <a:r>
              <a:rPr lang="en-US" dirty="0"/>
              <a:t>Find out if they are performing on-site “ICAR” QI visits</a:t>
            </a:r>
          </a:p>
          <a:p>
            <a:pPr lvl="1">
              <a:spcAft>
                <a:spcPts val="600"/>
              </a:spcAft>
            </a:pPr>
            <a:r>
              <a:rPr lang="en-US" dirty="0" smtClean="0"/>
              <a:t>Discuss protocols </a:t>
            </a:r>
            <a:r>
              <a:rPr lang="en-US" dirty="0"/>
              <a:t>for exchanging information about outbreaks or breaches </a:t>
            </a:r>
            <a:r>
              <a:rPr lang="en-US" dirty="0" smtClean="0"/>
              <a:t>between your programs</a:t>
            </a:r>
          </a:p>
          <a:p>
            <a:pPr lvl="1">
              <a:spcAft>
                <a:spcPts val="600"/>
              </a:spcAft>
            </a:pPr>
            <a:r>
              <a:rPr lang="en-US" dirty="0" smtClean="0"/>
              <a:t>Compare notes on QI partners you have in common such as Long Term Care provider </a:t>
            </a:r>
            <a:r>
              <a:rPr lang="en-US" dirty="0"/>
              <a:t>associations </a:t>
            </a:r>
            <a:endParaRPr lang="en-US" dirty="0" smtClean="0"/>
          </a:p>
          <a:p>
            <a:pPr lvl="1">
              <a:spcAft>
                <a:spcPts val="600"/>
              </a:spcAft>
            </a:pPr>
            <a:r>
              <a:rPr lang="en-US" dirty="0" smtClean="0"/>
              <a:t>Remind them to refer </a:t>
            </a:r>
            <a:r>
              <a:rPr lang="en-US" dirty="0"/>
              <a:t>to </a:t>
            </a:r>
            <a:r>
              <a:rPr lang="en-US" dirty="0" smtClean="0"/>
              <a:t>you as </a:t>
            </a:r>
            <a:r>
              <a:rPr lang="en-US" dirty="0"/>
              <a:t>a prevention partner rather than </a:t>
            </a:r>
            <a:r>
              <a:rPr lang="en-US" dirty="0" smtClean="0"/>
              <a:t>the </a:t>
            </a:r>
            <a:r>
              <a:rPr lang="en-US" dirty="0"/>
              <a:t>“bad guy</a:t>
            </a:r>
            <a:r>
              <a:rPr lang="en-US" dirty="0" smtClean="0"/>
              <a:t>”</a:t>
            </a:r>
            <a:endParaRPr lang="en-US" dirty="0"/>
          </a:p>
        </p:txBody>
      </p:sp>
      <p:sp>
        <p:nvSpPr>
          <p:cNvPr id="6" name="Text Placeholder 5"/>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5631168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59"/>
          <p:cNvSpPr txBox="1">
            <a:spLocks noChangeArrowheads="1"/>
          </p:cNvSpPr>
          <p:nvPr/>
        </p:nvSpPr>
        <p:spPr bwMode="auto">
          <a:xfrm>
            <a:off x="828675" y="4357688"/>
            <a:ext cx="868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0000"/>
                </a:solidFill>
                <a:latin typeface="Arial Rounded MT Bold" pitchFamily="34" charset="0"/>
              </a:defRPr>
            </a:lvl1pPr>
            <a:lvl2pPr marL="742950" indent="-285750" eaLnBrk="0" hangingPunct="0">
              <a:defRPr>
                <a:solidFill>
                  <a:srgbClr val="FF0000"/>
                </a:solidFill>
                <a:latin typeface="Arial Rounded MT Bold" pitchFamily="34" charset="0"/>
              </a:defRPr>
            </a:lvl2pPr>
            <a:lvl3pPr marL="1143000" indent="-228600" eaLnBrk="0" hangingPunct="0">
              <a:defRPr>
                <a:solidFill>
                  <a:srgbClr val="FF0000"/>
                </a:solidFill>
                <a:latin typeface="Arial Rounded MT Bold" pitchFamily="34" charset="0"/>
              </a:defRPr>
            </a:lvl3pPr>
            <a:lvl4pPr marL="1600200" indent="-228600" eaLnBrk="0" hangingPunct="0">
              <a:defRPr>
                <a:solidFill>
                  <a:srgbClr val="FF0000"/>
                </a:solidFill>
                <a:latin typeface="Arial Rounded MT Bold" pitchFamily="34" charset="0"/>
              </a:defRPr>
            </a:lvl4pPr>
            <a:lvl5pPr marL="2057400" indent="-228600" eaLnBrk="0" hangingPunct="0">
              <a:defRPr>
                <a:solidFill>
                  <a:srgbClr val="FF0000"/>
                </a:solidFill>
                <a:latin typeface="Arial Rounded MT Bold" pitchFamily="34" charset="0"/>
              </a:defRPr>
            </a:lvl5pPr>
            <a:lvl6pPr marL="2514600" indent="-228600" eaLnBrk="0" fontAlgn="base" hangingPunct="0">
              <a:spcBef>
                <a:spcPct val="0"/>
              </a:spcBef>
              <a:spcAft>
                <a:spcPct val="0"/>
              </a:spcAft>
              <a:defRPr>
                <a:solidFill>
                  <a:srgbClr val="FF0000"/>
                </a:solidFill>
                <a:latin typeface="Arial Rounded MT Bold" pitchFamily="34" charset="0"/>
              </a:defRPr>
            </a:lvl6pPr>
            <a:lvl7pPr marL="2971800" indent="-228600" eaLnBrk="0" fontAlgn="base" hangingPunct="0">
              <a:spcBef>
                <a:spcPct val="0"/>
              </a:spcBef>
              <a:spcAft>
                <a:spcPct val="0"/>
              </a:spcAft>
              <a:defRPr>
                <a:solidFill>
                  <a:srgbClr val="FF0000"/>
                </a:solidFill>
                <a:latin typeface="Arial Rounded MT Bold" pitchFamily="34" charset="0"/>
              </a:defRPr>
            </a:lvl7pPr>
            <a:lvl8pPr marL="3429000" indent="-228600" eaLnBrk="0" fontAlgn="base" hangingPunct="0">
              <a:spcBef>
                <a:spcPct val="0"/>
              </a:spcBef>
              <a:spcAft>
                <a:spcPct val="0"/>
              </a:spcAft>
              <a:defRPr>
                <a:solidFill>
                  <a:srgbClr val="FF0000"/>
                </a:solidFill>
                <a:latin typeface="Arial Rounded MT Bold" pitchFamily="34" charset="0"/>
              </a:defRPr>
            </a:lvl8pPr>
            <a:lvl9pPr marL="3886200" indent="-228600" eaLnBrk="0" fontAlgn="base" hangingPunct="0">
              <a:spcBef>
                <a:spcPct val="0"/>
              </a:spcBef>
              <a:spcAft>
                <a:spcPct val="0"/>
              </a:spcAft>
              <a:defRPr>
                <a:solidFill>
                  <a:srgbClr val="FF0000"/>
                </a:solidFill>
                <a:latin typeface="Arial Rounded MT Bold" pitchFamily="34" charset="0"/>
              </a:defRPr>
            </a:lvl9pPr>
          </a:lstStyle>
          <a:p>
            <a:pPr algn="ctr">
              <a:lnSpc>
                <a:spcPct val="75000"/>
              </a:lnSpc>
            </a:pPr>
            <a:r>
              <a:rPr lang="en-US" sz="2000" dirty="0"/>
              <a:t>Home</a:t>
            </a:r>
          </a:p>
          <a:p>
            <a:pPr algn="ctr">
              <a:lnSpc>
                <a:spcPct val="75000"/>
              </a:lnSpc>
            </a:pPr>
            <a:r>
              <a:rPr lang="en-US" sz="2000" dirty="0"/>
              <a:t>Care</a:t>
            </a:r>
          </a:p>
        </p:txBody>
      </p:sp>
      <p:sp>
        <p:nvSpPr>
          <p:cNvPr id="5123" name="Text Box 360"/>
          <p:cNvSpPr txBox="1">
            <a:spLocks noChangeArrowheads="1"/>
          </p:cNvSpPr>
          <p:nvPr/>
        </p:nvSpPr>
        <p:spPr bwMode="auto">
          <a:xfrm>
            <a:off x="3581400" y="3124200"/>
            <a:ext cx="1357313"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Rounded MT Bold" pitchFamily="34" charset="0"/>
              </a:defRPr>
            </a:lvl1pPr>
            <a:lvl2pPr marL="742950" indent="-285750" eaLnBrk="0" hangingPunct="0">
              <a:defRPr>
                <a:solidFill>
                  <a:srgbClr val="FF0000"/>
                </a:solidFill>
                <a:latin typeface="Arial Rounded MT Bold" pitchFamily="34" charset="0"/>
              </a:defRPr>
            </a:lvl2pPr>
            <a:lvl3pPr marL="1143000" indent="-228600" eaLnBrk="0" hangingPunct="0">
              <a:defRPr>
                <a:solidFill>
                  <a:srgbClr val="FF0000"/>
                </a:solidFill>
                <a:latin typeface="Arial Rounded MT Bold" pitchFamily="34" charset="0"/>
              </a:defRPr>
            </a:lvl3pPr>
            <a:lvl4pPr marL="1600200" indent="-228600" eaLnBrk="0" hangingPunct="0">
              <a:defRPr>
                <a:solidFill>
                  <a:srgbClr val="FF0000"/>
                </a:solidFill>
                <a:latin typeface="Arial Rounded MT Bold" pitchFamily="34" charset="0"/>
              </a:defRPr>
            </a:lvl4pPr>
            <a:lvl5pPr marL="2057400" indent="-228600" eaLnBrk="0" hangingPunct="0">
              <a:defRPr>
                <a:solidFill>
                  <a:srgbClr val="FF0000"/>
                </a:solidFill>
                <a:latin typeface="Arial Rounded MT Bold" pitchFamily="34" charset="0"/>
              </a:defRPr>
            </a:lvl5pPr>
            <a:lvl6pPr marL="2514600" indent="-228600" eaLnBrk="0" fontAlgn="base" hangingPunct="0">
              <a:spcBef>
                <a:spcPct val="0"/>
              </a:spcBef>
              <a:spcAft>
                <a:spcPct val="0"/>
              </a:spcAft>
              <a:defRPr>
                <a:solidFill>
                  <a:srgbClr val="FF0000"/>
                </a:solidFill>
                <a:latin typeface="Arial Rounded MT Bold" pitchFamily="34" charset="0"/>
              </a:defRPr>
            </a:lvl6pPr>
            <a:lvl7pPr marL="2971800" indent="-228600" eaLnBrk="0" fontAlgn="base" hangingPunct="0">
              <a:spcBef>
                <a:spcPct val="0"/>
              </a:spcBef>
              <a:spcAft>
                <a:spcPct val="0"/>
              </a:spcAft>
              <a:defRPr>
                <a:solidFill>
                  <a:srgbClr val="FF0000"/>
                </a:solidFill>
                <a:latin typeface="Arial Rounded MT Bold" pitchFamily="34" charset="0"/>
              </a:defRPr>
            </a:lvl7pPr>
            <a:lvl8pPr marL="3429000" indent="-228600" eaLnBrk="0" fontAlgn="base" hangingPunct="0">
              <a:spcBef>
                <a:spcPct val="0"/>
              </a:spcBef>
              <a:spcAft>
                <a:spcPct val="0"/>
              </a:spcAft>
              <a:defRPr>
                <a:solidFill>
                  <a:srgbClr val="FF0000"/>
                </a:solidFill>
                <a:latin typeface="Arial Rounded MT Bold" pitchFamily="34" charset="0"/>
              </a:defRPr>
            </a:lvl8pPr>
            <a:lvl9pPr marL="3886200" indent="-228600" eaLnBrk="0" fontAlgn="base" hangingPunct="0">
              <a:spcBef>
                <a:spcPct val="0"/>
              </a:spcBef>
              <a:spcAft>
                <a:spcPct val="0"/>
              </a:spcAft>
              <a:defRPr>
                <a:solidFill>
                  <a:srgbClr val="FF0000"/>
                </a:solidFill>
                <a:latin typeface="Arial Rounded MT Bold" pitchFamily="34" charset="0"/>
              </a:defRPr>
            </a:lvl9pPr>
          </a:lstStyle>
          <a:p>
            <a:pPr algn="ctr">
              <a:lnSpc>
                <a:spcPct val="75000"/>
              </a:lnSpc>
            </a:pPr>
            <a:r>
              <a:rPr lang="en-US" sz="2000" dirty="0"/>
              <a:t>Acute Care</a:t>
            </a:r>
          </a:p>
          <a:p>
            <a:pPr algn="ctr">
              <a:lnSpc>
                <a:spcPct val="75000"/>
              </a:lnSpc>
            </a:pPr>
            <a:r>
              <a:rPr lang="en-US" sz="2000" dirty="0"/>
              <a:t>Facility</a:t>
            </a:r>
          </a:p>
        </p:txBody>
      </p:sp>
      <p:sp>
        <p:nvSpPr>
          <p:cNvPr id="5124" name="Text Box 361"/>
          <p:cNvSpPr txBox="1">
            <a:spLocks noChangeArrowheads="1"/>
          </p:cNvSpPr>
          <p:nvPr/>
        </p:nvSpPr>
        <p:spPr bwMode="auto">
          <a:xfrm>
            <a:off x="6691313" y="4357688"/>
            <a:ext cx="1481137"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0000"/>
                </a:solidFill>
                <a:latin typeface="Arial Rounded MT Bold" pitchFamily="34" charset="0"/>
              </a:defRPr>
            </a:lvl1pPr>
            <a:lvl2pPr marL="742950" indent="-285750" eaLnBrk="0" hangingPunct="0">
              <a:defRPr>
                <a:solidFill>
                  <a:srgbClr val="FF0000"/>
                </a:solidFill>
                <a:latin typeface="Arial Rounded MT Bold" pitchFamily="34" charset="0"/>
              </a:defRPr>
            </a:lvl2pPr>
            <a:lvl3pPr marL="1143000" indent="-228600" eaLnBrk="0" hangingPunct="0">
              <a:defRPr>
                <a:solidFill>
                  <a:srgbClr val="FF0000"/>
                </a:solidFill>
                <a:latin typeface="Arial Rounded MT Bold" pitchFamily="34" charset="0"/>
              </a:defRPr>
            </a:lvl3pPr>
            <a:lvl4pPr marL="1600200" indent="-228600" eaLnBrk="0" hangingPunct="0">
              <a:defRPr>
                <a:solidFill>
                  <a:srgbClr val="FF0000"/>
                </a:solidFill>
                <a:latin typeface="Arial Rounded MT Bold" pitchFamily="34" charset="0"/>
              </a:defRPr>
            </a:lvl4pPr>
            <a:lvl5pPr marL="2057400" indent="-228600" eaLnBrk="0" hangingPunct="0">
              <a:defRPr>
                <a:solidFill>
                  <a:srgbClr val="FF0000"/>
                </a:solidFill>
                <a:latin typeface="Arial Rounded MT Bold" pitchFamily="34" charset="0"/>
              </a:defRPr>
            </a:lvl5pPr>
            <a:lvl6pPr marL="2514600" indent="-228600" eaLnBrk="0" fontAlgn="base" hangingPunct="0">
              <a:spcBef>
                <a:spcPct val="0"/>
              </a:spcBef>
              <a:spcAft>
                <a:spcPct val="0"/>
              </a:spcAft>
              <a:defRPr>
                <a:solidFill>
                  <a:srgbClr val="FF0000"/>
                </a:solidFill>
                <a:latin typeface="Arial Rounded MT Bold" pitchFamily="34" charset="0"/>
              </a:defRPr>
            </a:lvl6pPr>
            <a:lvl7pPr marL="2971800" indent="-228600" eaLnBrk="0" fontAlgn="base" hangingPunct="0">
              <a:spcBef>
                <a:spcPct val="0"/>
              </a:spcBef>
              <a:spcAft>
                <a:spcPct val="0"/>
              </a:spcAft>
              <a:defRPr>
                <a:solidFill>
                  <a:srgbClr val="FF0000"/>
                </a:solidFill>
                <a:latin typeface="Arial Rounded MT Bold" pitchFamily="34" charset="0"/>
              </a:defRPr>
            </a:lvl7pPr>
            <a:lvl8pPr marL="3429000" indent="-228600" eaLnBrk="0" fontAlgn="base" hangingPunct="0">
              <a:spcBef>
                <a:spcPct val="0"/>
              </a:spcBef>
              <a:spcAft>
                <a:spcPct val="0"/>
              </a:spcAft>
              <a:defRPr>
                <a:solidFill>
                  <a:srgbClr val="FF0000"/>
                </a:solidFill>
                <a:latin typeface="Arial Rounded MT Bold" pitchFamily="34" charset="0"/>
              </a:defRPr>
            </a:lvl8pPr>
            <a:lvl9pPr marL="3886200" indent="-228600" eaLnBrk="0" fontAlgn="base" hangingPunct="0">
              <a:spcBef>
                <a:spcPct val="0"/>
              </a:spcBef>
              <a:spcAft>
                <a:spcPct val="0"/>
              </a:spcAft>
              <a:defRPr>
                <a:solidFill>
                  <a:srgbClr val="FF0000"/>
                </a:solidFill>
                <a:latin typeface="Arial Rounded MT Bold" pitchFamily="34" charset="0"/>
              </a:defRPr>
            </a:lvl9pPr>
          </a:lstStyle>
          <a:p>
            <a:pPr algn="ctr">
              <a:lnSpc>
                <a:spcPct val="75000"/>
              </a:lnSpc>
            </a:pPr>
            <a:r>
              <a:rPr lang="en-US" sz="2000" dirty="0"/>
              <a:t>Outpatient/</a:t>
            </a:r>
          </a:p>
          <a:p>
            <a:pPr algn="ctr">
              <a:lnSpc>
                <a:spcPct val="75000"/>
              </a:lnSpc>
            </a:pPr>
            <a:r>
              <a:rPr lang="en-US" sz="2000" dirty="0"/>
              <a:t>Ambulatory</a:t>
            </a:r>
          </a:p>
          <a:p>
            <a:pPr algn="ctr">
              <a:lnSpc>
                <a:spcPct val="75000"/>
              </a:lnSpc>
            </a:pPr>
            <a:r>
              <a:rPr lang="en-US" sz="2000" dirty="0"/>
              <a:t>Facility</a:t>
            </a:r>
          </a:p>
        </p:txBody>
      </p:sp>
      <p:sp>
        <p:nvSpPr>
          <p:cNvPr id="5125" name="Text Box 362"/>
          <p:cNvSpPr txBox="1">
            <a:spLocks noChangeArrowheads="1"/>
          </p:cNvSpPr>
          <p:nvPr/>
        </p:nvSpPr>
        <p:spPr bwMode="auto">
          <a:xfrm>
            <a:off x="3276600" y="5867400"/>
            <a:ext cx="20177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0000"/>
                </a:solidFill>
                <a:latin typeface="Arial Rounded MT Bold" pitchFamily="34" charset="0"/>
              </a:defRPr>
            </a:lvl1pPr>
            <a:lvl2pPr marL="742950" indent="-285750" eaLnBrk="0" hangingPunct="0">
              <a:defRPr>
                <a:solidFill>
                  <a:srgbClr val="FF0000"/>
                </a:solidFill>
                <a:latin typeface="Arial Rounded MT Bold" pitchFamily="34" charset="0"/>
              </a:defRPr>
            </a:lvl2pPr>
            <a:lvl3pPr marL="1143000" indent="-228600" eaLnBrk="0" hangingPunct="0">
              <a:defRPr>
                <a:solidFill>
                  <a:srgbClr val="FF0000"/>
                </a:solidFill>
                <a:latin typeface="Arial Rounded MT Bold" pitchFamily="34" charset="0"/>
              </a:defRPr>
            </a:lvl3pPr>
            <a:lvl4pPr marL="1600200" indent="-228600" eaLnBrk="0" hangingPunct="0">
              <a:defRPr>
                <a:solidFill>
                  <a:srgbClr val="FF0000"/>
                </a:solidFill>
                <a:latin typeface="Arial Rounded MT Bold" pitchFamily="34" charset="0"/>
              </a:defRPr>
            </a:lvl4pPr>
            <a:lvl5pPr marL="2057400" indent="-228600" eaLnBrk="0" hangingPunct="0">
              <a:defRPr>
                <a:solidFill>
                  <a:srgbClr val="FF0000"/>
                </a:solidFill>
                <a:latin typeface="Arial Rounded MT Bold" pitchFamily="34" charset="0"/>
              </a:defRPr>
            </a:lvl5pPr>
            <a:lvl6pPr marL="2514600" indent="-228600" eaLnBrk="0" fontAlgn="base" hangingPunct="0">
              <a:spcBef>
                <a:spcPct val="0"/>
              </a:spcBef>
              <a:spcAft>
                <a:spcPct val="0"/>
              </a:spcAft>
              <a:defRPr>
                <a:solidFill>
                  <a:srgbClr val="FF0000"/>
                </a:solidFill>
                <a:latin typeface="Arial Rounded MT Bold" pitchFamily="34" charset="0"/>
              </a:defRPr>
            </a:lvl6pPr>
            <a:lvl7pPr marL="2971800" indent="-228600" eaLnBrk="0" fontAlgn="base" hangingPunct="0">
              <a:spcBef>
                <a:spcPct val="0"/>
              </a:spcBef>
              <a:spcAft>
                <a:spcPct val="0"/>
              </a:spcAft>
              <a:defRPr>
                <a:solidFill>
                  <a:srgbClr val="FF0000"/>
                </a:solidFill>
                <a:latin typeface="Arial Rounded MT Bold" pitchFamily="34" charset="0"/>
              </a:defRPr>
            </a:lvl7pPr>
            <a:lvl8pPr marL="3429000" indent="-228600" eaLnBrk="0" fontAlgn="base" hangingPunct="0">
              <a:spcBef>
                <a:spcPct val="0"/>
              </a:spcBef>
              <a:spcAft>
                <a:spcPct val="0"/>
              </a:spcAft>
              <a:defRPr>
                <a:solidFill>
                  <a:srgbClr val="FF0000"/>
                </a:solidFill>
                <a:latin typeface="Arial Rounded MT Bold" pitchFamily="34" charset="0"/>
              </a:defRPr>
            </a:lvl8pPr>
            <a:lvl9pPr marL="3886200" indent="-228600" eaLnBrk="0" fontAlgn="base" hangingPunct="0">
              <a:spcBef>
                <a:spcPct val="0"/>
              </a:spcBef>
              <a:spcAft>
                <a:spcPct val="0"/>
              </a:spcAft>
              <a:defRPr>
                <a:solidFill>
                  <a:srgbClr val="FF0000"/>
                </a:solidFill>
                <a:latin typeface="Arial Rounded MT Bold" pitchFamily="34" charset="0"/>
              </a:defRPr>
            </a:lvl9pPr>
          </a:lstStyle>
          <a:p>
            <a:pPr algn="ctr">
              <a:lnSpc>
                <a:spcPct val="75000"/>
              </a:lnSpc>
            </a:pPr>
            <a:r>
              <a:rPr lang="en-US" sz="2000" dirty="0"/>
              <a:t>Long Term Care</a:t>
            </a:r>
          </a:p>
          <a:p>
            <a:pPr algn="ctr">
              <a:lnSpc>
                <a:spcPct val="75000"/>
              </a:lnSpc>
            </a:pPr>
            <a:r>
              <a:rPr lang="en-US" sz="2000" dirty="0"/>
              <a:t>Facility</a:t>
            </a:r>
          </a:p>
        </p:txBody>
      </p:sp>
      <p:sp>
        <p:nvSpPr>
          <p:cNvPr id="5126" name="Line 363"/>
          <p:cNvSpPr>
            <a:spLocks noChangeShapeType="1"/>
          </p:cNvSpPr>
          <p:nvPr/>
        </p:nvSpPr>
        <p:spPr bwMode="auto">
          <a:xfrm>
            <a:off x="2057400" y="4343400"/>
            <a:ext cx="41656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dirty="0"/>
          </a:p>
        </p:txBody>
      </p:sp>
      <p:sp>
        <p:nvSpPr>
          <p:cNvPr id="5127" name="Line 364"/>
          <p:cNvSpPr>
            <a:spLocks noChangeShapeType="1"/>
          </p:cNvSpPr>
          <p:nvPr/>
        </p:nvSpPr>
        <p:spPr bwMode="auto">
          <a:xfrm>
            <a:off x="4191000" y="3962400"/>
            <a:ext cx="0" cy="7620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dirty="0"/>
          </a:p>
        </p:txBody>
      </p:sp>
      <p:sp>
        <p:nvSpPr>
          <p:cNvPr id="5128" name="Line 365"/>
          <p:cNvSpPr>
            <a:spLocks noChangeShapeType="1"/>
          </p:cNvSpPr>
          <p:nvPr/>
        </p:nvSpPr>
        <p:spPr bwMode="auto">
          <a:xfrm flipV="1">
            <a:off x="1066800" y="2362200"/>
            <a:ext cx="2047875" cy="10668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5129" name="Line 366"/>
          <p:cNvSpPr>
            <a:spLocks noChangeShapeType="1"/>
          </p:cNvSpPr>
          <p:nvPr/>
        </p:nvSpPr>
        <p:spPr bwMode="auto">
          <a:xfrm>
            <a:off x="5791200" y="2362200"/>
            <a:ext cx="1727200" cy="10477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5130" name="Line 367"/>
          <p:cNvSpPr>
            <a:spLocks noChangeShapeType="1"/>
          </p:cNvSpPr>
          <p:nvPr/>
        </p:nvSpPr>
        <p:spPr bwMode="auto">
          <a:xfrm flipV="1">
            <a:off x="5957888" y="5146675"/>
            <a:ext cx="1439862" cy="66675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5131" name="Line 368"/>
          <p:cNvSpPr>
            <a:spLocks noChangeShapeType="1"/>
          </p:cNvSpPr>
          <p:nvPr/>
        </p:nvSpPr>
        <p:spPr bwMode="auto">
          <a:xfrm>
            <a:off x="1250950" y="4975225"/>
            <a:ext cx="1371600" cy="8001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5132" name="Rectangle 369"/>
          <p:cNvSpPr>
            <a:spLocks noChangeArrowheads="1"/>
          </p:cNvSpPr>
          <p:nvPr/>
        </p:nvSpPr>
        <p:spPr bwMode="auto">
          <a:xfrm>
            <a:off x="609600" y="22860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hangingPunct="0">
              <a:lnSpc>
                <a:spcPct val="95000"/>
              </a:lnSpc>
            </a:pPr>
            <a:r>
              <a:rPr lang="en-US" sz="3200" b="1" dirty="0">
                <a:latin typeface="Calibri" pitchFamily="34" charset="0"/>
              </a:rPr>
              <a:t>Infection prevention needs extend to all areas where healthcare is provided</a:t>
            </a:r>
          </a:p>
        </p:txBody>
      </p:sp>
      <p:pic>
        <p:nvPicPr>
          <p:cNvPr id="5133" name="Picture 2" descr="C:\Documents and Settings\ggj3\Desktop\Picture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295400"/>
            <a:ext cx="26146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3" descr="C:\Documents and Settings\ggj3\Desktop\Picture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505200"/>
            <a:ext cx="11763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4" descr="C:\Documents and Settings\ggj3\Desktop\Picture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3452812"/>
            <a:ext cx="208438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5" descr="C:\Documents and Settings\ggj3\Desktop\Picture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4953000"/>
            <a:ext cx="32194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93786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bwMode="auto">
          <a:xfrm>
            <a:off x="304800" y="228600"/>
            <a:ext cx="8382000" cy="914400"/>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smtClean="0">
                <a:latin typeface="Arial" charset="0"/>
                <a:ea typeface="ＭＳ Ｐゴシック" pitchFamily="34" charset="-128"/>
              </a:rPr>
              <a:t>Some Closing Thoughts</a:t>
            </a:r>
            <a:endParaRPr lang="en-US" sz="3600" b="1" dirty="0" smtClean="0">
              <a:latin typeface="Arial" charset="0"/>
              <a:ea typeface="ＭＳ Ｐゴシック" pitchFamily="34" charset="-128"/>
            </a:endParaRPr>
          </a:p>
        </p:txBody>
      </p:sp>
      <p:sp>
        <p:nvSpPr>
          <p:cNvPr id="67587" name="Content Placeholder 2"/>
          <p:cNvSpPr>
            <a:spLocks noGrp="1"/>
          </p:cNvSpPr>
          <p:nvPr>
            <p:ph idx="1"/>
          </p:nvPr>
        </p:nvSpPr>
        <p:spPr bwMode="auto">
          <a:xfrm>
            <a:off x="137160" y="2362200"/>
            <a:ext cx="6324600" cy="4648200"/>
          </a:xfrm>
          <a:noFill/>
          <a:ln>
            <a:miter lim="800000"/>
            <a:headEnd/>
            <a:tailEnd/>
          </a:ln>
        </p:spPr>
        <p:txBody>
          <a:bodyPr vert="horz" wrap="square" lIns="91440" tIns="45720" rIns="91440" bIns="45720" numCol="1" anchor="t" anchorCtr="0" compatLnSpc="1">
            <a:prstTxWarp prst="textNoShape">
              <a:avLst/>
            </a:prstTxWarp>
          </a:bodyPr>
          <a:lstStyle/>
          <a:p>
            <a:pPr lvl="1">
              <a:spcBef>
                <a:spcPts val="0"/>
              </a:spcBef>
              <a:spcAft>
                <a:spcPts val="1200"/>
              </a:spcAft>
            </a:pPr>
            <a:r>
              <a:rPr lang="en-US" sz="2400" dirty="0" smtClean="0">
                <a:solidFill>
                  <a:schemeClr val="accent6"/>
                </a:solidFill>
                <a:ea typeface="ＭＳ Ｐゴシック" pitchFamily="34" charset="-128"/>
              </a:rPr>
              <a:t>Creates new lines of communication</a:t>
            </a:r>
          </a:p>
          <a:p>
            <a:pPr lvl="1">
              <a:spcBef>
                <a:spcPts val="0"/>
              </a:spcBef>
              <a:spcAft>
                <a:spcPts val="1200"/>
              </a:spcAft>
            </a:pPr>
            <a:r>
              <a:rPr lang="en-US" sz="2400" dirty="0" smtClean="0">
                <a:solidFill>
                  <a:schemeClr val="accent6"/>
                </a:solidFill>
                <a:ea typeface="ＭＳ Ｐゴシック" pitchFamily="34" charset="-128"/>
              </a:rPr>
              <a:t>Strengthens resources for </a:t>
            </a:r>
            <a:r>
              <a:rPr lang="en-US" sz="2400" dirty="0" smtClean="0">
                <a:solidFill>
                  <a:schemeClr val="accent6"/>
                </a:solidFill>
                <a:ea typeface="ＭＳ Ｐゴシック" pitchFamily="34" charset="-128"/>
              </a:rPr>
              <a:t>new </a:t>
            </a:r>
            <a:r>
              <a:rPr lang="en-US" sz="2400" dirty="0" smtClean="0">
                <a:solidFill>
                  <a:schemeClr val="accent6"/>
                </a:solidFill>
                <a:ea typeface="ＭＳ Ｐゴシック" pitchFamily="34" charset="-128"/>
              </a:rPr>
              <a:t>programs</a:t>
            </a:r>
          </a:p>
          <a:p>
            <a:pPr lvl="1">
              <a:spcBef>
                <a:spcPts val="0"/>
              </a:spcBef>
              <a:spcAft>
                <a:spcPts val="1200"/>
              </a:spcAft>
            </a:pPr>
            <a:r>
              <a:rPr lang="en-US" sz="2400" dirty="0" smtClean="0">
                <a:solidFill>
                  <a:schemeClr val="accent6"/>
                </a:solidFill>
                <a:ea typeface="ＭＳ Ｐゴシック" pitchFamily="34" charset="-128"/>
              </a:rPr>
              <a:t>Promotes engagement with providers</a:t>
            </a:r>
          </a:p>
          <a:p>
            <a:pPr lvl="1">
              <a:spcBef>
                <a:spcPts val="0"/>
              </a:spcBef>
              <a:spcAft>
                <a:spcPts val="1200"/>
              </a:spcAft>
            </a:pPr>
            <a:r>
              <a:rPr lang="en-US" sz="2400" dirty="0" smtClean="0">
                <a:solidFill>
                  <a:schemeClr val="accent6"/>
                </a:solidFill>
                <a:ea typeface="ＭＳ Ｐゴシック" pitchFamily="34" charset="-128"/>
              </a:rPr>
              <a:t>Provides feedback for ongoing needs in different settings and identifies “gaps and challenges”</a:t>
            </a:r>
          </a:p>
          <a:p>
            <a:pPr lvl="1">
              <a:spcBef>
                <a:spcPts val="0"/>
              </a:spcBef>
              <a:spcAft>
                <a:spcPts val="1200"/>
              </a:spcAft>
            </a:pPr>
            <a:r>
              <a:rPr lang="en-US" sz="2400" b="1" dirty="0" smtClean="0">
                <a:ea typeface="ＭＳ Ｐゴシック" pitchFamily="34" charset="-128"/>
              </a:rPr>
              <a:t>Improves quality of care delivered at the bedside</a:t>
            </a:r>
          </a:p>
          <a:p>
            <a:pPr lvl="1">
              <a:buFont typeface="Arial" charset="0"/>
              <a:buNone/>
            </a:pPr>
            <a:endParaRPr lang="en-US" sz="2600" dirty="0" smtClean="0">
              <a:solidFill>
                <a:schemeClr val="bg2"/>
              </a:solidFill>
              <a:latin typeface="Arial" charset="0"/>
              <a:ea typeface="ＭＳ Ｐゴシック" pitchFamily="34" charset="-128"/>
            </a:endParaRPr>
          </a:p>
        </p:txBody>
      </p:sp>
      <p:pic>
        <p:nvPicPr>
          <p:cNvPr id="67588" name="Picture 2" descr="opportunityknocks"/>
          <p:cNvPicPr>
            <a:picLocks noChangeAspect="1" noChangeArrowheads="1"/>
          </p:cNvPicPr>
          <p:nvPr/>
        </p:nvPicPr>
        <p:blipFill>
          <a:blip r:embed="rId2" cstate="print"/>
          <a:srcRect/>
          <a:stretch>
            <a:fillRect/>
          </a:stretch>
        </p:blipFill>
        <p:spPr bwMode="auto">
          <a:xfrm>
            <a:off x="6553200" y="2743200"/>
            <a:ext cx="2386013" cy="3581400"/>
          </a:xfrm>
          <a:prstGeom prst="rect">
            <a:avLst/>
          </a:prstGeom>
          <a:noFill/>
          <a:ln w="9525">
            <a:noFill/>
            <a:miter lim="800000"/>
            <a:headEnd/>
            <a:tailEnd/>
          </a:ln>
        </p:spPr>
      </p:pic>
      <p:sp>
        <p:nvSpPr>
          <p:cNvPr id="67589" name="Content Placeholder 2"/>
          <p:cNvSpPr txBox="1">
            <a:spLocks/>
          </p:cNvSpPr>
          <p:nvPr/>
        </p:nvSpPr>
        <p:spPr bwMode="auto">
          <a:xfrm>
            <a:off x="228600" y="1066800"/>
            <a:ext cx="8382000" cy="1524000"/>
          </a:xfrm>
          <a:prstGeom prst="rect">
            <a:avLst/>
          </a:prstGeom>
          <a:noFill/>
          <a:ln w="9525">
            <a:noFill/>
            <a:miter lim="800000"/>
            <a:headEnd/>
            <a:tailEnd/>
          </a:ln>
        </p:spPr>
        <p:txBody>
          <a:bodyPr/>
          <a:lstStyle/>
          <a:p>
            <a:pPr marL="342900" indent="-342900" eaLnBrk="0" hangingPunct="0">
              <a:spcBef>
                <a:spcPct val="20000"/>
              </a:spcBef>
              <a:spcAft>
                <a:spcPts val="1200"/>
              </a:spcAft>
              <a:buFont typeface="Arial" charset="0"/>
              <a:buChar char="•"/>
            </a:pPr>
            <a:r>
              <a:rPr lang="en-US" sz="3000" dirty="0">
                <a:solidFill>
                  <a:schemeClr val="bg2"/>
                </a:solidFill>
                <a:latin typeface="+mn-lt"/>
                <a:ea typeface="ＭＳ Ｐゴシック" pitchFamily="34" charset="-128"/>
              </a:rPr>
              <a:t>Strong partnerships between public health and regulatory programs is </a:t>
            </a:r>
            <a:r>
              <a:rPr lang="en-US" sz="3000" dirty="0" smtClean="0">
                <a:solidFill>
                  <a:schemeClr val="bg2"/>
                </a:solidFill>
                <a:latin typeface="+mn-lt"/>
                <a:ea typeface="ＭＳ Ｐゴシック" pitchFamily="34" charset="-128"/>
              </a:rPr>
              <a:t>essential</a:t>
            </a:r>
            <a:endParaRPr lang="en-US" sz="3000" dirty="0">
              <a:solidFill>
                <a:schemeClr val="bg2"/>
              </a:solidFill>
              <a:latin typeface="+mn-lt"/>
              <a:ea typeface="ＭＳ Ｐゴシック" pitchFamily="34" charset="-128"/>
            </a:endParaRPr>
          </a:p>
        </p:txBody>
      </p:sp>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0"/>
            <a:ext cx="8686800" cy="2666999"/>
          </a:xfrm>
        </p:spPr>
        <p:txBody>
          <a:bodyPr>
            <a:normAutofit/>
          </a:bodyPr>
          <a:lstStyle/>
          <a:p>
            <a:r>
              <a:rPr lang="en-US" sz="3600" b="1" dirty="0" smtClean="0">
                <a:latin typeface="Calibri" panose="020F0502020204030204" pitchFamily="34" charset="0"/>
                <a:ea typeface="Calibri" panose="020F0502020204030204" pitchFamily="34" charset="0"/>
                <a:cs typeface="Times New Roman" panose="02020603050405020304" pitchFamily="18" charset="0"/>
              </a:rPr>
              <a:t>THANK YOU!</a:t>
            </a:r>
            <a:r>
              <a:rPr lang="en-US" dirty="0" smtClean="0"/>
              <a:t/>
            </a:r>
            <a:br>
              <a:rPr lang="en-US" dirty="0" smtClean="0"/>
            </a:br>
            <a:r>
              <a:rPr lang="en-US" dirty="0" smtClean="0"/>
              <a:t/>
            </a:r>
            <a:br>
              <a:rPr lang="en-US" dirty="0" smtClean="0"/>
            </a:br>
            <a:r>
              <a:rPr lang="en-US" sz="2700" dirty="0" smtClean="0"/>
              <a:t/>
            </a:r>
            <a:br>
              <a:rPr lang="en-US" sz="2700" dirty="0" smtClean="0"/>
            </a:br>
            <a:r>
              <a:rPr lang="en-US" sz="2700" dirty="0" smtClean="0"/>
              <a:t>AFHSA Annual Conference</a:t>
            </a:r>
            <a:r>
              <a:rPr lang="en-US" sz="2700" i="1" dirty="0" smtClean="0"/>
              <a:t/>
            </a:r>
            <a:br>
              <a:rPr lang="en-US" sz="2700" i="1" dirty="0" smtClean="0"/>
            </a:br>
            <a:r>
              <a:rPr lang="en-US" sz="2700" dirty="0" smtClean="0"/>
              <a:t>August 22, 2017</a:t>
            </a:r>
            <a:endParaRPr lang="en-US" sz="2000" dirty="0"/>
          </a:p>
        </p:txBody>
      </p:sp>
      <p:sp>
        <p:nvSpPr>
          <p:cNvPr id="3" name="Subtitle 2"/>
          <p:cNvSpPr>
            <a:spLocks noGrp="1"/>
          </p:cNvSpPr>
          <p:nvPr>
            <p:ph type="subTitle" idx="1"/>
          </p:nvPr>
        </p:nvSpPr>
        <p:spPr>
          <a:xfrm>
            <a:off x="1371600" y="4191000"/>
            <a:ext cx="6400800" cy="2057400"/>
          </a:xfrm>
        </p:spPr>
        <p:txBody>
          <a:bodyPr>
            <a:normAutofit/>
          </a:bodyPr>
          <a:lstStyle/>
          <a:p>
            <a:pPr>
              <a:lnSpc>
                <a:spcPct val="110000"/>
              </a:lnSpc>
            </a:pPr>
            <a:r>
              <a:rPr lang="en-US" sz="3000" dirty="0" smtClean="0">
                <a:solidFill>
                  <a:schemeClr val="accent6"/>
                </a:solidFill>
              </a:rPr>
              <a:t>jperz@cdc.gov</a:t>
            </a:r>
          </a:p>
          <a:p>
            <a:pPr>
              <a:lnSpc>
                <a:spcPct val="110000"/>
              </a:lnSpc>
            </a:pPr>
            <a:endParaRPr lang="en-US" sz="2200" dirty="0">
              <a:solidFill>
                <a:schemeClr val="accent6"/>
              </a:solidFill>
            </a:endParaRPr>
          </a:p>
          <a:p>
            <a:r>
              <a:rPr lang="en-US" sz="3000" dirty="0">
                <a:solidFill>
                  <a:schemeClr val="accent6"/>
                </a:solidFill>
              </a:rPr>
              <a:t>Daniel.Schwartz2@cms.hhs.gov </a:t>
            </a:r>
            <a:endParaRPr lang="en-US" sz="3000" dirty="0">
              <a:solidFill>
                <a:schemeClr val="accent6"/>
              </a:solidFill>
            </a:endParaRPr>
          </a:p>
          <a:p>
            <a:endParaRPr lang="en-US" dirty="0"/>
          </a:p>
        </p:txBody>
      </p:sp>
    </p:spTree>
    <p:extLst>
      <p:ext uri="{BB962C8B-B14F-4D97-AF65-F5344CB8AC3E}">
        <p14:creationId xmlns:p14="http://schemas.microsoft.com/office/powerpoint/2010/main" val="749398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0" y="533400"/>
            <a:ext cx="7086600" cy="706438"/>
          </a:xfrm>
          <a:noFill/>
          <a:ln>
            <a:miter lim="800000"/>
            <a:headEnd/>
            <a:tailEnd/>
          </a:ln>
        </p:spPr>
        <p:txBody>
          <a:bodyPr vert="horz" wrap="square" lIns="91440" tIns="45720" rIns="91440" bIns="45720" numCol="1" anchor="t" anchorCtr="0" compatLnSpc="1">
            <a:prstTxWarp prst="textNoShape">
              <a:avLst/>
            </a:prstTxWarp>
          </a:bodyPr>
          <a:lstStyle/>
          <a:p>
            <a:r>
              <a:rPr lang="en-US" sz="3600" b="1" dirty="0" smtClean="0"/>
              <a:t>The Las Vegas outbreak</a:t>
            </a:r>
          </a:p>
        </p:txBody>
      </p:sp>
      <p:pic>
        <p:nvPicPr>
          <p:cNvPr id="24579" name="Picture 5"/>
          <p:cNvPicPr>
            <a:picLocks noChangeAspect="1" noChangeArrowheads="1"/>
          </p:cNvPicPr>
          <p:nvPr/>
        </p:nvPicPr>
        <p:blipFill>
          <a:blip r:embed="rId3" cstate="print"/>
          <a:srcRect/>
          <a:stretch>
            <a:fillRect/>
          </a:stretch>
        </p:blipFill>
        <p:spPr bwMode="auto">
          <a:xfrm>
            <a:off x="2892778" y="1778001"/>
            <a:ext cx="5421489" cy="2455863"/>
          </a:xfrm>
          <a:prstGeom prst="rect">
            <a:avLst/>
          </a:prstGeom>
          <a:noFill/>
          <a:ln w="9525">
            <a:noFill/>
            <a:miter lim="800000"/>
            <a:headEnd/>
            <a:tailEnd/>
          </a:ln>
        </p:spPr>
      </p:pic>
      <p:pic>
        <p:nvPicPr>
          <p:cNvPr id="24580" name="Picture 3"/>
          <p:cNvPicPr>
            <a:picLocks noChangeAspect="1" noChangeArrowheads="1"/>
          </p:cNvPicPr>
          <p:nvPr/>
        </p:nvPicPr>
        <p:blipFill>
          <a:blip r:embed="rId4" cstate="print"/>
          <a:srcRect/>
          <a:stretch>
            <a:fillRect/>
          </a:stretch>
        </p:blipFill>
        <p:spPr bwMode="auto">
          <a:xfrm>
            <a:off x="393700" y="1436689"/>
            <a:ext cx="2675467" cy="968375"/>
          </a:xfrm>
          <a:prstGeom prst="rect">
            <a:avLst/>
          </a:prstGeom>
          <a:noFill/>
          <a:ln w="38100">
            <a:solidFill>
              <a:schemeClr val="tx1"/>
            </a:solidFill>
            <a:miter lim="800000"/>
            <a:headEnd/>
            <a:tailEnd/>
          </a:ln>
        </p:spPr>
      </p:pic>
      <p:sp>
        <p:nvSpPr>
          <p:cNvPr id="6" name="Rectangle 2"/>
          <p:cNvSpPr txBox="1">
            <a:spLocks noChangeArrowheads="1"/>
          </p:cNvSpPr>
          <p:nvPr/>
        </p:nvSpPr>
        <p:spPr>
          <a:xfrm>
            <a:off x="838200" y="4267200"/>
            <a:ext cx="7620000" cy="2590800"/>
          </a:xfrm>
          <a:prstGeom prst="rect">
            <a:avLst/>
          </a:prstGeom>
        </p:spPr>
        <p:txBody>
          <a:bodyPr/>
          <a:lstStyle/>
          <a:p>
            <a:pPr marL="288925" indent="-288925">
              <a:lnSpc>
                <a:spcPct val="90000"/>
              </a:lnSpc>
              <a:spcBef>
                <a:spcPct val="20000"/>
              </a:spcBef>
              <a:buFontTx/>
              <a:buChar char="•"/>
              <a:defRPr/>
            </a:pPr>
            <a:r>
              <a:rPr lang="en-US" sz="2400" kern="0" dirty="0">
                <a:latin typeface="+mn-lt"/>
              </a:rPr>
              <a:t>Syringes were reused to withdraw multiple doses for individual patients</a:t>
            </a:r>
          </a:p>
          <a:p>
            <a:pPr marL="288925" indent="-288925">
              <a:lnSpc>
                <a:spcPct val="90000"/>
              </a:lnSpc>
              <a:spcBef>
                <a:spcPct val="20000"/>
              </a:spcBef>
              <a:buFontTx/>
              <a:buChar char="•"/>
              <a:defRPr/>
            </a:pPr>
            <a:r>
              <a:rPr lang="en-US" sz="2400" kern="0" dirty="0">
                <a:latin typeface="+mn-lt"/>
              </a:rPr>
              <a:t>Remaining volume in single dose propofol vials was used for subsequent patients</a:t>
            </a:r>
          </a:p>
          <a:p>
            <a:pPr marL="288925" indent="-288925">
              <a:lnSpc>
                <a:spcPct val="90000"/>
              </a:lnSpc>
              <a:spcBef>
                <a:spcPct val="20000"/>
              </a:spcBef>
              <a:buFontTx/>
              <a:buChar char="•"/>
              <a:defRPr/>
            </a:pPr>
            <a:r>
              <a:rPr lang="en-US" sz="2400" kern="0" dirty="0">
                <a:latin typeface="+mn-lt"/>
              </a:rPr>
              <a:t>&gt;50,000 patients notified to seek testing</a:t>
            </a:r>
          </a:p>
        </p:txBody>
      </p:sp>
      <p:pic>
        <p:nvPicPr>
          <p:cNvPr id="24582" name="Picture 4"/>
          <p:cNvPicPr>
            <a:picLocks noChangeAspect="1" noChangeArrowheads="1"/>
          </p:cNvPicPr>
          <p:nvPr/>
        </p:nvPicPr>
        <p:blipFill>
          <a:blip r:embed="rId5" cstate="print"/>
          <a:srcRect/>
          <a:stretch>
            <a:fillRect/>
          </a:stretch>
        </p:blipFill>
        <p:spPr bwMode="auto">
          <a:xfrm>
            <a:off x="4953000" y="1219201"/>
            <a:ext cx="3303412" cy="4492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dirty="0" smtClean="0"/>
              <a:t>CUSP</a:t>
            </a:r>
          </a:p>
        </p:txBody>
      </p:sp>
      <p:pic>
        <p:nvPicPr>
          <p:cNvPr id="38916" name="Picture 2"/>
          <p:cNvPicPr>
            <a:picLocks noChangeAspect="1" noChangeArrowheads="1"/>
          </p:cNvPicPr>
          <p:nvPr/>
        </p:nvPicPr>
        <p:blipFill>
          <a:blip r:embed="rId2" cstate="print"/>
          <a:srcRect/>
          <a:stretch>
            <a:fillRect/>
          </a:stretch>
        </p:blipFill>
        <p:spPr bwMode="auto">
          <a:xfrm>
            <a:off x="3505200" y="5507038"/>
            <a:ext cx="2133600" cy="620712"/>
          </a:xfrm>
          <a:prstGeom prst="rect">
            <a:avLst/>
          </a:prstGeom>
          <a:noFill/>
          <a:ln w="9525">
            <a:noFill/>
            <a:miter lim="800000"/>
            <a:headEnd/>
            <a:tailEnd/>
          </a:ln>
        </p:spPr>
      </p:pic>
      <p:pic>
        <p:nvPicPr>
          <p:cNvPr id="38917" name="Picture 3"/>
          <p:cNvPicPr>
            <a:picLocks noChangeAspect="1" noChangeArrowheads="1"/>
          </p:cNvPicPr>
          <p:nvPr/>
        </p:nvPicPr>
        <p:blipFill>
          <a:blip r:embed="rId3" cstate="print"/>
          <a:srcRect/>
          <a:stretch>
            <a:fillRect/>
          </a:stretch>
        </p:blipFill>
        <p:spPr bwMode="auto">
          <a:xfrm>
            <a:off x="1028700" y="215900"/>
            <a:ext cx="7086600" cy="5114925"/>
          </a:xfrm>
          <a:prstGeom prst="rect">
            <a:avLst/>
          </a:prstGeom>
          <a:noFill/>
          <a:ln w="9525">
            <a:noFill/>
            <a:miter lim="800000"/>
            <a:headEnd/>
            <a:tailEnd/>
          </a:ln>
        </p:spPr>
      </p:pic>
      <p:pic>
        <p:nvPicPr>
          <p:cNvPr id="38918" name="Picture 4"/>
          <p:cNvPicPr>
            <a:picLocks noChangeAspect="1" noChangeArrowheads="1"/>
          </p:cNvPicPr>
          <p:nvPr/>
        </p:nvPicPr>
        <p:blipFill>
          <a:blip r:embed="rId4" cstate="print"/>
          <a:srcRect/>
          <a:stretch>
            <a:fillRect/>
          </a:stretch>
        </p:blipFill>
        <p:spPr bwMode="auto">
          <a:xfrm>
            <a:off x="3198464" y="6316663"/>
            <a:ext cx="2745136" cy="31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6250" t="27084" r="3125" b="8333"/>
          <a:stretch>
            <a:fillRect/>
          </a:stretch>
        </p:blipFill>
        <p:spPr bwMode="auto">
          <a:xfrm>
            <a:off x="237067" y="-457200"/>
            <a:ext cx="7857067" cy="4724400"/>
          </a:xfrm>
          <a:prstGeom prst="rect">
            <a:avLst/>
          </a:prstGeom>
          <a:noFill/>
          <a:ln w="9525">
            <a:noFill/>
            <a:miter lim="800000"/>
            <a:headEnd/>
            <a:tailEnd/>
          </a:ln>
        </p:spPr>
      </p:pic>
      <p:pic>
        <p:nvPicPr>
          <p:cNvPr id="26627" name="Picture 2"/>
          <p:cNvPicPr>
            <a:picLocks noChangeAspect="1" noChangeArrowheads="1"/>
          </p:cNvPicPr>
          <p:nvPr/>
        </p:nvPicPr>
        <p:blipFill>
          <a:blip r:embed="rId3" cstate="print"/>
          <a:srcRect b="1888"/>
          <a:stretch>
            <a:fillRect/>
          </a:stretch>
        </p:blipFill>
        <p:spPr bwMode="auto">
          <a:xfrm>
            <a:off x="1930400" y="2209800"/>
            <a:ext cx="6815667" cy="3657600"/>
          </a:xfrm>
          <a:prstGeom prst="rect">
            <a:avLst/>
          </a:prstGeom>
          <a:noFill/>
          <a:ln w="9525">
            <a:solidFill>
              <a:schemeClr val="tx1"/>
            </a:solidFill>
            <a:miter lim="800000"/>
            <a:headEnd/>
            <a:tailEnd/>
          </a:ln>
        </p:spPr>
      </p:pic>
      <p:sp>
        <p:nvSpPr>
          <p:cNvPr id="26628" name="Rectangle 6"/>
          <p:cNvSpPr>
            <a:spLocks noChangeArrowheads="1"/>
          </p:cNvSpPr>
          <p:nvPr/>
        </p:nvSpPr>
        <p:spPr bwMode="auto">
          <a:xfrm>
            <a:off x="1219200" y="6488668"/>
            <a:ext cx="7044267" cy="369332"/>
          </a:xfrm>
          <a:prstGeom prst="rect">
            <a:avLst/>
          </a:prstGeom>
          <a:noFill/>
          <a:ln w="9525">
            <a:noFill/>
            <a:miter lim="800000"/>
            <a:headEnd/>
            <a:tailEnd/>
          </a:ln>
        </p:spPr>
        <p:txBody>
          <a:bodyPr>
            <a:spAutoFit/>
          </a:bodyPr>
          <a:lstStyle/>
          <a:p>
            <a:pPr eaLnBrk="1" hangingPunct="1"/>
            <a:r>
              <a:rPr lang="en-US" dirty="0">
                <a:solidFill>
                  <a:schemeClr val="bg2"/>
                </a:solidFill>
              </a:rPr>
              <a:t>http://www.cms.gov/manuals/downloads/som107_exhibit_351.pdf</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347" t="12500" r="10175" b="8333"/>
          <a:stretch/>
        </p:blipFill>
        <p:spPr>
          <a:xfrm>
            <a:off x="228601" y="381000"/>
            <a:ext cx="8763000" cy="5334000"/>
          </a:xfrm>
          <a:prstGeom prst="rect">
            <a:avLst/>
          </a:prstGeom>
        </p:spPr>
      </p:pic>
    </p:spTree>
    <p:extLst>
      <p:ext uri="{BB962C8B-B14F-4D97-AF65-F5344CB8AC3E}">
        <p14:creationId xmlns:p14="http://schemas.microsoft.com/office/powerpoint/2010/main" val="4222935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956" t="11111" r="11737" b="5556"/>
          <a:stretch/>
        </p:blipFill>
        <p:spPr>
          <a:xfrm>
            <a:off x="232410" y="533400"/>
            <a:ext cx="8801100" cy="5334000"/>
          </a:xfrm>
          <a:prstGeom prst="rect">
            <a:avLst/>
          </a:prstGeom>
        </p:spPr>
      </p:pic>
    </p:spTree>
    <p:extLst>
      <p:ext uri="{BB962C8B-B14F-4D97-AF65-F5344CB8AC3E}">
        <p14:creationId xmlns:p14="http://schemas.microsoft.com/office/powerpoint/2010/main" val="4242338026"/>
      </p:ext>
    </p:extLst>
  </p:cSld>
  <p:clrMapOvr>
    <a:masterClrMapping/>
  </p:clrMapOvr>
  <p:timing>
    <p:tnLst>
      <p:par>
        <p:cTn id="1" dur="indefinite" restart="never" nodeType="tmRoot"/>
      </p:par>
    </p:tnLst>
  </p:timing>
</p:sld>
</file>

<file path=ppt/theme/theme1.xml><?xml version="1.0" encoding="utf-8"?>
<a:theme xmlns:a="http://schemas.openxmlformats.org/drawingml/2006/main" name="NCEZID_PPT_light(">
  <a:themeElements>
    <a:clrScheme name="NCEZID Light PPT Colors">
      <a:dk1>
        <a:srgbClr val="0039A6"/>
      </a:dk1>
      <a:lt1>
        <a:srgbClr val="FFFFFF"/>
      </a:lt1>
      <a:dk2>
        <a:srgbClr val="3077FF"/>
      </a:dk2>
      <a:lt2>
        <a:srgbClr val="4B4B4B"/>
      </a:lt2>
      <a:accent1>
        <a:srgbClr val="BD3632"/>
      </a:accent1>
      <a:accent2>
        <a:srgbClr val="782327"/>
      </a:accent2>
      <a:accent3>
        <a:srgbClr val="7D7A00"/>
      </a:accent3>
      <a:accent4>
        <a:srgbClr val="156570"/>
      </a:accent4>
      <a:accent5>
        <a:srgbClr val="6E267B"/>
      </a:accent5>
      <a:accent6>
        <a:srgbClr val="002060"/>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ZID_May2011">
  <a:themeElements>
    <a:clrScheme name="NCEZID Dark PPT Colors">
      <a:dk1>
        <a:srgbClr val="FFC000"/>
      </a:dk1>
      <a:lt1>
        <a:srgbClr val="0F56DC"/>
      </a:lt1>
      <a:dk2>
        <a:srgbClr val="FFFFFF"/>
      </a:dk2>
      <a:lt2>
        <a:srgbClr val="FFFFFF"/>
      </a:lt2>
      <a:accent1>
        <a:srgbClr val="BD3632"/>
      </a:accent1>
      <a:accent2>
        <a:srgbClr val="782327"/>
      </a:accent2>
      <a:accent3>
        <a:srgbClr val="7D7A00"/>
      </a:accent3>
      <a:accent4>
        <a:srgbClr val="156570"/>
      </a:accent4>
      <a:accent5>
        <a:srgbClr val="6E267B"/>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STHO Theme">
  <a:themeElements>
    <a:clrScheme name="ASTHO Theme">
      <a:dk1>
        <a:sysClr val="windowText" lastClr="000000"/>
      </a:dk1>
      <a:lt1>
        <a:sysClr val="window" lastClr="FFFFFF"/>
      </a:lt1>
      <a:dk2>
        <a:srgbClr val="44546A"/>
      </a:dk2>
      <a:lt2>
        <a:srgbClr val="E7E6E6"/>
      </a:lt2>
      <a:accent1>
        <a:srgbClr val="006794"/>
      </a:accent1>
      <a:accent2>
        <a:srgbClr val="F09732"/>
      </a:accent2>
      <a:accent3>
        <a:srgbClr val="F2C43C"/>
      </a:accent3>
      <a:accent4>
        <a:srgbClr val="6EB454"/>
      </a:accent4>
      <a:accent5>
        <a:srgbClr val="00ADB8"/>
      </a:accent5>
      <a:accent6>
        <a:srgbClr val="BE3835"/>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THO Theme" id="{3D1E84F6-A727-47A2-A5C4-C5E6B19C63C6}" vid="{801ABD8D-CD18-4E0F-82D3-131AE98E15D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10670</TotalTime>
  <Words>1584</Words>
  <Application>Microsoft Office PowerPoint</Application>
  <PresentationFormat>On-screen Show (4:3)</PresentationFormat>
  <Paragraphs>346</Paragraphs>
  <Slides>41</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41</vt:i4>
      </vt:variant>
    </vt:vector>
  </HeadingPairs>
  <TitlesOfParts>
    <vt:vector size="54" baseType="lpstr">
      <vt:lpstr>Myriad Web Pro</vt:lpstr>
      <vt:lpstr>Courier New</vt:lpstr>
      <vt:lpstr>Symbol</vt:lpstr>
      <vt:lpstr>Arial Rounded MT Bold</vt:lpstr>
      <vt:lpstr>Calibri Light</vt:lpstr>
      <vt:lpstr>Calibri</vt:lpstr>
      <vt:lpstr>MS PGothic</vt:lpstr>
      <vt:lpstr>Wingdings</vt:lpstr>
      <vt:lpstr>Times New Roman</vt:lpstr>
      <vt:lpstr>Arial</vt:lpstr>
      <vt:lpstr>NCEZID_PPT_light(</vt:lpstr>
      <vt:lpstr>NCEZID_May2011</vt:lpstr>
      <vt:lpstr>2_ASTHO Theme</vt:lpstr>
      <vt:lpstr>State and Federal Partnerships to Improve Response to Healthcare Associated Infection (HAI) Risks and Antibiotic Resistance (AR) Threats  Presented at the  AFHSA Annual Conference August 22, 2017</vt:lpstr>
      <vt:lpstr>Presentation Objectives</vt:lpstr>
      <vt:lpstr>Background:  Partners in Prevention</vt:lpstr>
      <vt:lpstr>PowerPoint Presentation</vt:lpstr>
      <vt:lpstr>The Las Vegas outbreak</vt:lpstr>
      <vt:lpstr>CUSP</vt:lpstr>
      <vt:lpstr>PowerPoint Presentation</vt:lpstr>
      <vt:lpstr>PowerPoint Presentation</vt:lpstr>
      <vt:lpstr>PowerPoint Presentation</vt:lpstr>
      <vt:lpstr>PowerPoint Presentation</vt:lpstr>
      <vt:lpstr>IC Breaches During CMS Surveys</vt:lpstr>
      <vt:lpstr>PowerPoint Presentation</vt:lpstr>
      <vt:lpstr>Hepatitis B Outbreaks in ALFs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 Preventing and Monitoring</vt:lpstr>
      <vt:lpstr>PowerPoint Presentation</vt:lpstr>
      <vt:lpstr> II. Responding to Acute HAI/AR Threats</vt:lpstr>
      <vt:lpstr>Areas for Improvement as Identified in  State HAI Plans </vt:lpstr>
      <vt:lpstr>Areas for Improvement as Identified in  State HAI Plans </vt:lpstr>
      <vt:lpstr>PowerPoint Presentation</vt:lpstr>
      <vt:lpstr>PowerPoint Presentation</vt:lpstr>
      <vt:lpstr>PowerPoint Presentation</vt:lpstr>
      <vt:lpstr>Overview of some CDC-LED activities aimed at strengthening HAI-AR Response</vt:lpstr>
      <vt:lpstr>PowerPoint Presentation</vt:lpstr>
      <vt:lpstr>PowerPoint Presentation</vt:lpstr>
      <vt:lpstr>PowerPoint Presentation</vt:lpstr>
      <vt:lpstr>PowerPoint Presentation</vt:lpstr>
      <vt:lpstr>Some Suggestions for how you can strengthen relations with your HAI-AR program</vt:lpstr>
      <vt:lpstr>State HAI/AR Programs: History</vt:lpstr>
      <vt:lpstr>PowerPoint Presentation</vt:lpstr>
      <vt:lpstr>PowerPoint Presentation</vt:lpstr>
      <vt:lpstr>Some Closing Thoughts</vt:lpstr>
      <vt:lpstr>THANK YOU!   AFHSA Annual Conference August 22, 2017</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Myriad Pro, Bold, Shadow, 28pt</dc:title>
  <dc:creator>uzh7</dc:creator>
  <cp:lastModifiedBy>Perz, Joseph (CDC/OID/NCEZID)</cp:lastModifiedBy>
  <cp:revision>391</cp:revision>
  <cp:lastPrinted>2017-08-15T21:57:41Z</cp:lastPrinted>
  <dcterms:created xsi:type="dcterms:W3CDTF">2010-07-27T20:37:08Z</dcterms:created>
  <dcterms:modified xsi:type="dcterms:W3CDTF">2017-08-16T23:59:50Z</dcterms:modified>
</cp:coreProperties>
</file>