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 id="2147483674" r:id="rId3"/>
  </p:sldMasterIdLst>
  <p:notesMasterIdLst>
    <p:notesMasterId r:id="rId28"/>
  </p:notesMasterIdLst>
  <p:handoutMasterIdLst>
    <p:handoutMasterId r:id="rId29"/>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3" r:id="rId19"/>
    <p:sldId id="268" r:id="rId20"/>
    <p:sldId id="281" r:id="rId21"/>
    <p:sldId id="282" r:id="rId22"/>
    <p:sldId id="276" r:id="rId23"/>
    <p:sldId id="277" r:id="rId24"/>
    <p:sldId id="278" r:id="rId25"/>
    <p:sldId id="280" r:id="rId26"/>
    <p:sldId id="279" r:id="rId2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gard, Nancey P (HEALTH)" initials="ANP(" lastIdx="6" clrIdx="0">
    <p:extLst>
      <p:ext uri="{19B8F6BF-5375-455C-9EA6-DF929625EA0E}">
        <p15:presenceInfo xmlns:p15="http://schemas.microsoft.com/office/powerpoint/2012/main" userId="S-1-5-21-218105429-2715934002-73406468-300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27" autoAdjust="0"/>
  </p:normalViewPr>
  <p:slideViewPr>
    <p:cSldViewPr>
      <p:cViewPr varScale="1">
        <p:scale>
          <a:sx n="91" d="100"/>
          <a:sy n="91" d="100"/>
        </p:scale>
        <p:origin x="483" y="3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1CACD45-8EA5-4C51-97BB-8CC196AC6C1E}" type="datetimeFigureOut">
              <a:rPr lang="en-US" smtClean="0"/>
              <a:t>08/10/2017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4E0ADD9-70B2-4140-B5B2-91018E09634F}" type="slidenum">
              <a:rPr lang="en-US" smtClean="0"/>
              <a:t>‹#›</a:t>
            </a:fld>
            <a:endParaRPr lang="en-US"/>
          </a:p>
        </p:txBody>
      </p:sp>
    </p:spTree>
    <p:extLst>
      <p:ext uri="{BB962C8B-B14F-4D97-AF65-F5344CB8AC3E}">
        <p14:creationId xmlns:p14="http://schemas.microsoft.com/office/powerpoint/2010/main" val="4282291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08/10/2017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7AE74D-4818-4398-8ABA-AAF5427209A1}" type="datetime1">
              <a:rPr lang="en-US" smtClean="0"/>
              <a:t>08/10/2017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955C4A-41DB-4283-9EC7-112B924BDCE9}" type="datetime1">
              <a:rPr lang="en-US" smtClean="0"/>
              <a:t>08/10/2017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F01CCA-D585-42C4-80EF-089477BB77EC}" type="datetime1">
              <a:rPr lang="en-US" smtClean="0"/>
              <a:t>08/10/2017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BB7450-7C1A-450D-92FF-B9BA587D9037}" type="datetime1">
              <a:rPr lang="en-US" smtClean="0"/>
              <a:t>08/10/2017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1ACD48-02FF-4DCC-8909-E1664639271F}" type="datetime1">
              <a:rPr lang="en-US" smtClean="0"/>
              <a:t>08/10/2017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A7B1AC-9190-4830-B669-8B70F6EE6ADA}" type="datetime1">
              <a:rPr lang="en-US" smtClean="0"/>
              <a:t>08/10/2017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9A10CC-E7DC-46A3-99A4-946291ED211B}" type="datetime1">
              <a:rPr lang="en-US" smtClean="0"/>
              <a:t>08/10/2017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E363B6-E4DF-4046-A000-4F47A1443DD3}" type="datetime1">
              <a:rPr lang="en-US" smtClean="0"/>
              <a:t>08/10/2017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901DC36-D8F0-4316-9579-38FE34E62C9A}" type="datetime1">
              <a:rPr lang="en-US" smtClean="0"/>
              <a:t>08/10/2017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6748A0E-FC6D-49EF-9E9E-C75E33145F4B}" type="datetime1">
              <a:rPr lang="en-US" smtClean="0"/>
              <a:t>08/10/2017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F510B-419D-4951-B190-3FE80328E529}" type="datetime1">
              <a:rPr lang="en-US" smtClean="0"/>
              <a:t>08/10/2017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46F8C41-D8D2-4D1A-96B5-9E8F97D77316}" type="datetime1">
              <a:rPr lang="en-US" smtClean="0"/>
              <a:t>08/10/2017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NYSOO_DOH_rgb.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D9ADA952-9EC5-4269-8ADF-65135220388B}" type="datetime1">
              <a:rPr lang="en-US" smtClean="0"/>
              <a:t>08/10/2017</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August 10, 2017</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OO_DOH_rgb.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49453" y="4511417"/>
            <a:ext cx="1713547" cy="385572"/>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62000" y="1352550"/>
            <a:ext cx="7696200" cy="2123658"/>
          </a:xfrm>
          <a:prstGeom prst="rect">
            <a:avLst/>
          </a:prstGeom>
          <a:noFill/>
          <a:ln>
            <a:noFill/>
          </a:ln>
        </p:spPr>
        <p:txBody>
          <a:bodyPr wrap="square" rtlCol="0">
            <a:spAutoFit/>
          </a:bodyPr>
          <a:lstStyle/>
          <a:p>
            <a:pPr algn="ctr"/>
            <a:r>
              <a:rPr lang="en-US" sz="3200" dirty="0">
                <a:latin typeface="Arial" panose="020B0604020202020204" pitchFamily="34" charset="0"/>
                <a:cs typeface="Arial" panose="020B0604020202020204" pitchFamily="34" charset="0"/>
              </a:rPr>
              <a:t>Oversight Models for Clinics Performing Outpatient Procedures</a:t>
            </a:r>
          </a:p>
          <a:p>
            <a:pPr algn="ctr"/>
            <a:endParaRPr lang="en-US" sz="20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Presentation to the Association of Health Facilities Survey Agencies Annual Meeting – August 2017</a:t>
            </a:r>
          </a:p>
        </p:txBody>
      </p:sp>
      <p:sp>
        <p:nvSpPr>
          <p:cNvPr id="2" name="TextBox 1"/>
          <p:cNvSpPr txBox="1"/>
          <p:nvPr/>
        </p:nvSpPr>
        <p:spPr>
          <a:xfrm>
            <a:off x="457200" y="4019550"/>
            <a:ext cx="7467600" cy="923330"/>
          </a:xfrm>
          <a:prstGeom prst="rect">
            <a:avLst/>
          </a:prstGeom>
          <a:noFill/>
        </p:spPr>
        <p:txBody>
          <a:bodyPr wrap="square" rtlCol="0">
            <a:spAutoFit/>
          </a:bodyPr>
          <a:lstStyle/>
          <a:p>
            <a:r>
              <a:rPr lang="en-US" b="1" dirty="0">
                <a:solidFill>
                  <a:schemeClr val="bg1"/>
                </a:solidFill>
              </a:rPr>
              <a:t>Deirdre Astin, Deputy Director</a:t>
            </a:r>
          </a:p>
          <a:p>
            <a:r>
              <a:rPr lang="en-US" b="1" dirty="0">
                <a:solidFill>
                  <a:schemeClr val="bg1"/>
                </a:solidFill>
              </a:rPr>
              <a:t>Division of Hospitals and Diagnostic &amp; Treatment Centers</a:t>
            </a:r>
          </a:p>
          <a:p>
            <a:r>
              <a:rPr lang="en-US" b="1" dirty="0">
                <a:solidFill>
                  <a:schemeClr val="bg1"/>
                </a:solidFill>
              </a:rPr>
              <a:t>New York State Department of Health </a:t>
            </a:r>
            <a:endParaRPr lang="en-US" dirty="0">
              <a:solidFill>
                <a:schemeClr val="bg1"/>
              </a:solidFill>
            </a:endParaRP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Recommendations</a:t>
            </a:r>
          </a:p>
        </p:txBody>
      </p:sp>
      <p:sp>
        <p:nvSpPr>
          <p:cNvPr id="3" name="Content Placeholder 2"/>
          <p:cNvSpPr>
            <a:spLocks noGrp="1"/>
          </p:cNvSpPr>
          <p:nvPr>
            <p:ph idx="1"/>
          </p:nvPr>
        </p:nvSpPr>
        <p:spPr>
          <a:xfrm>
            <a:off x="457200" y="1190065"/>
            <a:ext cx="8458200" cy="3820085"/>
          </a:xfrm>
        </p:spPr>
        <p:txBody>
          <a:bodyPr>
            <a:normAutofit/>
          </a:bodyPr>
          <a:lstStyle/>
          <a:p>
            <a:pPr marL="0" indent="0">
              <a:spcBef>
                <a:spcPts val="0"/>
              </a:spcBef>
              <a:buNone/>
            </a:pPr>
            <a:r>
              <a:rPr lang="en-US" sz="2400" dirty="0"/>
              <a:t>Outpatient clinics can currently be licensed in two service categories: </a:t>
            </a:r>
          </a:p>
          <a:p>
            <a:pPr marL="0" indent="0">
              <a:spcBef>
                <a:spcPts val="0"/>
              </a:spcBef>
              <a:buNone/>
            </a:pPr>
            <a:endParaRPr lang="en-US" sz="2400" dirty="0"/>
          </a:p>
          <a:p>
            <a:pPr>
              <a:spcBef>
                <a:spcPts val="0"/>
              </a:spcBef>
            </a:pPr>
            <a:r>
              <a:rPr lang="en-US" sz="2400" dirty="0"/>
              <a:t> </a:t>
            </a:r>
            <a:r>
              <a:rPr lang="en-US" sz="2400" b="1" i="1" dirty="0"/>
              <a:t>Medical Services</a:t>
            </a:r>
            <a:r>
              <a:rPr lang="en-US" sz="2400" i="1" dirty="0"/>
              <a:t> (Primary Care and/or Other Medical Specialties), </a:t>
            </a:r>
          </a:p>
          <a:p>
            <a:pPr>
              <a:spcBef>
                <a:spcPts val="0"/>
              </a:spcBef>
            </a:pPr>
            <a:r>
              <a:rPr lang="en-US" sz="2400" b="1" i="1" dirty="0"/>
              <a:t>Ambulatory Surgery</a:t>
            </a:r>
          </a:p>
          <a:p>
            <a:pPr marL="0" indent="0">
              <a:spcBef>
                <a:spcPts val="0"/>
              </a:spcBef>
              <a:buNone/>
            </a:pPr>
            <a:endParaRPr lang="en-US" sz="2400" b="1" i="1" dirty="0"/>
          </a:p>
          <a:p>
            <a:pPr marL="0" indent="0">
              <a:spcBef>
                <a:spcPts val="0"/>
              </a:spcBef>
              <a:buNone/>
            </a:pPr>
            <a:r>
              <a:rPr lang="en-US" sz="2400" i="1" dirty="0"/>
              <a:t>A third category</a:t>
            </a:r>
            <a:r>
              <a:rPr lang="en-US" sz="2400" b="1" dirty="0"/>
              <a:t> </a:t>
            </a:r>
            <a:r>
              <a:rPr lang="en-US" sz="2400" dirty="0"/>
              <a:t>would be added-</a:t>
            </a:r>
            <a:r>
              <a:rPr lang="en-US" sz="2400" b="1" dirty="0"/>
              <a:t>Outpatient Procedures.</a:t>
            </a:r>
          </a:p>
        </p:txBody>
      </p:sp>
    </p:spTree>
    <p:extLst>
      <p:ext uri="{BB962C8B-B14F-4D97-AF65-F5344CB8AC3E}">
        <p14:creationId xmlns:p14="http://schemas.microsoft.com/office/powerpoint/2010/main" val="106227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Recommendations</a:t>
            </a:r>
          </a:p>
        </p:txBody>
      </p:sp>
      <p:sp>
        <p:nvSpPr>
          <p:cNvPr id="3" name="Content Placeholder 2"/>
          <p:cNvSpPr>
            <a:spLocks noGrp="1"/>
          </p:cNvSpPr>
          <p:nvPr>
            <p:ph idx="1"/>
          </p:nvPr>
        </p:nvSpPr>
        <p:spPr>
          <a:xfrm>
            <a:off x="457200" y="1190065"/>
            <a:ext cx="8458200" cy="3820085"/>
          </a:xfrm>
        </p:spPr>
        <p:txBody>
          <a:bodyPr>
            <a:normAutofit fontScale="62500" lnSpcReduction="20000"/>
          </a:bodyPr>
          <a:lstStyle/>
          <a:p>
            <a:pPr marL="0" lvl="0" indent="0">
              <a:lnSpc>
                <a:spcPct val="120000"/>
              </a:lnSpc>
              <a:spcBef>
                <a:spcPts val="600"/>
              </a:spcBef>
              <a:spcAft>
                <a:spcPts val="600"/>
              </a:spcAft>
              <a:buNone/>
            </a:pPr>
            <a:r>
              <a:rPr lang="en-US" sz="3400" b="1" i="1" u="sng" dirty="0"/>
              <a:t>Medical Services</a:t>
            </a:r>
            <a:r>
              <a:rPr lang="en-US" sz="3400" i="1" u="sng" dirty="0"/>
              <a:t> (Primary Care and/or Other Medical Specialties)</a:t>
            </a:r>
            <a:r>
              <a:rPr lang="en-US" sz="3400" dirty="0"/>
              <a:t>: Providers will be limited to performing non-invasive procedures involving local or peripheral regional anesthesia and/or minimal sedation.</a:t>
            </a:r>
          </a:p>
          <a:p>
            <a:pPr marL="0" lvl="0" indent="0">
              <a:lnSpc>
                <a:spcPct val="120000"/>
              </a:lnSpc>
              <a:spcBef>
                <a:spcPts val="600"/>
              </a:spcBef>
              <a:spcAft>
                <a:spcPts val="600"/>
              </a:spcAft>
              <a:buNone/>
            </a:pPr>
            <a:r>
              <a:rPr lang="en-US" sz="3400" b="1" i="1" u="sng" dirty="0"/>
              <a:t>Outpatient Procedures</a:t>
            </a:r>
            <a:r>
              <a:rPr lang="en-US" sz="3400" dirty="0"/>
              <a:t>: Providers may perform non-invasive and/or minimally invasive procedures and/or administer up to moderate sedation and epidural anesthesia.</a:t>
            </a:r>
          </a:p>
          <a:p>
            <a:pPr marL="0" lvl="0" indent="0">
              <a:lnSpc>
                <a:spcPct val="120000"/>
              </a:lnSpc>
              <a:spcBef>
                <a:spcPts val="600"/>
              </a:spcBef>
              <a:spcAft>
                <a:spcPts val="600"/>
              </a:spcAft>
              <a:buNone/>
            </a:pPr>
            <a:r>
              <a:rPr lang="en-US" sz="3400" b="1" i="1" u="sng" dirty="0"/>
              <a:t>Ambulatory Surgery</a:t>
            </a:r>
            <a:r>
              <a:rPr lang="en-US" sz="3400" dirty="0"/>
              <a:t>: Providers may perform non-invasive, minimally invasive and/or invasive procedures and/or administer deep sedation, spinal anesthesia or general anesthesia.</a:t>
            </a:r>
          </a:p>
          <a:p>
            <a:pPr marL="0" indent="0">
              <a:spcBef>
                <a:spcPts val="0"/>
              </a:spcBef>
              <a:buNone/>
            </a:pPr>
            <a:endParaRPr lang="en-US" sz="2400" b="1" dirty="0"/>
          </a:p>
        </p:txBody>
      </p:sp>
    </p:spTree>
    <p:extLst>
      <p:ext uri="{BB962C8B-B14F-4D97-AF65-F5344CB8AC3E}">
        <p14:creationId xmlns:p14="http://schemas.microsoft.com/office/powerpoint/2010/main" val="309315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Considerations</a:t>
            </a:r>
          </a:p>
        </p:txBody>
      </p:sp>
      <p:sp>
        <p:nvSpPr>
          <p:cNvPr id="3" name="Content Placeholder 2"/>
          <p:cNvSpPr>
            <a:spLocks noGrp="1"/>
          </p:cNvSpPr>
          <p:nvPr>
            <p:ph idx="1"/>
          </p:nvPr>
        </p:nvSpPr>
        <p:spPr>
          <a:xfrm>
            <a:off x="457200" y="1190065"/>
            <a:ext cx="8458200" cy="3820085"/>
          </a:xfrm>
        </p:spPr>
        <p:txBody>
          <a:bodyPr>
            <a:normAutofit/>
          </a:bodyPr>
          <a:lstStyle/>
          <a:p>
            <a:pPr marL="0" indent="0">
              <a:spcBef>
                <a:spcPts val="600"/>
              </a:spcBef>
              <a:spcAft>
                <a:spcPts val="600"/>
              </a:spcAft>
              <a:buNone/>
            </a:pPr>
            <a:r>
              <a:rPr lang="en-US" sz="2400" dirty="0"/>
              <a:t>The workgroup identified procedural criteria for determining the appropriate outpatient setting and physical plant requirements: </a:t>
            </a:r>
          </a:p>
          <a:p>
            <a:pPr>
              <a:spcBef>
                <a:spcPts val="600"/>
              </a:spcBef>
              <a:spcAft>
                <a:spcPts val="600"/>
              </a:spcAft>
            </a:pPr>
            <a:r>
              <a:rPr lang="en-US" sz="2200" dirty="0"/>
              <a:t>Urgency (routine, urgent, emergency)</a:t>
            </a:r>
          </a:p>
          <a:p>
            <a:pPr>
              <a:spcBef>
                <a:spcPts val="600"/>
              </a:spcBef>
              <a:spcAft>
                <a:spcPts val="600"/>
              </a:spcAft>
            </a:pPr>
            <a:r>
              <a:rPr lang="en-US" sz="2200" dirty="0"/>
              <a:t>Invasiveness (non-invasive, minimally invasive, invasive)</a:t>
            </a:r>
          </a:p>
          <a:p>
            <a:pPr>
              <a:spcBef>
                <a:spcPts val="600"/>
              </a:spcBef>
              <a:spcAft>
                <a:spcPts val="600"/>
              </a:spcAft>
            </a:pPr>
            <a:r>
              <a:rPr lang="en-US" sz="2200" dirty="0"/>
              <a:t>Sedation Level (minimal, moderate, deep)</a:t>
            </a:r>
          </a:p>
          <a:p>
            <a:pPr>
              <a:spcBef>
                <a:spcPts val="600"/>
              </a:spcBef>
              <a:spcAft>
                <a:spcPts val="600"/>
              </a:spcAft>
            </a:pPr>
            <a:r>
              <a:rPr lang="en-US" sz="2200" dirty="0"/>
              <a:t>Anesthesia Type (local/peripheral, epidural, spinal, general)</a:t>
            </a:r>
          </a:p>
          <a:p>
            <a:pPr>
              <a:spcBef>
                <a:spcPts val="600"/>
              </a:spcBef>
              <a:spcAft>
                <a:spcPts val="600"/>
              </a:spcAft>
            </a:pPr>
            <a:r>
              <a:rPr lang="en-US" sz="2200" dirty="0"/>
              <a:t>Sterile field/Environment (aseptic vs. sterile)</a:t>
            </a:r>
          </a:p>
          <a:p>
            <a:pPr marL="0" indent="0">
              <a:spcBef>
                <a:spcPts val="0"/>
              </a:spcBef>
              <a:buNone/>
            </a:pPr>
            <a:endParaRPr lang="en-US" sz="2400" dirty="0"/>
          </a:p>
        </p:txBody>
      </p:sp>
    </p:spTree>
    <p:extLst>
      <p:ext uri="{BB962C8B-B14F-4D97-AF65-F5344CB8AC3E}">
        <p14:creationId xmlns:p14="http://schemas.microsoft.com/office/powerpoint/2010/main" val="206816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Considerations</a:t>
            </a:r>
          </a:p>
        </p:txBody>
      </p:sp>
      <p:sp>
        <p:nvSpPr>
          <p:cNvPr id="3" name="Content Placeholder 2"/>
          <p:cNvSpPr>
            <a:spLocks noGrp="1"/>
          </p:cNvSpPr>
          <p:nvPr>
            <p:ph idx="1"/>
          </p:nvPr>
        </p:nvSpPr>
        <p:spPr>
          <a:xfrm>
            <a:off x="381000" y="1190065"/>
            <a:ext cx="8610600" cy="3820085"/>
          </a:xfrm>
        </p:spPr>
        <p:txBody>
          <a:bodyPr>
            <a:normAutofit fontScale="92500" lnSpcReduction="20000"/>
          </a:bodyPr>
          <a:lstStyle/>
          <a:p>
            <a:pPr marL="0" indent="0">
              <a:spcBef>
                <a:spcPts val="0"/>
              </a:spcBef>
              <a:buNone/>
            </a:pPr>
            <a:r>
              <a:rPr lang="en-US" sz="2400" dirty="0"/>
              <a:t>Also identified were architectural and engineering criteria:</a:t>
            </a:r>
          </a:p>
          <a:p>
            <a:pPr marL="0" indent="0">
              <a:spcBef>
                <a:spcPts val="0"/>
              </a:spcBef>
              <a:buNone/>
            </a:pPr>
            <a:endParaRPr lang="en-US" sz="2400" dirty="0"/>
          </a:p>
          <a:p>
            <a:pPr>
              <a:spcBef>
                <a:spcPts val="600"/>
              </a:spcBef>
              <a:spcAft>
                <a:spcPts val="600"/>
              </a:spcAft>
            </a:pPr>
            <a:r>
              <a:rPr lang="en-US" sz="2200" dirty="0"/>
              <a:t>Pre-procedure area (dedicated staffed and monitored space)</a:t>
            </a:r>
          </a:p>
          <a:p>
            <a:pPr>
              <a:spcBef>
                <a:spcPts val="600"/>
              </a:spcBef>
              <a:spcAft>
                <a:spcPts val="600"/>
              </a:spcAft>
            </a:pPr>
            <a:r>
              <a:rPr lang="en-US" sz="2200" dirty="0"/>
              <a:t>Room types (exam, treatment, procedure, OR)</a:t>
            </a:r>
          </a:p>
          <a:p>
            <a:pPr>
              <a:spcBef>
                <a:spcPts val="600"/>
              </a:spcBef>
              <a:spcAft>
                <a:spcPts val="600"/>
              </a:spcAft>
            </a:pPr>
            <a:r>
              <a:rPr lang="en-US" sz="2200" dirty="0"/>
              <a:t>Imaging room types </a:t>
            </a:r>
          </a:p>
          <a:p>
            <a:pPr lvl="1">
              <a:spcBef>
                <a:spcPts val="600"/>
              </a:spcBef>
              <a:spcAft>
                <a:spcPts val="600"/>
              </a:spcAft>
            </a:pPr>
            <a:r>
              <a:rPr lang="en-US" sz="1800" dirty="0"/>
              <a:t>class1-diagnostic, non-invasive</a:t>
            </a:r>
          </a:p>
          <a:p>
            <a:pPr lvl="1">
              <a:spcBef>
                <a:spcPts val="600"/>
              </a:spcBef>
              <a:spcAft>
                <a:spcPts val="600"/>
              </a:spcAft>
            </a:pPr>
            <a:r>
              <a:rPr lang="en-US" sz="1800" dirty="0"/>
              <a:t>class 2-procedural, minimally invasive</a:t>
            </a:r>
          </a:p>
          <a:p>
            <a:pPr lvl="1">
              <a:spcBef>
                <a:spcPts val="600"/>
              </a:spcBef>
              <a:spcAft>
                <a:spcPts val="600"/>
              </a:spcAft>
            </a:pPr>
            <a:r>
              <a:rPr lang="en-US" sz="1800" dirty="0"/>
              <a:t>class 3- surgical, invasive</a:t>
            </a:r>
          </a:p>
          <a:p>
            <a:pPr>
              <a:spcBef>
                <a:spcPts val="600"/>
              </a:spcBef>
              <a:spcAft>
                <a:spcPts val="600"/>
              </a:spcAft>
            </a:pPr>
            <a:r>
              <a:rPr lang="en-US" sz="2200" dirty="0"/>
              <a:t>Energy assisted devices (externally applied, internally applied) </a:t>
            </a:r>
          </a:p>
          <a:p>
            <a:pPr>
              <a:spcBef>
                <a:spcPts val="600"/>
              </a:spcBef>
              <a:spcAft>
                <a:spcPts val="600"/>
              </a:spcAft>
            </a:pPr>
            <a:r>
              <a:rPr lang="en-US" sz="2200" dirty="0"/>
              <a:t>Post procedure area (dedicated, staffed and monitored)</a:t>
            </a:r>
          </a:p>
          <a:p>
            <a:pPr>
              <a:spcBef>
                <a:spcPts val="600"/>
              </a:spcBef>
              <a:spcAft>
                <a:spcPts val="600"/>
              </a:spcAft>
            </a:pPr>
            <a:endParaRPr lang="en-US" sz="2200" dirty="0"/>
          </a:p>
        </p:txBody>
      </p:sp>
    </p:spTree>
    <p:extLst>
      <p:ext uri="{BB962C8B-B14F-4D97-AF65-F5344CB8AC3E}">
        <p14:creationId xmlns:p14="http://schemas.microsoft.com/office/powerpoint/2010/main" val="87339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Considerations</a:t>
            </a:r>
          </a:p>
        </p:txBody>
      </p:sp>
      <p:sp>
        <p:nvSpPr>
          <p:cNvPr id="3" name="Content Placeholder 2"/>
          <p:cNvSpPr>
            <a:spLocks noGrp="1"/>
          </p:cNvSpPr>
          <p:nvPr>
            <p:ph idx="1"/>
          </p:nvPr>
        </p:nvSpPr>
        <p:spPr>
          <a:xfrm>
            <a:off x="381000" y="1190065"/>
            <a:ext cx="8610600" cy="3820085"/>
          </a:xfrm>
        </p:spPr>
        <p:txBody>
          <a:bodyPr>
            <a:normAutofit fontScale="92500" lnSpcReduction="10000"/>
          </a:bodyPr>
          <a:lstStyle/>
          <a:p>
            <a:pPr marL="0" indent="0">
              <a:spcBef>
                <a:spcPts val="0"/>
              </a:spcBef>
              <a:buNone/>
            </a:pPr>
            <a:r>
              <a:rPr lang="en-US" sz="2400" dirty="0"/>
              <a:t>Clinical Surveillance Criteria were also identified: </a:t>
            </a:r>
          </a:p>
          <a:p>
            <a:pPr marL="0" indent="0">
              <a:spcBef>
                <a:spcPts val="600"/>
              </a:spcBef>
              <a:spcAft>
                <a:spcPts val="600"/>
              </a:spcAft>
              <a:buNone/>
            </a:pPr>
            <a:r>
              <a:rPr lang="en-US" sz="2400" dirty="0"/>
              <a:t>1) Patient related factors</a:t>
            </a:r>
          </a:p>
          <a:p>
            <a:pPr lvl="1">
              <a:lnSpc>
                <a:spcPct val="110000"/>
              </a:lnSpc>
              <a:spcBef>
                <a:spcPts val="600"/>
              </a:spcBef>
              <a:spcAft>
                <a:spcPts val="600"/>
              </a:spcAft>
              <a:buFont typeface="Arial" panose="020B0604020202020204" pitchFamily="34" charset="0"/>
              <a:buChar char="•"/>
            </a:pPr>
            <a:r>
              <a:rPr lang="en-US" sz="2000" dirty="0"/>
              <a:t>Absolute exclusion criteria-ASA* class 4 or greater, BMI &gt;= 45, MI within past 6 months, unstable angina, stroke within past 8 weeks, CHF admission within past 4 weeks, COPD admission within past 4 weeks.</a:t>
            </a:r>
          </a:p>
          <a:p>
            <a:pPr lvl="1">
              <a:lnSpc>
                <a:spcPct val="110000"/>
              </a:lnSpc>
              <a:spcBef>
                <a:spcPts val="600"/>
              </a:spcBef>
              <a:spcAft>
                <a:spcPts val="600"/>
              </a:spcAft>
              <a:buFont typeface="Arial" panose="020B0604020202020204" pitchFamily="34" charset="0"/>
              <a:buChar char="•"/>
            </a:pPr>
            <a:r>
              <a:rPr lang="en-US" sz="2000" dirty="0"/>
              <a:t>Relative exclusion criteria-if anesthesia personnel are unavailable include: difficult airway, hx of major adverse anesthesia reaction, AICD, sleep apnea, on 0</a:t>
            </a:r>
            <a:r>
              <a:rPr lang="en-US" sz="2000" baseline="-25000" dirty="0"/>
              <a:t>2</a:t>
            </a:r>
            <a:r>
              <a:rPr lang="en-US" sz="2000" dirty="0"/>
              <a:t>  or anticoagulant, pulmonary hypertension or malignant hyperthermia.</a:t>
            </a:r>
          </a:p>
          <a:p>
            <a:pPr marL="0" indent="0">
              <a:spcBef>
                <a:spcPts val="600"/>
              </a:spcBef>
              <a:spcAft>
                <a:spcPts val="600"/>
              </a:spcAft>
              <a:buNone/>
            </a:pPr>
            <a:r>
              <a:rPr lang="en-US" sz="2200" dirty="0"/>
              <a:t>* </a:t>
            </a:r>
            <a:r>
              <a:rPr lang="en-US" sz="1800" dirty="0"/>
              <a:t>American Society of Anesthesiologists </a:t>
            </a:r>
          </a:p>
        </p:txBody>
      </p:sp>
    </p:spTree>
    <p:extLst>
      <p:ext uri="{BB962C8B-B14F-4D97-AF65-F5344CB8AC3E}">
        <p14:creationId xmlns:p14="http://schemas.microsoft.com/office/powerpoint/2010/main" val="413566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Considerations</a:t>
            </a:r>
          </a:p>
        </p:txBody>
      </p:sp>
      <p:sp>
        <p:nvSpPr>
          <p:cNvPr id="3" name="Content Placeholder 2"/>
          <p:cNvSpPr>
            <a:spLocks noGrp="1"/>
          </p:cNvSpPr>
          <p:nvPr>
            <p:ph idx="1"/>
          </p:nvPr>
        </p:nvSpPr>
        <p:spPr>
          <a:xfrm>
            <a:off x="381000" y="1190065"/>
            <a:ext cx="8610600" cy="3820085"/>
          </a:xfrm>
        </p:spPr>
        <p:txBody>
          <a:bodyPr>
            <a:normAutofit/>
          </a:bodyPr>
          <a:lstStyle/>
          <a:p>
            <a:pPr marL="0" indent="0">
              <a:spcBef>
                <a:spcPts val="600"/>
              </a:spcBef>
              <a:spcAft>
                <a:spcPts val="600"/>
              </a:spcAft>
              <a:buNone/>
            </a:pPr>
            <a:r>
              <a:rPr lang="en-US" sz="2400" dirty="0"/>
              <a:t>Clinical Surveillance Criteria, continued.  </a:t>
            </a:r>
          </a:p>
          <a:p>
            <a:pPr marL="0" indent="0">
              <a:spcBef>
                <a:spcPts val="600"/>
              </a:spcBef>
              <a:spcAft>
                <a:spcPts val="600"/>
              </a:spcAft>
              <a:buNone/>
            </a:pPr>
            <a:r>
              <a:rPr lang="en-US" sz="2200" dirty="0"/>
              <a:t>2) Procedural Complexity</a:t>
            </a:r>
          </a:p>
          <a:p>
            <a:pPr lvl="1">
              <a:lnSpc>
                <a:spcPct val="110000"/>
              </a:lnSpc>
              <a:spcBef>
                <a:spcPts val="600"/>
              </a:spcBef>
              <a:spcAft>
                <a:spcPts val="600"/>
              </a:spcAft>
              <a:buFont typeface="Arial" panose="020B0604020202020204" pitchFamily="34" charset="0"/>
              <a:buChar char="•"/>
            </a:pPr>
            <a:r>
              <a:rPr lang="en-US" sz="2000" dirty="0"/>
              <a:t>Procedure length;</a:t>
            </a:r>
          </a:p>
          <a:p>
            <a:pPr lvl="1">
              <a:lnSpc>
                <a:spcPct val="110000"/>
              </a:lnSpc>
              <a:spcBef>
                <a:spcPts val="600"/>
              </a:spcBef>
              <a:spcAft>
                <a:spcPts val="600"/>
              </a:spcAft>
              <a:buFont typeface="Arial" panose="020B0604020202020204" pitchFamily="34" charset="0"/>
              <a:buChar char="•"/>
            </a:pPr>
            <a:r>
              <a:rPr lang="en-US" sz="2000" dirty="0"/>
              <a:t>Potential blood loss;</a:t>
            </a:r>
          </a:p>
          <a:p>
            <a:pPr lvl="1">
              <a:lnSpc>
                <a:spcPct val="110000"/>
              </a:lnSpc>
              <a:spcBef>
                <a:spcPts val="600"/>
              </a:spcBef>
              <a:spcAft>
                <a:spcPts val="600"/>
              </a:spcAft>
              <a:buFont typeface="Arial" panose="020B0604020202020204" pitchFamily="34" charset="0"/>
              <a:buChar char="•"/>
            </a:pPr>
            <a:r>
              <a:rPr lang="en-US" sz="2000" dirty="0"/>
              <a:t>Risk of needing to convert to an open procedure;</a:t>
            </a:r>
          </a:p>
          <a:p>
            <a:pPr lvl="1">
              <a:lnSpc>
                <a:spcPct val="110000"/>
              </a:lnSpc>
              <a:spcBef>
                <a:spcPts val="600"/>
              </a:spcBef>
              <a:spcAft>
                <a:spcPts val="600"/>
              </a:spcAft>
              <a:buFont typeface="Arial" panose="020B0604020202020204" pitchFamily="34" charset="0"/>
              <a:buChar char="•"/>
            </a:pPr>
            <a:r>
              <a:rPr lang="en-US" sz="2000" dirty="0"/>
              <a:t>Risk of adverse event not manageable in the setting and requiring emergent transfer to higher level of care.</a:t>
            </a:r>
          </a:p>
          <a:p>
            <a:pPr marL="457200" lvl="1" indent="0">
              <a:lnSpc>
                <a:spcPct val="110000"/>
              </a:lnSpc>
              <a:spcBef>
                <a:spcPts val="600"/>
              </a:spcBef>
              <a:spcAft>
                <a:spcPts val="600"/>
              </a:spcAft>
              <a:buNone/>
            </a:pPr>
            <a:endParaRPr lang="en-US" sz="1800" dirty="0"/>
          </a:p>
        </p:txBody>
      </p:sp>
    </p:spTree>
    <p:extLst>
      <p:ext uri="{BB962C8B-B14F-4D97-AF65-F5344CB8AC3E}">
        <p14:creationId xmlns:p14="http://schemas.microsoft.com/office/powerpoint/2010/main" val="146137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Considerations</a:t>
            </a:r>
          </a:p>
        </p:txBody>
      </p:sp>
      <p:sp>
        <p:nvSpPr>
          <p:cNvPr id="3" name="Content Placeholder 2"/>
          <p:cNvSpPr>
            <a:spLocks noGrp="1"/>
          </p:cNvSpPr>
          <p:nvPr>
            <p:ph idx="1"/>
          </p:nvPr>
        </p:nvSpPr>
        <p:spPr>
          <a:xfrm>
            <a:off x="381000" y="1190065"/>
            <a:ext cx="8077200" cy="3820085"/>
          </a:xfrm>
        </p:spPr>
        <p:txBody>
          <a:bodyPr>
            <a:normAutofit/>
          </a:bodyPr>
          <a:lstStyle/>
          <a:p>
            <a:pPr marL="0" indent="0">
              <a:spcBef>
                <a:spcPts val="600"/>
              </a:spcBef>
              <a:spcAft>
                <a:spcPts val="600"/>
              </a:spcAft>
              <a:buNone/>
            </a:pPr>
            <a:r>
              <a:rPr lang="en-US" sz="2400" dirty="0"/>
              <a:t>Clinical Surveillance Criteria, continued.  </a:t>
            </a:r>
          </a:p>
          <a:p>
            <a:pPr marL="0" indent="0">
              <a:spcBef>
                <a:spcPts val="600"/>
              </a:spcBef>
              <a:spcAft>
                <a:spcPts val="600"/>
              </a:spcAft>
              <a:buNone/>
            </a:pPr>
            <a:r>
              <a:rPr lang="en-US" sz="2200" dirty="0"/>
              <a:t>3) Recovery Factors</a:t>
            </a:r>
          </a:p>
          <a:p>
            <a:pPr lvl="1">
              <a:lnSpc>
                <a:spcPct val="110000"/>
              </a:lnSpc>
              <a:spcBef>
                <a:spcPts val="600"/>
              </a:spcBef>
              <a:spcAft>
                <a:spcPts val="600"/>
              </a:spcAft>
              <a:buFont typeface="Arial" panose="020B0604020202020204" pitchFamily="34" charset="0"/>
              <a:buChar char="•"/>
            </a:pPr>
            <a:r>
              <a:rPr lang="en-US" sz="2000" dirty="0"/>
              <a:t>Time to meet post-procedure discharge criteria (&lt;1hr, &lt;2hr, &lt;4hr, &lt;24 </a:t>
            </a:r>
            <a:r>
              <a:rPr lang="en-US" sz="2000" dirty="0" err="1"/>
              <a:t>hr</a:t>
            </a:r>
            <a:r>
              <a:rPr lang="en-US" sz="2000" dirty="0"/>
              <a:t>), </a:t>
            </a:r>
          </a:p>
          <a:p>
            <a:pPr lvl="1">
              <a:lnSpc>
                <a:spcPct val="110000"/>
              </a:lnSpc>
              <a:spcBef>
                <a:spcPts val="600"/>
              </a:spcBef>
              <a:spcAft>
                <a:spcPts val="600"/>
              </a:spcAft>
              <a:buFont typeface="Arial" panose="020B0604020202020204" pitchFamily="34" charset="0"/>
              <a:buChar char="•"/>
            </a:pPr>
            <a:r>
              <a:rPr lang="en-US" sz="2000" dirty="0"/>
              <a:t>Need for recovery time/post procedure monitoring (none, &lt;4hr, &lt;6hr, &lt;24 </a:t>
            </a:r>
            <a:r>
              <a:rPr lang="en-US" sz="2000" dirty="0" err="1"/>
              <a:t>hr</a:t>
            </a:r>
            <a:r>
              <a:rPr lang="en-US" sz="2000" dirty="0"/>
              <a:t>)</a:t>
            </a:r>
          </a:p>
          <a:p>
            <a:pPr marL="457200" lvl="1" indent="0">
              <a:lnSpc>
                <a:spcPct val="110000"/>
              </a:lnSpc>
              <a:spcBef>
                <a:spcPts val="600"/>
              </a:spcBef>
              <a:spcAft>
                <a:spcPts val="600"/>
              </a:spcAft>
              <a:buNone/>
            </a:pPr>
            <a:endParaRPr lang="en-US" sz="1800" dirty="0"/>
          </a:p>
        </p:txBody>
      </p:sp>
    </p:spTree>
    <p:extLst>
      <p:ext uri="{BB962C8B-B14F-4D97-AF65-F5344CB8AC3E}">
        <p14:creationId xmlns:p14="http://schemas.microsoft.com/office/powerpoint/2010/main" val="1690366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pPr algn="l"/>
            <a:r>
              <a:rPr lang="en-US" sz="4000" dirty="0"/>
              <a:t>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0015698"/>
              </p:ext>
            </p:extLst>
          </p:nvPr>
        </p:nvGraphicFramePr>
        <p:xfrm>
          <a:off x="457200" y="1157007"/>
          <a:ext cx="5029199" cy="3912015"/>
        </p:xfrm>
        <a:graphic>
          <a:graphicData uri="http://schemas.openxmlformats.org/drawingml/2006/table">
            <a:tbl>
              <a:tblPr firstRow="1" firstCol="1" bandRow="1">
                <a:tableStyleId>{5C22544A-7EE6-4342-B048-85BDC9FD1C3A}</a:tableStyleId>
              </a:tblPr>
              <a:tblGrid>
                <a:gridCol w="207874">
                  <a:extLst>
                    <a:ext uri="{9D8B030D-6E8A-4147-A177-3AD203B41FA5}">
                      <a16:colId xmlns:a16="http://schemas.microsoft.com/office/drawing/2014/main" val="2485491211"/>
                    </a:ext>
                  </a:extLst>
                </a:gridCol>
                <a:gridCol w="565850">
                  <a:extLst>
                    <a:ext uri="{9D8B030D-6E8A-4147-A177-3AD203B41FA5}">
                      <a16:colId xmlns:a16="http://schemas.microsoft.com/office/drawing/2014/main" val="74321790"/>
                    </a:ext>
                  </a:extLst>
                </a:gridCol>
                <a:gridCol w="994787">
                  <a:extLst>
                    <a:ext uri="{9D8B030D-6E8A-4147-A177-3AD203B41FA5}">
                      <a16:colId xmlns:a16="http://schemas.microsoft.com/office/drawing/2014/main" val="2716170049"/>
                    </a:ext>
                  </a:extLst>
                </a:gridCol>
                <a:gridCol w="1181344">
                  <a:extLst>
                    <a:ext uri="{9D8B030D-6E8A-4147-A177-3AD203B41FA5}">
                      <a16:colId xmlns:a16="http://schemas.microsoft.com/office/drawing/2014/main" val="2034623320"/>
                    </a:ext>
                  </a:extLst>
                </a:gridCol>
                <a:gridCol w="354345">
                  <a:extLst>
                    <a:ext uri="{9D8B030D-6E8A-4147-A177-3AD203B41FA5}">
                      <a16:colId xmlns:a16="http://schemas.microsoft.com/office/drawing/2014/main" val="468821657"/>
                    </a:ext>
                  </a:extLst>
                </a:gridCol>
                <a:gridCol w="354345">
                  <a:extLst>
                    <a:ext uri="{9D8B030D-6E8A-4147-A177-3AD203B41FA5}">
                      <a16:colId xmlns:a16="http://schemas.microsoft.com/office/drawing/2014/main" val="1980853721"/>
                    </a:ext>
                  </a:extLst>
                </a:gridCol>
                <a:gridCol w="351316">
                  <a:extLst>
                    <a:ext uri="{9D8B030D-6E8A-4147-A177-3AD203B41FA5}">
                      <a16:colId xmlns:a16="http://schemas.microsoft.com/office/drawing/2014/main" val="373529740"/>
                    </a:ext>
                  </a:extLst>
                </a:gridCol>
                <a:gridCol w="509669">
                  <a:extLst>
                    <a:ext uri="{9D8B030D-6E8A-4147-A177-3AD203B41FA5}">
                      <a16:colId xmlns:a16="http://schemas.microsoft.com/office/drawing/2014/main" val="325375731"/>
                    </a:ext>
                  </a:extLst>
                </a:gridCol>
                <a:gridCol w="509669">
                  <a:extLst>
                    <a:ext uri="{9D8B030D-6E8A-4147-A177-3AD203B41FA5}">
                      <a16:colId xmlns:a16="http://schemas.microsoft.com/office/drawing/2014/main" val="2629999737"/>
                    </a:ext>
                  </a:extLst>
                </a:gridCol>
              </a:tblGrid>
              <a:tr h="132869">
                <a:tc gridSpan="9">
                  <a:txBody>
                    <a:bodyPr/>
                    <a:lstStyle/>
                    <a:p>
                      <a:pPr marL="0" marR="0" algn="ctr">
                        <a:lnSpc>
                          <a:spcPct val="107000"/>
                        </a:lnSpc>
                        <a:spcBef>
                          <a:spcPts val="200"/>
                        </a:spcBef>
                        <a:spcAft>
                          <a:spcPts val="200"/>
                        </a:spcAft>
                      </a:pPr>
                      <a:r>
                        <a:rPr lang="en-US" sz="500">
                          <a:effectLst/>
                        </a:rPr>
                        <a:t>Table 1: Criteria for Determining Appropriate Outpatient Setting and Associated Service Designation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83857209"/>
                  </a:ext>
                </a:extLst>
              </a:tr>
              <a:tr h="148571">
                <a:tc rowSpan="2" gridSpan="3">
                  <a:txBody>
                    <a:bodyPr/>
                    <a:lstStyle/>
                    <a:p>
                      <a:pPr marL="0" marR="0" algn="ctr">
                        <a:lnSpc>
                          <a:spcPct val="107000"/>
                        </a:lnSpc>
                        <a:spcBef>
                          <a:spcPts val="200"/>
                        </a:spcBef>
                        <a:spcAft>
                          <a:spcPts val="200"/>
                        </a:spcAft>
                      </a:pPr>
                      <a:r>
                        <a:rPr lang="en-US" sz="400">
                          <a:effectLst/>
                        </a:rPr>
                        <a:t>Certified Service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2" hMerge="1">
                  <a:txBody>
                    <a:bodyPr/>
                    <a:lstStyle/>
                    <a:p>
                      <a:endParaRPr lang="en-US"/>
                    </a:p>
                  </a:txBody>
                  <a:tcPr/>
                </a:tc>
                <a:tc rowSpan="2" hMerge="1">
                  <a:txBody>
                    <a:bodyPr/>
                    <a:lstStyle/>
                    <a:p>
                      <a:endParaRPr lang="en-US"/>
                    </a:p>
                  </a:txBody>
                  <a:tcPr/>
                </a:tc>
                <a:tc rowSpan="2">
                  <a:txBody>
                    <a:bodyPr/>
                    <a:lstStyle/>
                    <a:p>
                      <a:pPr marL="0" marR="0" algn="ctr">
                        <a:lnSpc>
                          <a:spcPct val="107000"/>
                        </a:lnSpc>
                        <a:spcBef>
                          <a:spcPts val="200"/>
                        </a:spcBef>
                        <a:spcAft>
                          <a:spcPts val="200"/>
                        </a:spcAft>
                      </a:pPr>
                      <a:r>
                        <a:rPr lang="en-US" sz="400" dirty="0">
                          <a:effectLst/>
                        </a:rPr>
                        <a:t>Medical Services </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gridSpan="2">
                  <a:txBody>
                    <a:bodyPr/>
                    <a:lstStyle/>
                    <a:p>
                      <a:pPr marL="0" marR="0" algn="ctr">
                        <a:lnSpc>
                          <a:spcPct val="107000"/>
                        </a:lnSpc>
                        <a:spcBef>
                          <a:spcPts val="200"/>
                        </a:spcBef>
                        <a:spcAft>
                          <a:spcPts val="200"/>
                        </a:spcAft>
                      </a:pPr>
                      <a:r>
                        <a:rPr lang="en-US" sz="400">
                          <a:effectLst/>
                        </a:rPr>
                        <a:t>Outpatient Procedures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hMerge="1">
                  <a:txBody>
                    <a:bodyPr/>
                    <a:lstStyle/>
                    <a:p>
                      <a:endParaRPr lang="en-US"/>
                    </a:p>
                  </a:txBody>
                  <a:tcPr/>
                </a:tc>
                <a:tc gridSpan="2">
                  <a:txBody>
                    <a:bodyPr/>
                    <a:lstStyle/>
                    <a:p>
                      <a:pPr marL="0" marR="0" algn="ctr">
                        <a:lnSpc>
                          <a:spcPct val="107000"/>
                        </a:lnSpc>
                        <a:spcBef>
                          <a:spcPts val="200"/>
                        </a:spcBef>
                        <a:spcAft>
                          <a:spcPts val="200"/>
                        </a:spcAft>
                      </a:pPr>
                      <a:r>
                        <a:rPr lang="en-US" sz="400">
                          <a:effectLst/>
                        </a:rPr>
                        <a:t>Ambulatory Surgery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hMerge="1">
                  <a:txBody>
                    <a:bodyPr/>
                    <a:lstStyle/>
                    <a:p>
                      <a:endParaRPr lang="en-US"/>
                    </a:p>
                  </a:txBody>
                  <a:tcPr/>
                </a:tc>
                <a:tc rowSpan="2">
                  <a:txBody>
                    <a:bodyPr/>
                    <a:lstStyle/>
                    <a:p>
                      <a:pPr marL="0" marR="0" algn="ctr">
                        <a:lnSpc>
                          <a:spcPct val="107000"/>
                        </a:lnSpc>
                        <a:spcBef>
                          <a:spcPts val="200"/>
                        </a:spcBef>
                        <a:spcAft>
                          <a:spcPts val="200"/>
                        </a:spcAft>
                      </a:pPr>
                      <a:r>
                        <a:rPr lang="en-US" sz="400">
                          <a:effectLst/>
                        </a:rPr>
                        <a:t>Inpatient Surgery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941132257"/>
                  </a:ext>
                </a:extLst>
              </a:tr>
              <a:tr h="124051">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0" marR="0" algn="ctr">
                        <a:lnSpc>
                          <a:spcPct val="107000"/>
                        </a:lnSpc>
                        <a:spcBef>
                          <a:spcPts val="200"/>
                        </a:spcBef>
                        <a:spcAft>
                          <a:spcPts val="200"/>
                        </a:spcAft>
                      </a:pPr>
                      <a:r>
                        <a:rPr lang="en-US" sz="400">
                          <a:effectLst/>
                        </a:rPr>
                        <a:t>Off-Site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200"/>
                        </a:spcBef>
                        <a:spcAft>
                          <a:spcPts val="200"/>
                        </a:spcAft>
                      </a:pPr>
                      <a:r>
                        <a:rPr lang="en-US" sz="400">
                          <a:effectLst/>
                        </a:rPr>
                        <a:t>On-Campus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200"/>
                        </a:spcBef>
                        <a:spcAft>
                          <a:spcPts val="200"/>
                        </a:spcAft>
                      </a:pPr>
                      <a:r>
                        <a:rPr lang="en-US" sz="400">
                          <a:effectLst/>
                        </a:rPr>
                        <a:t>Off-Site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200"/>
                        </a:spcBef>
                        <a:spcAft>
                          <a:spcPts val="200"/>
                        </a:spcAft>
                      </a:pPr>
                      <a:r>
                        <a:rPr lang="en-US" sz="400">
                          <a:effectLst/>
                        </a:rPr>
                        <a:t>On-Campus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vMerge="1">
                  <a:txBody>
                    <a:bodyPr/>
                    <a:lstStyle/>
                    <a:p>
                      <a:endParaRPr lang="en-US"/>
                    </a:p>
                  </a:txBody>
                  <a:tcPr/>
                </a:tc>
                <a:extLst>
                  <a:ext uri="{0D108BD9-81ED-4DB2-BD59-A6C34878D82A}">
                    <a16:rowId xmlns:a16="http://schemas.microsoft.com/office/drawing/2014/main" val="891342086"/>
                  </a:ext>
                </a:extLst>
              </a:tr>
              <a:tr h="94216">
                <a:tc gridSpan="9">
                  <a:txBody>
                    <a:bodyPr/>
                    <a:lstStyle/>
                    <a:p>
                      <a:pPr marL="0" marR="0">
                        <a:lnSpc>
                          <a:spcPct val="107000"/>
                        </a:lnSpc>
                        <a:spcBef>
                          <a:spcPts val="200"/>
                        </a:spcBef>
                        <a:spcAft>
                          <a:spcPts val="200"/>
                        </a:spcAft>
                      </a:pPr>
                      <a:r>
                        <a:rPr lang="en-US" sz="400">
                          <a:effectLst/>
                        </a:rPr>
                        <a:t>1. Criteria Applicable to Clinical Surveillance &amp; Architecture and Engineering Review</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43724537"/>
                  </a:ext>
                </a:extLst>
              </a:tr>
              <a:tr h="62026">
                <a:tc rowSpan="3">
                  <a:txBody>
                    <a:bodyPr/>
                    <a:lstStyle/>
                    <a:p>
                      <a:pPr marL="0" marR="0" algn="ctr">
                        <a:lnSpc>
                          <a:spcPct val="107000"/>
                        </a:lnSpc>
                        <a:spcBef>
                          <a:spcPts val="0"/>
                        </a:spcBef>
                        <a:spcAft>
                          <a:spcPts val="0"/>
                        </a:spcAft>
                      </a:pPr>
                      <a:r>
                        <a:rPr lang="en-US" sz="400">
                          <a:effectLst/>
                        </a:rPr>
                        <a:t>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3">
                  <a:txBody>
                    <a:bodyPr/>
                    <a:lstStyle/>
                    <a:p>
                      <a:pPr marL="0" marR="0">
                        <a:lnSpc>
                          <a:spcPct val="107000"/>
                        </a:lnSpc>
                        <a:spcBef>
                          <a:spcPts val="0"/>
                        </a:spcBef>
                        <a:spcAft>
                          <a:spcPts val="0"/>
                        </a:spcAft>
                      </a:pPr>
                      <a:r>
                        <a:rPr lang="en-US" sz="400" dirty="0">
                          <a:effectLst/>
                        </a:rPr>
                        <a:t>Urgency</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dirty="0">
                          <a:effectLst/>
                        </a:rPr>
                        <a:t>Routine</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Yes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817718254"/>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Urgent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296922380"/>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Emergency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333763016"/>
                  </a:ext>
                </a:extLst>
              </a:tr>
              <a:tr h="124051">
                <a:tc rowSpan="3">
                  <a:txBody>
                    <a:bodyPr/>
                    <a:lstStyle/>
                    <a:p>
                      <a:pPr marL="0" marR="0" algn="ctr">
                        <a:lnSpc>
                          <a:spcPct val="107000"/>
                        </a:lnSpc>
                        <a:spcBef>
                          <a:spcPts val="0"/>
                        </a:spcBef>
                        <a:spcAft>
                          <a:spcPts val="0"/>
                        </a:spcAft>
                      </a:pPr>
                      <a:r>
                        <a:rPr lang="en-US" sz="400">
                          <a:effectLst/>
                        </a:rPr>
                        <a:t>b.</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3">
                  <a:txBody>
                    <a:bodyPr/>
                    <a:lstStyle/>
                    <a:p>
                      <a:pPr marL="0" marR="0">
                        <a:lnSpc>
                          <a:spcPct val="107000"/>
                        </a:lnSpc>
                        <a:spcBef>
                          <a:spcPts val="0"/>
                        </a:spcBef>
                        <a:spcAft>
                          <a:spcPts val="0"/>
                        </a:spcAft>
                      </a:pPr>
                      <a:r>
                        <a:rPr lang="en-US" sz="400" dirty="0">
                          <a:effectLst/>
                        </a:rPr>
                        <a:t>Procedural Invasiveness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Non-invasive </a:t>
                      </a:r>
                      <a:endParaRPr lang="en-US" sz="500">
                        <a:effectLst/>
                      </a:endParaRPr>
                    </a:p>
                    <a:p>
                      <a:pPr marL="0" marR="0">
                        <a:lnSpc>
                          <a:spcPct val="107000"/>
                        </a:lnSpc>
                        <a:spcBef>
                          <a:spcPts val="0"/>
                        </a:spcBef>
                        <a:spcAft>
                          <a:spcPts val="0"/>
                        </a:spcAft>
                      </a:pPr>
                      <a:r>
                        <a:rPr lang="en-US" sz="400">
                          <a:effectLst/>
                        </a:rPr>
                        <a:t>(Diagnostic &amp; Therapeutic)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556745467"/>
                  </a:ext>
                </a:extLst>
              </a:tr>
              <a:tr h="124051">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Minimally Invasive (Procedural)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dirty="0">
                          <a:effectLst/>
                        </a:rPr>
                        <a:t>No</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928804920"/>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Invasive (Surgical)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Yes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775261036"/>
                  </a:ext>
                </a:extLst>
              </a:tr>
              <a:tr h="62026">
                <a:tc rowSpan="2">
                  <a:txBody>
                    <a:bodyPr/>
                    <a:lstStyle/>
                    <a:p>
                      <a:pPr marL="0" marR="0" algn="ctr">
                        <a:lnSpc>
                          <a:spcPct val="107000"/>
                        </a:lnSpc>
                        <a:spcBef>
                          <a:spcPts val="0"/>
                        </a:spcBef>
                        <a:spcAft>
                          <a:spcPts val="0"/>
                        </a:spcAft>
                      </a:pPr>
                      <a:r>
                        <a:rPr lang="en-US" sz="400">
                          <a:effectLst/>
                        </a:rPr>
                        <a: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2">
                  <a:txBody>
                    <a:bodyPr/>
                    <a:lstStyle/>
                    <a:p>
                      <a:pPr marL="0" marR="0">
                        <a:lnSpc>
                          <a:spcPct val="107000"/>
                        </a:lnSpc>
                        <a:spcBef>
                          <a:spcPts val="0"/>
                        </a:spcBef>
                        <a:spcAft>
                          <a:spcPts val="0"/>
                        </a:spcAft>
                      </a:pPr>
                      <a:r>
                        <a:rPr lang="en-US" sz="400">
                          <a:effectLst/>
                        </a:rPr>
                        <a:t>Sterile Field/ Environment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nSpc>
                          <a:spcPct val="107000"/>
                        </a:lnSpc>
                        <a:spcBef>
                          <a:spcPts val="0"/>
                        </a:spcBef>
                        <a:spcAft>
                          <a:spcPts val="0"/>
                        </a:spcAft>
                      </a:pPr>
                      <a:r>
                        <a:rPr lang="en-US" sz="400">
                          <a:effectLst/>
                        </a:rPr>
                        <a:t>Aseptic field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475954610"/>
                  </a:ext>
                </a:extLst>
              </a:tr>
              <a:tr h="7754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Sterile environment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913415963"/>
                  </a:ext>
                </a:extLst>
              </a:tr>
              <a:tr h="62026">
                <a:tc rowSpan="3">
                  <a:txBody>
                    <a:bodyPr/>
                    <a:lstStyle/>
                    <a:p>
                      <a:pPr marL="0" marR="0" algn="ctr">
                        <a:lnSpc>
                          <a:spcPct val="107000"/>
                        </a:lnSpc>
                        <a:spcBef>
                          <a:spcPts val="0"/>
                        </a:spcBef>
                        <a:spcAft>
                          <a:spcPts val="0"/>
                        </a:spcAft>
                      </a:pPr>
                      <a:r>
                        <a:rPr lang="en-US" sz="400">
                          <a:effectLst/>
                        </a:rPr>
                        <a:t>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3">
                  <a:txBody>
                    <a:bodyPr/>
                    <a:lstStyle/>
                    <a:p>
                      <a:pPr marL="0" marR="0">
                        <a:lnSpc>
                          <a:spcPct val="107000"/>
                        </a:lnSpc>
                        <a:spcBef>
                          <a:spcPts val="0"/>
                        </a:spcBef>
                        <a:spcAft>
                          <a:spcPts val="0"/>
                        </a:spcAft>
                      </a:pPr>
                      <a:r>
                        <a:rPr lang="en-US" sz="400">
                          <a:effectLst/>
                        </a:rPr>
                        <a:t>Sedation Levels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Minimal (Min)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070702137"/>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Moderate (Mod)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472441522"/>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Deep</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Yes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711390145"/>
                  </a:ext>
                </a:extLst>
              </a:tr>
              <a:tr h="62026">
                <a:tc rowSpan="5">
                  <a:txBody>
                    <a:bodyPr/>
                    <a:lstStyle/>
                    <a:p>
                      <a:pPr marL="0" marR="0" algn="ctr">
                        <a:lnSpc>
                          <a:spcPct val="107000"/>
                        </a:lnSpc>
                        <a:spcBef>
                          <a:spcPts val="0"/>
                        </a:spcBef>
                        <a:spcAft>
                          <a:spcPts val="0"/>
                        </a:spcAft>
                      </a:pPr>
                      <a:r>
                        <a:rPr lang="en-US" sz="400">
                          <a:effectLst/>
                        </a:rPr>
                        <a:t>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5">
                  <a:txBody>
                    <a:bodyPr/>
                    <a:lstStyle/>
                    <a:p>
                      <a:pPr marL="0" marR="0">
                        <a:lnSpc>
                          <a:spcPct val="107000"/>
                        </a:lnSpc>
                        <a:spcBef>
                          <a:spcPts val="0"/>
                        </a:spcBef>
                        <a:spcAft>
                          <a:spcPts val="0"/>
                        </a:spcAft>
                      </a:pPr>
                      <a:r>
                        <a:rPr lang="en-US" sz="400">
                          <a:effectLst/>
                        </a:rPr>
                        <a:t>Anesthesia Types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Local; peripheral regional (PR)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dirty="0">
                          <a:effectLst/>
                        </a:rPr>
                        <a:t>Yes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337012571"/>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Epidural (Epi)</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801353455"/>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Central Regional Anes. (CR)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43395713"/>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Spinal anesthesia (SA)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516897291"/>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General anesthesia (GA)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094069904"/>
                  </a:ext>
                </a:extLst>
              </a:tr>
              <a:tr h="86667">
                <a:tc gridSpan="9">
                  <a:txBody>
                    <a:bodyPr/>
                    <a:lstStyle/>
                    <a:p>
                      <a:pPr marL="0" marR="0">
                        <a:lnSpc>
                          <a:spcPct val="107000"/>
                        </a:lnSpc>
                        <a:spcBef>
                          <a:spcPts val="200"/>
                        </a:spcBef>
                        <a:spcAft>
                          <a:spcPts val="200"/>
                        </a:spcAft>
                      </a:pPr>
                      <a:r>
                        <a:rPr lang="en-US" sz="400">
                          <a:effectLst/>
                        </a:rPr>
                        <a:t>2. Architectural and Engineering Criteria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2955764"/>
                  </a:ext>
                </a:extLst>
              </a:tr>
              <a:tr h="139573">
                <a:tc>
                  <a:txBody>
                    <a:bodyPr/>
                    <a:lstStyle/>
                    <a:p>
                      <a:pPr marL="0" marR="0" algn="ctr">
                        <a:lnSpc>
                          <a:spcPct val="107000"/>
                        </a:lnSpc>
                        <a:spcBef>
                          <a:spcPts val="0"/>
                        </a:spcBef>
                        <a:spcAft>
                          <a:spcPts val="0"/>
                        </a:spcAft>
                      </a:pPr>
                      <a:r>
                        <a:rPr lang="en-US" sz="400" dirty="0">
                          <a:effectLst/>
                        </a:rPr>
                        <a:t>a.</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dirty="0">
                          <a:effectLst/>
                        </a:rPr>
                        <a:t>Pre-Procedure Area</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dirty="0">
                          <a:effectLst/>
                        </a:rPr>
                        <a:t>Dedicated preparation &amp; monitoring space and staffing</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No</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872413870"/>
                  </a:ext>
                </a:extLst>
              </a:tr>
              <a:tr h="62026">
                <a:tc rowSpan="4">
                  <a:txBody>
                    <a:bodyPr/>
                    <a:lstStyle/>
                    <a:p>
                      <a:pPr marL="0" marR="0" algn="ctr">
                        <a:lnSpc>
                          <a:spcPct val="107000"/>
                        </a:lnSpc>
                        <a:spcBef>
                          <a:spcPts val="0"/>
                        </a:spcBef>
                        <a:spcAft>
                          <a:spcPts val="0"/>
                        </a:spcAft>
                      </a:pPr>
                      <a:r>
                        <a:rPr lang="en-US" sz="400">
                          <a:effectLst/>
                        </a:rPr>
                        <a:t>b.</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4">
                  <a:txBody>
                    <a:bodyPr/>
                    <a:lstStyle/>
                    <a:p>
                      <a:pPr marL="0" marR="0">
                        <a:lnSpc>
                          <a:spcPct val="107000"/>
                        </a:lnSpc>
                        <a:spcBef>
                          <a:spcPts val="0"/>
                        </a:spcBef>
                        <a:spcAft>
                          <a:spcPts val="0"/>
                        </a:spcAft>
                      </a:pPr>
                      <a:r>
                        <a:rPr lang="en-US" sz="400">
                          <a:effectLst/>
                        </a:rPr>
                        <a:t>Room Types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Exam</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782365826"/>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Treatment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694935270"/>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Procedure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637881258"/>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Operating Room</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946538588"/>
                  </a:ext>
                </a:extLst>
              </a:tr>
              <a:tr h="124051">
                <a:tc rowSpan="3">
                  <a:txBody>
                    <a:bodyPr/>
                    <a:lstStyle/>
                    <a:p>
                      <a:pPr marL="0" marR="0" algn="ctr">
                        <a:lnSpc>
                          <a:spcPct val="107000"/>
                        </a:lnSpc>
                        <a:spcBef>
                          <a:spcPts val="0"/>
                        </a:spcBef>
                        <a:spcAft>
                          <a:spcPts val="0"/>
                        </a:spcAft>
                      </a:pPr>
                      <a:r>
                        <a:rPr lang="en-US" sz="400">
                          <a:effectLst/>
                        </a:rPr>
                        <a:t> </a:t>
                      </a:r>
                      <a:endParaRPr lang="en-US" sz="500">
                        <a:effectLst/>
                      </a:endParaRPr>
                    </a:p>
                    <a:p>
                      <a:pPr marL="0" marR="0" algn="ctr">
                        <a:lnSpc>
                          <a:spcPct val="107000"/>
                        </a:lnSpc>
                        <a:spcBef>
                          <a:spcPts val="0"/>
                        </a:spcBef>
                        <a:spcAft>
                          <a:spcPts val="0"/>
                        </a:spcAft>
                      </a:pPr>
                      <a:r>
                        <a:rPr lang="en-US" sz="400">
                          <a:effectLst/>
                        </a:rPr>
                        <a: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3">
                  <a:txBody>
                    <a:bodyPr/>
                    <a:lstStyle/>
                    <a:p>
                      <a:pPr marL="0" marR="0">
                        <a:lnSpc>
                          <a:spcPct val="107000"/>
                        </a:lnSpc>
                        <a:spcBef>
                          <a:spcPts val="0"/>
                        </a:spcBef>
                        <a:spcAft>
                          <a:spcPts val="0"/>
                        </a:spcAft>
                      </a:pPr>
                      <a:r>
                        <a:rPr lang="en-US" sz="400">
                          <a:effectLst/>
                        </a:rPr>
                        <a:t>Imaging Room (Classifications)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Class 1: Non-Invasive (Diagnostic)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99981160"/>
                  </a:ext>
                </a:extLst>
              </a:tr>
              <a:tr h="124051">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Class 2: Minimally Invasive (Procedural)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047337110"/>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Class 3: Invasive (Surgical)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996184534"/>
                  </a:ext>
                </a:extLst>
              </a:tr>
              <a:tr h="62026">
                <a:tc rowSpan="2">
                  <a:txBody>
                    <a:bodyPr/>
                    <a:lstStyle/>
                    <a:p>
                      <a:pPr marL="0" marR="0" algn="ctr">
                        <a:lnSpc>
                          <a:spcPct val="107000"/>
                        </a:lnSpc>
                        <a:spcBef>
                          <a:spcPts val="0"/>
                        </a:spcBef>
                        <a:spcAft>
                          <a:spcPts val="0"/>
                        </a:spcAft>
                      </a:pPr>
                      <a:r>
                        <a:rPr lang="en-US" sz="400">
                          <a:effectLst/>
                        </a:rPr>
                        <a:t> </a:t>
                      </a:r>
                      <a:endParaRPr lang="en-US" sz="500">
                        <a:effectLst/>
                      </a:endParaRPr>
                    </a:p>
                    <a:p>
                      <a:pPr marL="0" marR="0" algn="ctr">
                        <a:lnSpc>
                          <a:spcPct val="107000"/>
                        </a:lnSpc>
                        <a:spcBef>
                          <a:spcPts val="0"/>
                        </a:spcBef>
                        <a:spcAft>
                          <a:spcPts val="0"/>
                        </a:spcAft>
                      </a:pPr>
                      <a:r>
                        <a:rPr lang="en-US" sz="400">
                          <a:effectLst/>
                        </a:rPr>
                        <a:t>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2">
                  <a:txBody>
                    <a:bodyPr/>
                    <a:lstStyle/>
                    <a:p>
                      <a:pPr marL="0" marR="0">
                        <a:lnSpc>
                          <a:spcPct val="107000"/>
                        </a:lnSpc>
                        <a:spcBef>
                          <a:spcPts val="0"/>
                        </a:spcBef>
                        <a:spcAft>
                          <a:spcPts val="0"/>
                        </a:spcAft>
                      </a:pPr>
                      <a:r>
                        <a:rPr lang="en-US" sz="400">
                          <a:effectLst/>
                        </a:rPr>
                        <a:t>Energy Assisted Devices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Externally applied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544994926"/>
                  </a:ext>
                </a:extLst>
              </a:tr>
              <a:tr h="77547">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Internally applied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2593192699"/>
                  </a:ext>
                </a:extLst>
              </a:tr>
              <a:tr h="139573">
                <a:tc>
                  <a:txBody>
                    <a:bodyPr/>
                    <a:lstStyle/>
                    <a:p>
                      <a:pPr marL="0" marR="0" algn="ctr">
                        <a:lnSpc>
                          <a:spcPct val="107000"/>
                        </a:lnSpc>
                        <a:spcBef>
                          <a:spcPts val="0"/>
                        </a:spcBef>
                        <a:spcAft>
                          <a:spcPts val="0"/>
                        </a:spcAft>
                      </a:pPr>
                      <a:r>
                        <a:rPr lang="en-US" sz="400">
                          <a:effectLst/>
                        </a:rPr>
                        <a:t>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Post-procedure Area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Dedicated post-procedure monitoring space and staffing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699797342"/>
                  </a:ext>
                </a:extLst>
              </a:tr>
              <a:tr h="69787">
                <a:tc gridSpan="9">
                  <a:txBody>
                    <a:bodyPr/>
                    <a:lstStyle/>
                    <a:p>
                      <a:pPr marL="0" marR="0">
                        <a:lnSpc>
                          <a:spcPct val="107000"/>
                        </a:lnSpc>
                        <a:spcBef>
                          <a:spcPts val="200"/>
                        </a:spcBef>
                        <a:spcAft>
                          <a:spcPts val="200"/>
                        </a:spcAft>
                      </a:pPr>
                      <a:r>
                        <a:rPr lang="en-US" sz="400">
                          <a:effectLst/>
                        </a:rPr>
                        <a:t>3. Clinical Surveillance Criteria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18788646"/>
                  </a:ext>
                </a:extLst>
              </a:tr>
              <a:tr h="124051">
                <a:tc rowSpan="2">
                  <a:txBody>
                    <a:bodyPr/>
                    <a:lstStyle/>
                    <a:p>
                      <a:pPr marL="0" marR="0">
                        <a:lnSpc>
                          <a:spcPct val="107000"/>
                        </a:lnSpc>
                        <a:spcBef>
                          <a:spcPts val="0"/>
                        </a:spcBef>
                        <a:spcAft>
                          <a:spcPts val="0"/>
                        </a:spcAft>
                      </a:pPr>
                      <a:r>
                        <a:rPr lang="en-US" sz="400">
                          <a:effectLst/>
                        </a:rPr>
                        <a:t>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2">
                  <a:txBody>
                    <a:bodyPr/>
                    <a:lstStyle/>
                    <a:p>
                      <a:pPr marL="0" marR="0">
                        <a:lnSpc>
                          <a:spcPct val="107000"/>
                        </a:lnSpc>
                        <a:spcBef>
                          <a:spcPts val="0"/>
                        </a:spcBef>
                        <a:spcAft>
                          <a:spcPts val="0"/>
                        </a:spcAft>
                      </a:pPr>
                      <a:r>
                        <a:rPr lang="en-US" sz="400">
                          <a:effectLst/>
                        </a:rPr>
                        <a:t>Patient Related Factors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dirty="0">
                          <a:effectLst/>
                        </a:rPr>
                        <a:t>Absolute Exclusion Criteria Apply</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Yes</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86600147"/>
                  </a:ext>
                </a:extLst>
              </a:tr>
              <a:tr h="124051">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Relative Exclusion Criteria Apply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779175061"/>
                  </a:ext>
                </a:extLst>
              </a:tr>
              <a:tr h="62026">
                <a:tc rowSpan="4">
                  <a:txBody>
                    <a:bodyPr/>
                    <a:lstStyle/>
                    <a:p>
                      <a:pPr marL="0" marR="0" algn="ctr">
                        <a:lnSpc>
                          <a:spcPct val="107000"/>
                        </a:lnSpc>
                        <a:spcBef>
                          <a:spcPts val="0"/>
                        </a:spcBef>
                        <a:spcAft>
                          <a:spcPts val="0"/>
                        </a:spcAft>
                      </a:pPr>
                      <a:r>
                        <a:rPr lang="en-US" sz="400" dirty="0">
                          <a:effectLst/>
                        </a:rPr>
                        <a:t>b.</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4">
                  <a:txBody>
                    <a:bodyPr/>
                    <a:lstStyle/>
                    <a:p>
                      <a:pPr marL="0" marR="0">
                        <a:lnSpc>
                          <a:spcPct val="107000"/>
                        </a:lnSpc>
                        <a:spcBef>
                          <a:spcPts val="0"/>
                        </a:spcBef>
                        <a:spcAft>
                          <a:spcPts val="0"/>
                        </a:spcAft>
                      </a:pPr>
                      <a:r>
                        <a:rPr lang="en-US" sz="400">
                          <a:effectLst/>
                        </a:rPr>
                        <a:t>Procedural Complexity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Procedure length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&lt; 1hr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2hr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3hr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6hr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6hr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 limit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894914408"/>
                  </a:ext>
                </a:extLst>
              </a:tr>
              <a:tr h="62026">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Potential blood loss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&lt; 100ml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300ml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300ml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500ml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500ml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 limit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774931968"/>
                  </a:ext>
                </a:extLst>
              </a:tr>
              <a:tr h="124051">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Risk of needing to emergently convert to an open procedure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No</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Yes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678799683"/>
                  </a:ext>
                </a:extLst>
              </a:tr>
              <a:tr h="310128">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a:effectLst/>
                        </a:rPr>
                        <a:t>Risk of unexpected adverse event that the setting is not equipped to handle &amp; requiring emergent transfer to higher level of care.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None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Minimal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Low</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Low</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Low-Mod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1035196551"/>
                  </a:ext>
                </a:extLst>
              </a:tr>
              <a:tr h="124051">
                <a:tc rowSpan="2">
                  <a:txBody>
                    <a:bodyPr/>
                    <a:lstStyle/>
                    <a:p>
                      <a:pPr marL="0" marR="0" algn="ctr">
                        <a:lnSpc>
                          <a:spcPct val="107000"/>
                        </a:lnSpc>
                        <a:spcBef>
                          <a:spcPts val="0"/>
                        </a:spcBef>
                        <a:spcAft>
                          <a:spcPts val="0"/>
                        </a:spcAft>
                      </a:pPr>
                      <a:r>
                        <a:rPr lang="en-US" sz="400">
                          <a:effectLst/>
                        </a:rPr>
                        <a: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rowSpan="2">
                  <a:txBody>
                    <a:bodyPr/>
                    <a:lstStyle/>
                    <a:p>
                      <a:pPr marL="0" marR="0">
                        <a:lnSpc>
                          <a:spcPct val="107000"/>
                        </a:lnSpc>
                        <a:spcBef>
                          <a:spcPts val="0"/>
                        </a:spcBef>
                        <a:spcAft>
                          <a:spcPts val="0"/>
                        </a:spcAft>
                      </a:pPr>
                      <a:r>
                        <a:rPr lang="en-US" sz="400">
                          <a:effectLst/>
                        </a:rPr>
                        <a:t>Recovery Factors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nSpc>
                          <a:spcPct val="107000"/>
                        </a:lnSpc>
                        <a:spcBef>
                          <a:spcPts val="0"/>
                        </a:spcBef>
                        <a:spcAft>
                          <a:spcPts val="0"/>
                        </a:spcAft>
                      </a:pPr>
                      <a:r>
                        <a:rPr lang="en-US" sz="400">
                          <a:effectLst/>
                        </a:rPr>
                        <a:t>Time to meet post-procedure discharge criteria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a:effectLst/>
                        </a:rPr>
                        <a:t>&lt; 1hr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2hr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4hr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24h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&lt; 24h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a:effectLst/>
                        </a:rPr>
                        <a:t>NA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3758077990"/>
                  </a:ext>
                </a:extLst>
              </a:tr>
              <a:tr h="124051">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400" dirty="0">
                          <a:effectLst/>
                        </a:rPr>
                        <a:t>Need for recovery time/post-procedure monitoring</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tc>
                <a:tc>
                  <a:txBody>
                    <a:bodyPr/>
                    <a:lstStyle/>
                    <a:p>
                      <a:pPr marL="0" marR="0" algn="ctr">
                        <a:lnSpc>
                          <a:spcPct val="107000"/>
                        </a:lnSpc>
                        <a:spcBef>
                          <a:spcPts val="0"/>
                        </a:spcBef>
                        <a:spcAft>
                          <a:spcPts val="0"/>
                        </a:spcAft>
                      </a:pPr>
                      <a:r>
                        <a:rPr lang="en-US" sz="400" dirty="0">
                          <a:effectLst/>
                        </a:rPr>
                        <a:t>No</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&lt; 4hr</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&lt; 6hr</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&lt; 24h</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&lt; 24h</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tc>
                  <a:txBody>
                    <a:bodyPr/>
                    <a:lstStyle/>
                    <a:p>
                      <a:pPr marL="0" marR="0" algn="ctr">
                        <a:lnSpc>
                          <a:spcPct val="107000"/>
                        </a:lnSpc>
                        <a:spcBef>
                          <a:spcPts val="0"/>
                        </a:spcBef>
                        <a:spcAft>
                          <a:spcPts val="0"/>
                        </a:spcAft>
                      </a:pPr>
                      <a:r>
                        <a:rPr lang="en-US" sz="400" dirty="0">
                          <a:effectLst/>
                        </a:rPr>
                        <a:t>NA</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613" marR="32613" marT="0" marB="0" anchor="ctr"/>
                </a:tc>
                <a:extLst>
                  <a:ext uri="{0D108BD9-81ED-4DB2-BD59-A6C34878D82A}">
                    <a16:rowId xmlns:a16="http://schemas.microsoft.com/office/drawing/2014/main" val="452098757"/>
                  </a:ext>
                </a:extLst>
              </a:tr>
            </a:tbl>
          </a:graphicData>
        </a:graphic>
      </p:graphicFrame>
      <p:sp>
        <p:nvSpPr>
          <p:cNvPr id="5" name="TextBox 4"/>
          <p:cNvSpPr txBox="1"/>
          <p:nvPr/>
        </p:nvSpPr>
        <p:spPr>
          <a:xfrm>
            <a:off x="5791200" y="1157007"/>
            <a:ext cx="3124200" cy="2031325"/>
          </a:xfrm>
          <a:prstGeom prst="rect">
            <a:avLst/>
          </a:prstGeom>
          <a:noFill/>
        </p:spPr>
        <p:txBody>
          <a:bodyPr wrap="square" rtlCol="0">
            <a:spAutoFit/>
          </a:bodyPr>
          <a:lstStyle/>
          <a:p>
            <a:r>
              <a:rPr lang="en-US" dirty="0"/>
              <a:t>Tables  developed to indicate the application of the various considerations to the different service categories and room types, to allow providers to determine the appropriate level of care . </a:t>
            </a:r>
          </a:p>
        </p:txBody>
      </p:sp>
      <p:sp>
        <p:nvSpPr>
          <p:cNvPr id="6" name="Arrow: Left 5"/>
          <p:cNvSpPr/>
          <p:nvPr/>
        </p:nvSpPr>
        <p:spPr>
          <a:xfrm>
            <a:off x="5943600" y="3409950"/>
            <a:ext cx="1981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78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62" y="526852"/>
            <a:ext cx="3276600" cy="830997"/>
          </a:xfrm>
          <a:prstGeom prst="rect">
            <a:avLst/>
          </a:prstGeom>
          <a:noFill/>
        </p:spPr>
        <p:txBody>
          <a:bodyPr wrap="square" rtlCol="0">
            <a:spAutoFit/>
          </a:bodyPr>
          <a:lstStyle/>
          <a:p>
            <a:pPr algn="ctr"/>
            <a:r>
              <a:rPr lang="en-US" sz="2400" dirty="0"/>
              <a:t>PROCESS-STEP ONE</a:t>
            </a:r>
          </a:p>
          <a:p>
            <a:pPr algn="ctr"/>
            <a:r>
              <a:rPr lang="en-US" sz="2400" dirty="0"/>
              <a:t>Determination of Setting</a:t>
            </a:r>
          </a:p>
        </p:txBody>
      </p:sp>
      <p:sp>
        <p:nvSpPr>
          <p:cNvPr id="9" name="TextBox 8"/>
          <p:cNvSpPr txBox="1"/>
          <p:nvPr/>
        </p:nvSpPr>
        <p:spPr>
          <a:xfrm>
            <a:off x="3449203" y="1758162"/>
            <a:ext cx="2176733" cy="369332"/>
          </a:xfrm>
          <a:prstGeom prst="rect">
            <a:avLst/>
          </a:prstGeom>
          <a:noFill/>
        </p:spPr>
        <p:txBody>
          <a:bodyPr wrap="square" rtlCol="0">
            <a:spAutoFit/>
          </a:bodyPr>
          <a:lstStyle/>
          <a:p>
            <a:r>
              <a:rPr lang="en-US" dirty="0"/>
              <a:t>   Minimally Invasive</a:t>
            </a:r>
          </a:p>
        </p:txBody>
      </p:sp>
      <p:sp>
        <p:nvSpPr>
          <p:cNvPr id="11" name="TextBox 10"/>
          <p:cNvSpPr txBox="1"/>
          <p:nvPr/>
        </p:nvSpPr>
        <p:spPr>
          <a:xfrm>
            <a:off x="3660833" y="2134157"/>
            <a:ext cx="1600200" cy="369332"/>
          </a:xfrm>
          <a:prstGeom prst="rect">
            <a:avLst/>
          </a:prstGeom>
          <a:noFill/>
        </p:spPr>
        <p:txBody>
          <a:bodyPr wrap="square" rtlCol="0">
            <a:spAutoFit/>
          </a:bodyPr>
          <a:lstStyle/>
          <a:p>
            <a:pPr algn="ctr"/>
            <a:r>
              <a:rPr lang="en-US" dirty="0"/>
              <a:t>Invasive</a:t>
            </a:r>
          </a:p>
        </p:txBody>
      </p:sp>
      <p:sp>
        <p:nvSpPr>
          <p:cNvPr id="12" name="Rounded Rectangle 56">
            <a:extLst>
              <a:ext uri="{FF2B5EF4-FFF2-40B4-BE49-F238E27FC236}">
                <a16:creationId xmlns:a16="http://schemas.microsoft.com/office/drawing/2014/main" id="{3565AD72-550C-4228-B9A8-2035D1F8087A}"/>
              </a:ext>
            </a:extLst>
          </p:cNvPr>
          <p:cNvSpPr/>
          <p:nvPr/>
        </p:nvSpPr>
        <p:spPr>
          <a:xfrm>
            <a:off x="746243" y="2621303"/>
            <a:ext cx="2225986" cy="87811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Medical  Services </a:t>
            </a:r>
          </a:p>
          <a:p>
            <a:pPr algn="ctr"/>
            <a:r>
              <a:rPr lang="en-US" sz="1600" dirty="0">
                <a:solidFill>
                  <a:schemeClr val="tx1"/>
                </a:solidFill>
              </a:rPr>
              <a:t>Outpatient Procedures</a:t>
            </a:r>
          </a:p>
          <a:p>
            <a:pPr algn="ctr"/>
            <a:r>
              <a:rPr lang="en-US" sz="1600" dirty="0">
                <a:solidFill>
                  <a:schemeClr val="tx1"/>
                </a:solidFill>
              </a:rPr>
              <a:t>Ambulatory Surgery </a:t>
            </a:r>
          </a:p>
        </p:txBody>
      </p:sp>
      <p:sp>
        <p:nvSpPr>
          <p:cNvPr id="27" name="TextBox 26"/>
          <p:cNvSpPr txBox="1"/>
          <p:nvPr/>
        </p:nvSpPr>
        <p:spPr>
          <a:xfrm>
            <a:off x="3529611" y="925473"/>
            <a:ext cx="2176733" cy="369332"/>
          </a:xfrm>
          <a:prstGeom prst="rect">
            <a:avLst/>
          </a:prstGeom>
          <a:solidFill>
            <a:schemeClr val="tx2">
              <a:lumMod val="40000"/>
              <a:lumOff val="60000"/>
            </a:schemeClr>
          </a:solidFill>
        </p:spPr>
        <p:txBody>
          <a:bodyPr wrap="square" rtlCol="0">
            <a:spAutoFit/>
          </a:bodyPr>
          <a:lstStyle/>
          <a:p>
            <a:pPr algn="ctr"/>
            <a:r>
              <a:rPr lang="en-US" dirty="0"/>
              <a:t>Invasiveness/Sterility </a:t>
            </a:r>
          </a:p>
        </p:txBody>
      </p:sp>
      <p:sp>
        <p:nvSpPr>
          <p:cNvPr id="28" name="TextBox 27"/>
          <p:cNvSpPr txBox="1"/>
          <p:nvPr/>
        </p:nvSpPr>
        <p:spPr>
          <a:xfrm>
            <a:off x="762000" y="1544716"/>
            <a:ext cx="2225986" cy="369332"/>
          </a:xfrm>
          <a:prstGeom prst="rect">
            <a:avLst/>
          </a:prstGeom>
          <a:solidFill>
            <a:schemeClr val="tx2">
              <a:lumMod val="40000"/>
              <a:lumOff val="60000"/>
            </a:schemeClr>
          </a:solidFill>
        </p:spPr>
        <p:txBody>
          <a:bodyPr wrap="square" rtlCol="0">
            <a:spAutoFit/>
          </a:bodyPr>
          <a:lstStyle/>
          <a:p>
            <a:pPr algn="ctr"/>
            <a:r>
              <a:rPr lang="en-US" dirty="0"/>
              <a:t>Sterile Field?</a:t>
            </a:r>
          </a:p>
        </p:txBody>
      </p:sp>
      <p:sp>
        <p:nvSpPr>
          <p:cNvPr id="31" name="TextBox 30"/>
          <p:cNvSpPr txBox="1"/>
          <p:nvPr/>
        </p:nvSpPr>
        <p:spPr>
          <a:xfrm>
            <a:off x="6048310" y="1530822"/>
            <a:ext cx="2248209" cy="369332"/>
          </a:xfrm>
          <a:prstGeom prst="rect">
            <a:avLst/>
          </a:prstGeom>
          <a:solidFill>
            <a:schemeClr val="tx2">
              <a:lumMod val="40000"/>
              <a:lumOff val="60000"/>
            </a:schemeClr>
          </a:solidFill>
        </p:spPr>
        <p:txBody>
          <a:bodyPr wrap="square" rtlCol="0">
            <a:spAutoFit/>
          </a:bodyPr>
          <a:lstStyle/>
          <a:p>
            <a:pPr algn="ctr"/>
            <a:r>
              <a:rPr lang="en-US" dirty="0"/>
              <a:t>Sterile Environment? </a:t>
            </a:r>
          </a:p>
        </p:txBody>
      </p:sp>
      <p:sp>
        <p:nvSpPr>
          <p:cNvPr id="32" name="TextBox 31"/>
          <p:cNvSpPr txBox="1"/>
          <p:nvPr/>
        </p:nvSpPr>
        <p:spPr>
          <a:xfrm>
            <a:off x="3375960" y="1367315"/>
            <a:ext cx="2176733" cy="369332"/>
          </a:xfrm>
          <a:prstGeom prst="rect">
            <a:avLst/>
          </a:prstGeom>
          <a:noFill/>
        </p:spPr>
        <p:txBody>
          <a:bodyPr wrap="square" rtlCol="0">
            <a:spAutoFit/>
          </a:bodyPr>
          <a:lstStyle/>
          <a:p>
            <a:pPr algn="ctr"/>
            <a:r>
              <a:rPr lang="en-US" dirty="0"/>
              <a:t>   Non-Invasive</a:t>
            </a:r>
          </a:p>
        </p:txBody>
      </p:sp>
      <p:sp>
        <p:nvSpPr>
          <p:cNvPr id="37" name="TextBox 36"/>
          <p:cNvSpPr txBox="1"/>
          <p:nvPr/>
        </p:nvSpPr>
        <p:spPr>
          <a:xfrm>
            <a:off x="3529611" y="2910868"/>
            <a:ext cx="2176733" cy="369332"/>
          </a:xfrm>
          <a:prstGeom prst="rect">
            <a:avLst/>
          </a:prstGeom>
          <a:solidFill>
            <a:schemeClr val="tx2">
              <a:lumMod val="40000"/>
              <a:lumOff val="60000"/>
            </a:schemeClr>
          </a:solidFill>
        </p:spPr>
        <p:txBody>
          <a:bodyPr wrap="square" rtlCol="0">
            <a:spAutoFit/>
          </a:bodyPr>
          <a:lstStyle/>
          <a:p>
            <a:pPr algn="ctr"/>
            <a:r>
              <a:rPr lang="en-US" dirty="0"/>
              <a:t>Anesthesia/Sedation</a:t>
            </a:r>
          </a:p>
        </p:txBody>
      </p:sp>
      <p:cxnSp>
        <p:nvCxnSpPr>
          <p:cNvPr id="39" name="Straight Arrow Connector 38"/>
          <p:cNvCxnSpPr/>
          <p:nvPr/>
        </p:nvCxnSpPr>
        <p:spPr>
          <a:xfrm flipH="1">
            <a:off x="2760179" y="1575870"/>
            <a:ext cx="1099967" cy="95244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3048000" y="2120187"/>
            <a:ext cx="664772" cy="53580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876800" y="2339005"/>
            <a:ext cx="1171510" cy="19081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56">
            <a:extLst/>
          </p:cNvPr>
          <p:cNvSpPr/>
          <p:nvPr/>
        </p:nvSpPr>
        <p:spPr>
          <a:xfrm>
            <a:off x="6111757" y="2584086"/>
            <a:ext cx="2225986" cy="94542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Ambulatory Surgery</a:t>
            </a:r>
          </a:p>
        </p:txBody>
      </p:sp>
      <p:cxnSp>
        <p:nvCxnSpPr>
          <p:cNvPr id="58" name="Straight Arrow Connector 57"/>
          <p:cNvCxnSpPr/>
          <p:nvPr/>
        </p:nvCxnSpPr>
        <p:spPr>
          <a:xfrm>
            <a:off x="1874993" y="1971898"/>
            <a:ext cx="0" cy="38259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201535" y="1942969"/>
            <a:ext cx="0" cy="424957"/>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865378" y="3341473"/>
            <a:ext cx="3505200" cy="369332"/>
          </a:xfrm>
          <a:prstGeom prst="rect">
            <a:avLst/>
          </a:prstGeom>
          <a:noFill/>
        </p:spPr>
        <p:txBody>
          <a:bodyPr wrap="square" rtlCol="0">
            <a:spAutoFit/>
          </a:bodyPr>
          <a:lstStyle/>
          <a:p>
            <a:pPr algn="ctr"/>
            <a:r>
              <a:rPr lang="en-US" dirty="0"/>
              <a:t>Local, Peripheral, Regional</a:t>
            </a:r>
          </a:p>
        </p:txBody>
      </p:sp>
      <p:sp>
        <p:nvSpPr>
          <p:cNvPr id="64" name="TextBox 63"/>
          <p:cNvSpPr txBox="1"/>
          <p:nvPr/>
        </p:nvSpPr>
        <p:spPr>
          <a:xfrm>
            <a:off x="2803712" y="3713796"/>
            <a:ext cx="3505200" cy="369332"/>
          </a:xfrm>
          <a:prstGeom prst="rect">
            <a:avLst/>
          </a:prstGeom>
          <a:noFill/>
        </p:spPr>
        <p:txBody>
          <a:bodyPr wrap="square" rtlCol="0">
            <a:spAutoFit/>
          </a:bodyPr>
          <a:lstStyle/>
          <a:p>
            <a:pPr algn="ctr"/>
            <a:r>
              <a:rPr lang="en-US" dirty="0"/>
              <a:t>Moderate, Epidural</a:t>
            </a:r>
          </a:p>
        </p:txBody>
      </p:sp>
      <p:sp>
        <p:nvSpPr>
          <p:cNvPr id="65" name="TextBox 64"/>
          <p:cNvSpPr txBox="1"/>
          <p:nvPr/>
        </p:nvSpPr>
        <p:spPr>
          <a:xfrm>
            <a:off x="2784969" y="4130080"/>
            <a:ext cx="3505200" cy="369332"/>
          </a:xfrm>
          <a:prstGeom prst="rect">
            <a:avLst/>
          </a:prstGeom>
          <a:noFill/>
        </p:spPr>
        <p:txBody>
          <a:bodyPr wrap="square" rtlCol="0">
            <a:spAutoFit/>
          </a:bodyPr>
          <a:lstStyle/>
          <a:p>
            <a:pPr algn="ctr"/>
            <a:r>
              <a:rPr lang="en-US" dirty="0"/>
              <a:t>Deep, General, Spinal</a:t>
            </a:r>
          </a:p>
        </p:txBody>
      </p:sp>
      <p:sp>
        <p:nvSpPr>
          <p:cNvPr id="68" name="Rounded Rectangle 56">
            <a:extLst/>
          </p:cNvPr>
          <p:cNvSpPr/>
          <p:nvPr/>
        </p:nvSpPr>
        <p:spPr>
          <a:xfrm>
            <a:off x="727600" y="3855762"/>
            <a:ext cx="2225986" cy="917967"/>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Outpatient Procedures</a:t>
            </a:r>
          </a:p>
          <a:p>
            <a:pPr algn="ctr"/>
            <a:r>
              <a:rPr lang="en-US" sz="1600" dirty="0">
                <a:solidFill>
                  <a:schemeClr val="tx1"/>
                </a:solidFill>
              </a:rPr>
              <a:t>Ambulatory Surgery</a:t>
            </a:r>
          </a:p>
        </p:txBody>
      </p:sp>
      <p:cxnSp>
        <p:nvCxnSpPr>
          <p:cNvPr id="70" name="Straight Arrow Connector 69"/>
          <p:cNvCxnSpPr/>
          <p:nvPr/>
        </p:nvCxnSpPr>
        <p:spPr>
          <a:xfrm flipV="1">
            <a:off x="5605843" y="3590781"/>
            <a:ext cx="1566571" cy="73237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2991687" y="3223427"/>
            <a:ext cx="384273" cy="21605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2987986" y="3935564"/>
            <a:ext cx="601640" cy="31557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354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01" y="513369"/>
            <a:ext cx="3276600" cy="830997"/>
          </a:xfrm>
          <a:prstGeom prst="rect">
            <a:avLst/>
          </a:prstGeom>
          <a:noFill/>
        </p:spPr>
        <p:txBody>
          <a:bodyPr wrap="square" rtlCol="0">
            <a:spAutoFit/>
          </a:bodyPr>
          <a:lstStyle/>
          <a:p>
            <a:pPr algn="ctr"/>
            <a:r>
              <a:rPr lang="en-US" sz="2400" dirty="0"/>
              <a:t>PROCESS-STEP TWO</a:t>
            </a:r>
          </a:p>
          <a:p>
            <a:pPr algn="ctr"/>
            <a:r>
              <a:rPr lang="en-US" sz="2400" dirty="0"/>
              <a:t>Determination of Room</a:t>
            </a:r>
          </a:p>
        </p:txBody>
      </p:sp>
      <p:sp>
        <p:nvSpPr>
          <p:cNvPr id="9" name="TextBox 8"/>
          <p:cNvSpPr txBox="1"/>
          <p:nvPr/>
        </p:nvSpPr>
        <p:spPr>
          <a:xfrm>
            <a:off x="3449203" y="1758162"/>
            <a:ext cx="2176733" cy="369332"/>
          </a:xfrm>
          <a:prstGeom prst="rect">
            <a:avLst/>
          </a:prstGeom>
          <a:noFill/>
        </p:spPr>
        <p:txBody>
          <a:bodyPr wrap="square" rtlCol="0">
            <a:spAutoFit/>
          </a:bodyPr>
          <a:lstStyle/>
          <a:p>
            <a:r>
              <a:rPr lang="en-US" dirty="0"/>
              <a:t>   Minimally Invasive</a:t>
            </a:r>
          </a:p>
        </p:txBody>
      </p:sp>
      <p:sp>
        <p:nvSpPr>
          <p:cNvPr id="11" name="TextBox 10"/>
          <p:cNvSpPr txBox="1"/>
          <p:nvPr/>
        </p:nvSpPr>
        <p:spPr>
          <a:xfrm>
            <a:off x="3660833" y="2134157"/>
            <a:ext cx="1600200" cy="369332"/>
          </a:xfrm>
          <a:prstGeom prst="rect">
            <a:avLst/>
          </a:prstGeom>
          <a:noFill/>
        </p:spPr>
        <p:txBody>
          <a:bodyPr wrap="square" rtlCol="0">
            <a:spAutoFit/>
          </a:bodyPr>
          <a:lstStyle/>
          <a:p>
            <a:pPr algn="ctr"/>
            <a:r>
              <a:rPr lang="en-US" dirty="0"/>
              <a:t>Invasive</a:t>
            </a:r>
          </a:p>
        </p:txBody>
      </p:sp>
      <p:sp>
        <p:nvSpPr>
          <p:cNvPr id="12" name="Rounded Rectangle 56">
            <a:extLst>
              <a:ext uri="{FF2B5EF4-FFF2-40B4-BE49-F238E27FC236}">
                <a16:creationId xmlns:a16="http://schemas.microsoft.com/office/drawing/2014/main" id="{3565AD72-550C-4228-B9A8-2035D1F8087A}"/>
              </a:ext>
            </a:extLst>
          </p:cNvPr>
          <p:cNvSpPr/>
          <p:nvPr/>
        </p:nvSpPr>
        <p:spPr>
          <a:xfrm>
            <a:off x="746243" y="2621303"/>
            <a:ext cx="2225986" cy="87811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Exam, Treatment, Procedure Room</a:t>
            </a:r>
          </a:p>
        </p:txBody>
      </p:sp>
      <p:sp>
        <p:nvSpPr>
          <p:cNvPr id="27" name="TextBox 26"/>
          <p:cNvSpPr txBox="1"/>
          <p:nvPr/>
        </p:nvSpPr>
        <p:spPr>
          <a:xfrm>
            <a:off x="3529611" y="925473"/>
            <a:ext cx="2176733" cy="369332"/>
          </a:xfrm>
          <a:prstGeom prst="rect">
            <a:avLst/>
          </a:prstGeom>
          <a:solidFill>
            <a:schemeClr val="tx2">
              <a:lumMod val="40000"/>
              <a:lumOff val="60000"/>
            </a:schemeClr>
          </a:solidFill>
        </p:spPr>
        <p:txBody>
          <a:bodyPr wrap="square" rtlCol="0">
            <a:spAutoFit/>
          </a:bodyPr>
          <a:lstStyle/>
          <a:p>
            <a:pPr algn="ctr"/>
            <a:r>
              <a:rPr lang="en-US" dirty="0"/>
              <a:t>Invasiveness/Sterility </a:t>
            </a:r>
          </a:p>
        </p:txBody>
      </p:sp>
      <p:sp>
        <p:nvSpPr>
          <p:cNvPr id="28" name="TextBox 27"/>
          <p:cNvSpPr txBox="1"/>
          <p:nvPr/>
        </p:nvSpPr>
        <p:spPr>
          <a:xfrm>
            <a:off x="762000" y="1544716"/>
            <a:ext cx="2225986" cy="369332"/>
          </a:xfrm>
          <a:prstGeom prst="rect">
            <a:avLst/>
          </a:prstGeom>
          <a:solidFill>
            <a:schemeClr val="tx2">
              <a:lumMod val="40000"/>
              <a:lumOff val="60000"/>
            </a:schemeClr>
          </a:solidFill>
        </p:spPr>
        <p:txBody>
          <a:bodyPr wrap="square" rtlCol="0">
            <a:spAutoFit/>
          </a:bodyPr>
          <a:lstStyle/>
          <a:p>
            <a:pPr algn="ctr"/>
            <a:r>
              <a:rPr lang="en-US" dirty="0"/>
              <a:t>Sterile Field?</a:t>
            </a:r>
          </a:p>
        </p:txBody>
      </p:sp>
      <p:sp>
        <p:nvSpPr>
          <p:cNvPr id="31" name="TextBox 30"/>
          <p:cNvSpPr txBox="1"/>
          <p:nvPr/>
        </p:nvSpPr>
        <p:spPr>
          <a:xfrm>
            <a:off x="6048310" y="1530822"/>
            <a:ext cx="2248209" cy="369332"/>
          </a:xfrm>
          <a:prstGeom prst="rect">
            <a:avLst/>
          </a:prstGeom>
          <a:solidFill>
            <a:schemeClr val="tx2">
              <a:lumMod val="40000"/>
              <a:lumOff val="60000"/>
            </a:schemeClr>
          </a:solidFill>
        </p:spPr>
        <p:txBody>
          <a:bodyPr wrap="square" rtlCol="0">
            <a:spAutoFit/>
          </a:bodyPr>
          <a:lstStyle/>
          <a:p>
            <a:pPr algn="ctr"/>
            <a:r>
              <a:rPr lang="en-US" dirty="0"/>
              <a:t>Sterile Environment? </a:t>
            </a:r>
          </a:p>
        </p:txBody>
      </p:sp>
      <p:sp>
        <p:nvSpPr>
          <p:cNvPr id="32" name="TextBox 31"/>
          <p:cNvSpPr txBox="1"/>
          <p:nvPr/>
        </p:nvSpPr>
        <p:spPr>
          <a:xfrm>
            <a:off x="3375960" y="1367315"/>
            <a:ext cx="2176733" cy="369332"/>
          </a:xfrm>
          <a:prstGeom prst="rect">
            <a:avLst/>
          </a:prstGeom>
          <a:noFill/>
        </p:spPr>
        <p:txBody>
          <a:bodyPr wrap="square" rtlCol="0">
            <a:spAutoFit/>
          </a:bodyPr>
          <a:lstStyle/>
          <a:p>
            <a:pPr algn="ctr"/>
            <a:r>
              <a:rPr lang="en-US" dirty="0"/>
              <a:t>   Non-Invasive</a:t>
            </a:r>
          </a:p>
        </p:txBody>
      </p:sp>
      <p:sp>
        <p:nvSpPr>
          <p:cNvPr id="37" name="TextBox 36"/>
          <p:cNvSpPr txBox="1"/>
          <p:nvPr/>
        </p:nvSpPr>
        <p:spPr>
          <a:xfrm>
            <a:off x="3529611" y="2910868"/>
            <a:ext cx="2176733" cy="369332"/>
          </a:xfrm>
          <a:prstGeom prst="rect">
            <a:avLst/>
          </a:prstGeom>
          <a:solidFill>
            <a:schemeClr val="tx2">
              <a:lumMod val="40000"/>
              <a:lumOff val="60000"/>
            </a:schemeClr>
          </a:solidFill>
        </p:spPr>
        <p:txBody>
          <a:bodyPr wrap="square" rtlCol="0">
            <a:spAutoFit/>
          </a:bodyPr>
          <a:lstStyle/>
          <a:p>
            <a:pPr algn="ctr"/>
            <a:r>
              <a:rPr lang="en-US" dirty="0"/>
              <a:t>Anesthesia/Sedation</a:t>
            </a:r>
          </a:p>
        </p:txBody>
      </p:sp>
      <p:cxnSp>
        <p:nvCxnSpPr>
          <p:cNvPr id="39" name="Straight Arrow Connector 38"/>
          <p:cNvCxnSpPr/>
          <p:nvPr/>
        </p:nvCxnSpPr>
        <p:spPr>
          <a:xfrm flipH="1">
            <a:off x="2760179" y="1575870"/>
            <a:ext cx="1099967" cy="95244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3048000" y="2120187"/>
            <a:ext cx="664772" cy="535809"/>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876800" y="2339005"/>
            <a:ext cx="1171510" cy="19081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56">
            <a:extLst/>
          </p:cNvPr>
          <p:cNvSpPr/>
          <p:nvPr/>
        </p:nvSpPr>
        <p:spPr>
          <a:xfrm>
            <a:off x="6111757" y="2584086"/>
            <a:ext cx="2225986" cy="94542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Operating Room</a:t>
            </a:r>
          </a:p>
        </p:txBody>
      </p:sp>
      <p:cxnSp>
        <p:nvCxnSpPr>
          <p:cNvPr id="58" name="Straight Arrow Connector 57"/>
          <p:cNvCxnSpPr/>
          <p:nvPr/>
        </p:nvCxnSpPr>
        <p:spPr>
          <a:xfrm>
            <a:off x="1874993" y="1971898"/>
            <a:ext cx="0" cy="38259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201535" y="1942969"/>
            <a:ext cx="0" cy="424957"/>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865378" y="3341473"/>
            <a:ext cx="3505200" cy="369332"/>
          </a:xfrm>
          <a:prstGeom prst="rect">
            <a:avLst/>
          </a:prstGeom>
          <a:noFill/>
        </p:spPr>
        <p:txBody>
          <a:bodyPr wrap="square" rtlCol="0">
            <a:spAutoFit/>
          </a:bodyPr>
          <a:lstStyle/>
          <a:p>
            <a:pPr algn="ctr"/>
            <a:r>
              <a:rPr lang="en-US" dirty="0"/>
              <a:t>Local, Peripheral, Regional</a:t>
            </a:r>
          </a:p>
        </p:txBody>
      </p:sp>
      <p:sp>
        <p:nvSpPr>
          <p:cNvPr id="64" name="TextBox 63"/>
          <p:cNvSpPr txBox="1"/>
          <p:nvPr/>
        </p:nvSpPr>
        <p:spPr>
          <a:xfrm>
            <a:off x="2803712" y="3713796"/>
            <a:ext cx="3505200" cy="369332"/>
          </a:xfrm>
          <a:prstGeom prst="rect">
            <a:avLst/>
          </a:prstGeom>
          <a:noFill/>
        </p:spPr>
        <p:txBody>
          <a:bodyPr wrap="square" rtlCol="0">
            <a:spAutoFit/>
          </a:bodyPr>
          <a:lstStyle/>
          <a:p>
            <a:pPr algn="ctr"/>
            <a:r>
              <a:rPr lang="en-US" dirty="0"/>
              <a:t>Moderate, Epidural</a:t>
            </a:r>
          </a:p>
        </p:txBody>
      </p:sp>
      <p:sp>
        <p:nvSpPr>
          <p:cNvPr id="65" name="TextBox 64"/>
          <p:cNvSpPr txBox="1"/>
          <p:nvPr/>
        </p:nvSpPr>
        <p:spPr>
          <a:xfrm>
            <a:off x="2784969" y="4130080"/>
            <a:ext cx="3505200" cy="369332"/>
          </a:xfrm>
          <a:prstGeom prst="rect">
            <a:avLst/>
          </a:prstGeom>
          <a:noFill/>
        </p:spPr>
        <p:txBody>
          <a:bodyPr wrap="square" rtlCol="0">
            <a:spAutoFit/>
          </a:bodyPr>
          <a:lstStyle/>
          <a:p>
            <a:pPr algn="ctr"/>
            <a:r>
              <a:rPr lang="en-US" dirty="0"/>
              <a:t>Deep, General, Spinal</a:t>
            </a:r>
          </a:p>
        </p:txBody>
      </p:sp>
      <p:sp>
        <p:nvSpPr>
          <p:cNvPr id="68" name="Rounded Rectangle 56">
            <a:extLst/>
          </p:cNvPr>
          <p:cNvSpPr/>
          <p:nvPr/>
        </p:nvSpPr>
        <p:spPr>
          <a:xfrm>
            <a:off x="762000" y="3812042"/>
            <a:ext cx="2225986" cy="917967"/>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tx1"/>
                </a:solidFill>
              </a:rPr>
              <a:t>Procedure Room </a:t>
            </a:r>
          </a:p>
          <a:p>
            <a:pPr algn="ctr"/>
            <a:r>
              <a:rPr lang="en-US" sz="1600" dirty="0">
                <a:solidFill>
                  <a:schemeClr val="tx1"/>
                </a:solidFill>
              </a:rPr>
              <a:t>Operating Room</a:t>
            </a:r>
          </a:p>
        </p:txBody>
      </p:sp>
      <p:cxnSp>
        <p:nvCxnSpPr>
          <p:cNvPr id="70" name="Straight Arrow Connector 69"/>
          <p:cNvCxnSpPr/>
          <p:nvPr/>
        </p:nvCxnSpPr>
        <p:spPr>
          <a:xfrm flipV="1">
            <a:off x="5605843" y="3590781"/>
            <a:ext cx="1566571" cy="73237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2991687" y="3223427"/>
            <a:ext cx="384273" cy="216052"/>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2987986" y="3935564"/>
            <a:ext cx="601640" cy="315571"/>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796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Background</a:t>
            </a:r>
          </a:p>
        </p:txBody>
      </p:sp>
      <p:sp>
        <p:nvSpPr>
          <p:cNvPr id="3" name="Content Placeholder 2"/>
          <p:cNvSpPr>
            <a:spLocks noGrp="1"/>
          </p:cNvSpPr>
          <p:nvPr>
            <p:ph idx="1"/>
          </p:nvPr>
        </p:nvSpPr>
        <p:spPr>
          <a:xfrm>
            <a:off x="457200" y="1200150"/>
            <a:ext cx="8458200" cy="3394075"/>
          </a:xfrm>
        </p:spPr>
        <p:txBody>
          <a:bodyPr>
            <a:normAutofit/>
          </a:bodyPr>
          <a:lstStyle/>
          <a:p>
            <a:pPr>
              <a:spcAft>
                <a:spcPts val="600"/>
              </a:spcAft>
            </a:pPr>
            <a:r>
              <a:rPr lang="en-US" sz="2400" dirty="0"/>
              <a:t>New York State licenses outpatient clinics as Diagnostic and Treatment Centers (DTCs) under Article 28 of 10NYCRR</a:t>
            </a:r>
          </a:p>
          <a:p>
            <a:pPr>
              <a:spcAft>
                <a:spcPts val="600"/>
              </a:spcAft>
            </a:pPr>
            <a:r>
              <a:rPr lang="en-US" sz="2400" dirty="0"/>
              <a:t>State licensed DTCs include federally designated clinics such as ASCs, ESRDs, FQHCs, RHCs, CORFs and OPRTs. </a:t>
            </a:r>
          </a:p>
          <a:p>
            <a:pPr>
              <a:spcAft>
                <a:spcPts val="600"/>
              </a:spcAft>
            </a:pPr>
            <a:r>
              <a:rPr lang="en-US" sz="2400" dirty="0"/>
              <a:t>Federally designated DTCs must comply with both federal and State regulations.</a:t>
            </a:r>
          </a:p>
        </p:txBody>
      </p:sp>
    </p:spTree>
    <p:extLst>
      <p:ext uri="{BB962C8B-B14F-4D97-AF65-F5344CB8AC3E}">
        <p14:creationId xmlns:p14="http://schemas.microsoft.com/office/powerpoint/2010/main" val="1352991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Additional Requirements</a:t>
            </a:r>
          </a:p>
        </p:txBody>
      </p:sp>
      <p:sp>
        <p:nvSpPr>
          <p:cNvPr id="3" name="Content Placeholder 2"/>
          <p:cNvSpPr>
            <a:spLocks noGrp="1"/>
          </p:cNvSpPr>
          <p:nvPr>
            <p:ph idx="1"/>
          </p:nvPr>
        </p:nvSpPr>
        <p:spPr>
          <a:xfrm>
            <a:off x="381000" y="1190065"/>
            <a:ext cx="8077200" cy="3820085"/>
          </a:xfrm>
        </p:spPr>
        <p:txBody>
          <a:bodyPr>
            <a:normAutofit/>
          </a:bodyPr>
          <a:lstStyle/>
          <a:p>
            <a:pPr marL="57150" indent="0">
              <a:lnSpc>
                <a:spcPct val="110000"/>
              </a:lnSpc>
              <a:spcBef>
                <a:spcPts val="600"/>
              </a:spcBef>
              <a:spcAft>
                <a:spcPts val="600"/>
              </a:spcAft>
              <a:buNone/>
            </a:pPr>
            <a:r>
              <a:rPr lang="en-US" sz="2400" dirty="0"/>
              <a:t>Additional requirements and recommendations:</a:t>
            </a:r>
          </a:p>
          <a:p>
            <a:pPr lvl="1">
              <a:spcBef>
                <a:spcPts val="100"/>
              </a:spcBef>
              <a:spcAft>
                <a:spcPts val="100"/>
              </a:spcAft>
              <a:buFont typeface="Arial" panose="020B0604020202020204" pitchFamily="34" charset="0"/>
              <a:buChar char="•"/>
            </a:pPr>
            <a:r>
              <a:rPr lang="en-US" sz="2200" dirty="0"/>
              <a:t>History and physical, patient assessment</a:t>
            </a:r>
          </a:p>
          <a:p>
            <a:pPr lvl="1">
              <a:spcBef>
                <a:spcPts val="100"/>
              </a:spcBef>
              <a:spcAft>
                <a:spcPts val="100"/>
              </a:spcAft>
              <a:buFont typeface="Arial" panose="020B0604020202020204" pitchFamily="34" charset="0"/>
              <a:buChar char="•"/>
            </a:pPr>
            <a:r>
              <a:rPr lang="en-US" sz="2200" dirty="0"/>
              <a:t>Admitting privileges and/or transfer agreements;</a:t>
            </a:r>
          </a:p>
          <a:p>
            <a:pPr lvl="1">
              <a:spcBef>
                <a:spcPts val="100"/>
              </a:spcBef>
              <a:spcAft>
                <a:spcPts val="100"/>
              </a:spcAft>
              <a:buFont typeface="Arial" panose="020B0604020202020204" pitchFamily="34" charset="0"/>
              <a:buChar char="•"/>
            </a:pPr>
            <a:r>
              <a:rPr lang="en-US" sz="2200" dirty="0"/>
              <a:t>Staff trained in ACLS and/or PALS;</a:t>
            </a:r>
          </a:p>
          <a:p>
            <a:pPr lvl="1">
              <a:spcBef>
                <a:spcPts val="100"/>
              </a:spcBef>
              <a:spcAft>
                <a:spcPts val="100"/>
              </a:spcAft>
              <a:buFont typeface="Arial" panose="020B0604020202020204" pitchFamily="34" charset="0"/>
              <a:buChar char="•"/>
            </a:pPr>
            <a:r>
              <a:rPr lang="en-US" sz="2200" dirty="0"/>
              <a:t>Equipment monitoring, e.g. capnography</a:t>
            </a:r>
          </a:p>
          <a:p>
            <a:pPr lvl="1">
              <a:spcBef>
                <a:spcPts val="100"/>
              </a:spcBef>
              <a:spcAft>
                <a:spcPts val="100"/>
              </a:spcAft>
              <a:buFont typeface="Arial" panose="020B0604020202020204" pitchFamily="34" charset="0"/>
              <a:buChar char="•"/>
            </a:pPr>
            <a:r>
              <a:rPr lang="en-US" sz="2200" dirty="0"/>
              <a:t>Recovery areas to observe and monitor patient</a:t>
            </a:r>
          </a:p>
          <a:p>
            <a:pPr lvl="1">
              <a:spcBef>
                <a:spcPts val="100"/>
              </a:spcBef>
              <a:spcAft>
                <a:spcPts val="100"/>
              </a:spcAft>
              <a:buFont typeface="Arial" panose="020B0604020202020204" pitchFamily="34" charset="0"/>
              <a:buChar char="•"/>
            </a:pPr>
            <a:r>
              <a:rPr lang="en-US" sz="2200" dirty="0"/>
              <a:t>Evaluation for anesthesia recovery</a:t>
            </a:r>
          </a:p>
          <a:p>
            <a:pPr lvl="1">
              <a:spcBef>
                <a:spcPts val="100"/>
              </a:spcBef>
              <a:spcAft>
                <a:spcPts val="100"/>
              </a:spcAft>
              <a:buFont typeface="Arial" panose="020B0604020202020204" pitchFamily="34" charset="0"/>
              <a:buChar char="•"/>
            </a:pPr>
            <a:r>
              <a:rPr lang="en-US" sz="2200" dirty="0"/>
              <a:t>Intubation, airway rescue equipment, reversal agents</a:t>
            </a:r>
          </a:p>
          <a:p>
            <a:pPr lvl="1">
              <a:spcBef>
                <a:spcPts val="100"/>
              </a:spcBef>
              <a:spcAft>
                <a:spcPts val="100"/>
              </a:spcAft>
              <a:buFont typeface="Arial" panose="020B0604020202020204" pitchFamily="34" charset="0"/>
              <a:buChar char="•"/>
            </a:pPr>
            <a:r>
              <a:rPr lang="en-US" sz="2200" dirty="0"/>
              <a:t>Patient discharge education</a:t>
            </a:r>
          </a:p>
          <a:p>
            <a:pPr lvl="1">
              <a:spcBef>
                <a:spcPts val="100"/>
              </a:spcBef>
              <a:spcAft>
                <a:spcPts val="100"/>
              </a:spcAft>
              <a:buFont typeface="Arial" panose="020B0604020202020204" pitchFamily="34" charset="0"/>
              <a:buChar char="•"/>
            </a:pPr>
            <a:r>
              <a:rPr lang="en-US" sz="2200" dirty="0"/>
              <a:t>Staffing guidelines  </a:t>
            </a:r>
          </a:p>
          <a:p>
            <a:pPr lvl="1">
              <a:spcBef>
                <a:spcPts val="0"/>
              </a:spcBef>
              <a:buFont typeface="Arial" panose="020B0604020202020204" pitchFamily="34" charset="0"/>
              <a:buChar char="•"/>
            </a:pPr>
            <a:endParaRPr lang="en-US" sz="2000" dirty="0"/>
          </a:p>
          <a:p>
            <a:pPr lvl="1">
              <a:lnSpc>
                <a:spcPct val="110000"/>
              </a:lnSpc>
              <a:spcBef>
                <a:spcPts val="600"/>
              </a:spcBef>
              <a:spcAft>
                <a:spcPts val="600"/>
              </a:spcAft>
              <a:buFont typeface="Arial" panose="020B0604020202020204" pitchFamily="34" charset="0"/>
              <a:buChar char="•"/>
            </a:pPr>
            <a:endParaRPr lang="en-US" sz="2200" dirty="0"/>
          </a:p>
        </p:txBody>
      </p:sp>
    </p:spTree>
    <p:extLst>
      <p:ext uri="{BB962C8B-B14F-4D97-AF65-F5344CB8AC3E}">
        <p14:creationId xmlns:p14="http://schemas.microsoft.com/office/powerpoint/2010/main" val="1925562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Open Issues</a:t>
            </a:r>
          </a:p>
        </p:txBody>
      </p:sp>
      <p:sp>
        <p:nvSpPr>
          <p:cNvPr id="3" name="Content Placeholder 2"/>
          <p:cNvSpPr>
            <a:spLocks noGrp="1"/>
          </p:cNvSpPr>
          <p:nvPr>
            <p:ph idx="1"/>
          </p:nvPr>
        </p:nvSpPr>
        <p:spPr>
          <a:xfrm>
            <a:off x="381000" y="1190065"/>
            <a:ext cx="8077200" cy="3820085"/>
          </a:xfrm>
        </p:spPr>
        <p:txBody>
          <a:bodyPr>
            <a:normAutofit/>
          </a:bodyPr>
          <a:lstStyle/>
          <a:p>
            <a:pPr>
              <a:spcBef>
                <a:spcPts val="600"/>
              </a:spcBef>
              <a:spcAft>
                <a:spcPts val="600"/>
              </a:spcAft>
            </a:pPr>
            <a:r>
              <a:rPr lang="en-US" sz="2300" dirty="0"/>
              <a:t>Should accreditation be required for facilities licensed in the  </a:t>
            </a:r>
            <a:r>
              <a:rPr lang="en-US" sz="2300" i="1" dirty="0"/>
              <a:t>Outpatient Procedures </a:t>
            </a:r>
            <a:r>
              <a:rPr lang="en-US" sz="2300" dirty="0"/>
              <a:t>service category (ASCs in New York State must be accredited either by a deemed or non-deemed agency)</a:t>
            </a:r>
          </a:p>
          <a:p>
            <a:pPr>
              <a:spcBef>
                <a:spcPts val="600"/>
              </a:spcBef>
              <a:spcAft>
                <a:spcPts val="600"/>
              </a:spcAft>
            </a:pPr>
            <a:r>
              <a:rPr lang="en-US" sz="2300" dirty="0"/>
              <a:t>What is the appropriate survey interval? Clinics licensed in the </a:t>
            </a:r>
            <a:r>
              <a:rPr lang="en-US" sz="2300" i="1" dirty="0"/>
              <a:t>Primary Care </a:t>
            </a:r>
            <a:r>
              <a:rPr lang="en-US" sz="2300" dirty="0"/>
              <a:t>or </a:t>
            </a:r>
            <a:r>
              <a:rPr lang="en-US" sz="2300" i="1" dirty="0"/>
              <a:t>Medical Specialties </a:t>
            </a:r>
            <a:r>
              <a:rPr lang="en-US" sz="2300" dirty="0"/>
              <a:t>service categories are surveyed every 5 years, non-deemed ASCs are surveyed more frequently; a sample of deemed ASCs receive validation surveys as directed by CMS. </a:t>
            </a:r>
          </a:p>
          <a:p>
            <a:pPr lvl="1">
              <a:spcBef>
                <a:spcPts val="0"/>
              </a:spcBef>
              <a:buFont typeface="Arial" panose="020B0604020202020204" pitchFamily="34" charset="0"/>
              <a:buChar char="•"/>
            </a:pPr>
            <a:endParaRPr lang="en-US" sz="2000" dirty="0"/>
          </a:p>
          <a:p>
            <a:pPr lvl="1">
              <a:lnSpc>
                <a:spcPct val="110000"/>
              </a:lnSpc>
              <a:spcBef>
                <a:spcPts val="600"/>
              </a:spcBef>
              <a:spcAft>
                <a:spcPts val="600"/>
              </a:spcAft>
              <a:buFont typeface="Arial" panose="020B0604020202020204" pitchFamily="34" charset="0"/>
              <a:buChar char="•"/>
            </a:pPr>
            <a:endParaRPr lang="en-US" sz="2200" dirty="0"/>
          </a:p>
        </p:txBody>
      </p:sp>
    </p:spTree>
    <p:extLst>
      <p:ext uri="{BB962C8B-B14F-4D97-AF65-F5344CB8AC3E}">
        <p14:creationId xmlns:p14="http://schemas.microsoft.com/office/powerpoint/2010/main" val="316484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Next Steps</a:t>
            </a:r>
          </a:p>
        </p:txBody>
      </p:sp>
      <p:sp>
        <p:nvSpPr>
          <p:cNvPr id="3" name="Content Placeholder 2"/>
          <p:cNvSpPr>
            <a:spLocks noGrp="1"/>
          </p:cNvSpPr>
          <p:nvPr>
            <p:ph idx="1"/>
          </p:nvPr>
        </p:nvSpPr>
        <p:spPr>
          <a:xfrm>
            <a:off x="381000" y="1190065"/>
            <a:ext cx="8077200" cy="3820085"/>
          </a:xfrm>
        </p:spPr>
        <p:txBody>
          <a:bodyPr>
            <a:normAutofit fontScale="92500"/>
          </a:bodyPr>
          <a:lstStyle/>
          <a:p>
            <a:pPr>
              <a:lnSpc>
                <a:spcPct val="110000"/>
              </a:lnSpc>
              <a:spcBef>
                <a:spcPts val="0"/>
              </a:spcBef>
            </a:pPr>
            <a:r>
              <a:rPr lang="en-US" sz="2400" dirty="0"/>
              <a:t>Outreach to provider community for input</a:t>
            </a:r>
          </a:p>
          <a:p>
            <a:pPr>
              <a:lnSpc>
                <a:spcPct val="110000"/>
              </a:lnSpc>
              <a:spcBef>
                <a:spcPts val="0"/>
              </a:spcBef>
            </a:pPr>
            <a:r>
              <a:rPr lang="en-US" sz="2400" dirty="0"/>
              <a:t>Updates/changes to existing regulations</a:t>
            </a:r>
          </a:p>
          <a:p>
            <a:pPr>
              <a:lnSpc>
                <a:spcPct val="110000"/>
              </a:lnSpc>
              <a:spcBef>
                <a:spcPts val="0"/>
              </a:spcBef>
            </a:pPr>
            <a:r>
              <a:rPr lang="en-US" sz="2400" dirty="0"/>
              <a:t>Determine appropriate survey interval</a:t>
            </a:r>
          </a:p>
          <a:p>
            <a:pPr>
              <a:lnSpc>
                <a:spcPct val="110000"/>
              </a:lnSpc>
              <a:spcBef>
                <a:spcPts val="0"/>
              </a:spcBef>
            </a:pPr>
            <a:r>
              <a:rPr lang="en-US" sz="2400" dirty="0"/>
              <a:t>Develop application procedures for clinics seeking to add the new </a:t>
            </a:r>
            <a:r>
              <a:rPr lang="en-US" sz="2400" i="1" dirty="0"/>
              <a:t>Outpatient Procedures </a:t>
            </a:r>
            <a:r>
              <a:rPr lang="en-US" sz="2400" dirty="0"/>
              <a:t>service</a:t>
            </a:r>
            <a:r>
              <a:rPr lang="en-US" sz="2400" i="1" dirty="0"/>
              <a:t> </a:t>
            </a:r>
            <a:r>
              <a:rPr lang="en-US" sz="2400" dirty="0"/>
              <a:t>category to their license</a:t>
            </a:r>
          </a:p>
          <a:p>
            <a:pPr>
              <a:lnSpc>
                <a:spcPct val="110000"/>
              </a:lnSpc>
              <a:spcBef>
                <a:spcPts val="0"/>
              </a:spcBef>
            </a:pPr>
            <a:r>
              <a:rPr lang="en-US" sz="2400" dirty="0"/>
              <a:t>Develop guidance to providers to help them select the service category and setting</a:t>
            </a:r>
          </a:p>
          <a:p>
            <a:pPr>
              <a:lnSpc>
                <a:spcPct val="110000"/>
              </a:lnSpc>
              <a:spcBef>
                <a:spcPts val="0"/>
              </a:spcBef>
            </a:pPr>
            <a:r>
              <a:rPr lang="en-US" sz="2400" dirty="0"/>
              <a:t>Training for licensure unit staff performing reviews of licensure and certificate of need applications</a:t>
            </a:r>
          </a:p>
          <a:p>
            <a:pPr>
              <a:lnSpc>
                <a:spcPct val="110000"/>
              </a:lnSpc>
              <a:spcBef>
                <a:spcPts val="0"/>
              </a:spcBef>
            </a:pPr>
            <a:r>
              <a:rPr lang="en-US" sz="2400" dirty="0"/>
              <a:t>Training for survey staff </a:t>
            </a:r>
          </a:p>
          <a:p>
            <a:pPr lvl="1">
              <a:lnSpc>
                <a:spcPct val="110000"/>
              </a:lnSpc>
              <a:spcBef>
                <a:spcPts val="0"/>
              </a:spcBef>
              <a:buFont typeface="Arial" panose="020B0604020202020204" pitchFamily="34" charset="0"/>
              <a:buChar char="•"/>
            </a:pPr>
            <a:endParaRPr lang="en-US" sz="2000" dirty="0"/>
          </a:p>
          <a:p>
            <a:pPr lvl="1">
              <a:lnSpc>
                <a:spcPct val="110000"/>
              </a:lnSpc>
              <a:spcBef>
                <a:spcPts val="0"/>
              </a:spcBef>
              <a:buFont typeface="Arial" panose="020B0604020202020204" pitchFamily="34" charset="0"/>
              <a:buChar char="•"/>
            </a:pPr>
            <a:endParaRPr lang="en-US" sz="2000" dirty="0"/>
          </a:p>
          <a:p>
            <a:pPr lvl="1">
              <a:spcBef>
                <a:spcPts val="0"/>
              </a:spcBef>
              <a:buFont typeface="Arial" panose="020B0604020202020204" pitchFamily="34" charset="0"/>
              <a:buChar char="•"/>
            </a:pPr>
            <a:endParaRPr lang="en-US" sz="2000" dirty="0"/>
          </a:p>
          <a:p>
            <a:pPr lvl="1">
              <a:lnSpc>
                <a:spcPct val="110000"/>
              </a:lnSpc>
              <a:spcBef>
                <a:spcPts val="600"/>
              </a:spcBef>
              <a:spcAft>
                <a:spcPts val="600"/>
              </a:spcAft>
              <a:buFont typeface="Arial" panose="020B0604020202020204" pitchFamily="34" charset="0"/>
              <a:buChar char="•"/>
            </a:pPr>
            <a:endParaRPr lang="en-US" sz="2200" dirty="0"/>
          </a:p>
        </p:txBody>
      </p:sp>
    </p:spTree>
    <p:extLst>
      <p:ext uri="{BB962C8B-B14F-4D97-AF65-F5344CB8AC3E}">
        <p14:creationId xmlns:p14="http://schemas.microsoft.com/office/powerpoint/2010/main" val="1298130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Acknowledgements</a:t>
            </a:r>
          </a:p>
        </p:txBody>
      </p:sp>
      <p:sp>
        <p:nvSpPr>
          <p:cNvPr id="3" name="Content Placeholder 2"/>
          <p:cNvSpPr>
            <a:spLocks noGrp="1"/>
          </p:cNvSpPr>
          <p:nvPr>
            <p:ph idx="1"/>
          </p:nvPr>
        </p:nvSpPr>
        <p:spPr>
          <a:xfrm>
            <a:off x="381000" y="1581150"/>
            <a:ext cx="8077200" cy="2829485"/>
          </a:xfrm>
        </p:spPr>
        <p:txBody>
          <a:bodyPr>
            <a:normAutofit/>
          </a:bodyPr>
          <a:lstStyle/>
          <a:p>
            <a:pPr marL="0" indent="0">
              <a:lnSpc>
                <a:spcPct val="110000"/>
              </a:lnSpc>
              <a:spcBef>
                <a:spcPts val="0"/>
              </a:spcBef>
              <a:buNone/>
            </a:pPr>
            <a:r>
              <a:rPr lang="en-US" sz="3600" dirty="0"/>
              <a:t>Ruth Leslie, Director, DHDTC</a:t>
            </a:r>
          </a:p>
          <a:p>
            <a:pPr marL="0" indent="0">
              <a:lnSpc>
                <a:spcPct val="110000"/>
              </a:lnSpc>
              <a:spcBef>
                <a:spcPts val="0"/>
              </a:spcBef>
              <a:buNone/>
            </a:pPr>
            <a:r>
              <a:rPr lang="en-US" sz="3600" dirty="0"/>
              <a:t>Lisa McMurdo, RN, MPH</a:t>
            </a:r>
          </a:p>
          <a:p>
            <a:pPr marL="0" indent="0">
              <a:lnSpc>
                <a:spcPct val="110000"/>
              </a:lnSpc>
              <a:spcBef>
                <a:spcPts val="0"/>
              </a:spcBef>
              <a:buNone/>
            </a:pPr>
            <a:r>
              <a:rPr lang="en-US" sz="3600" dirty="0"/>
              <a:t>Nancey Agard, RN, MS</a:t>
            </a:r>
          </a:p>
          <a:p>
            <a:pPr marL="0" indent="0">
              <a:lnSpc>
                <a:spcPct val="110000"/>
              </a:lnSpc>
              <a:spcBef>
                <a:spcPts val="0"/>
              </a:spcBef>
              <a:buNone/>
            </a:pPr>
            <a:r>
              <a:rPr lang="en-US" sz="3600" dirty="0"/>
              <a:t>Linda Tripoli, RN</a:t>
            </a:r>
          </a:p>
          <a:p>
            <a:pPr lvl="1">
              <a:lnSpc>
                <a:spcPct val="110000"/>
              </a:lnSpc>
              <a:spcBef>
                <a:spcPts val="0"/>
              </a:spcBef>
              <a:buFont typeface="Arial" panose="020B0604020202020204" pitchFamily="34" charset="0"/>
              <a:buChar char="•"/>
            </a:pPr>
            <a:endParaRPr lang="en-US" sz="2000" dirty="0"/>
          </a:p>
          <a:p>
            <a:pPr lvl="1">
              <a:spcBef>
                <a:spcPts val="0"/>
              </a:spcBef>
              <a:buFont typeface="Arial" panose="020B0604020202020204" pitchFamily="34" charset="0"/>
              <a:buChar char="•"/>
            </a:pPr>
            <a:endParaRPr lang="en-US" sz="2000" dirty="0"/>
          </a:p>
          <a:p>
            <a:pPr lvl="1">
              <a:lnSpc>
                <a:spcPct val="110000"/>
              </a:lnSpc>
              <a:spcBef>
                <a:spcPts val="600"/>
              </a:spcBef>
              <a:spcAft>
                <a:spcPts val="600"/>
              </a:spcAft>
              <a:buFont typeface="Arial" panose="020B0604020202020204" pitchFamily="34" charset="0"/>
              <a:buChar char="•"/>
            </a:pPr>
            <a:endParaRPr lang="en-US" sz="2200" dirty="0"/>
          </a:p>
        </p:txBody>
      </p:sp>
    </p:spTree>
    <p:extLst>
      <p:ext uri="{BB962C8B-B14F-4D97-AF65-F5344CB8AC3E}">
        <p14:creationId xmlns:p14="http://schemas.microsoft.com/office/powerpoint/2010/main" val="330711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38350"/>
            <a:ext cx="8229600" cy="857250"/>
          </a:xfrm>
        </p:spPr>
        <p:txBody>
          <a:bodyPr>
            <a:normAutofit/>
          </a:bodyPr>
          <a:lstStyle/>
          <a:p>
            <a:r>
              <a:rPr lang="en-US" sz="4000" dirty="0"/>
              <a:t>Questions? </a:t>
            </a:r>
          </a:p>
        </p:txBody>
      </p:sp>
    </p:spTree>
    <p:extLst>
      <p:ext uri="{BB962C8B-B14F-4D97-AF65-F5344CB8AC3E}">
        <p14:creationId xmlns:p14="http://schemas.microsoft.com/office/powerpoint/2010/main" val="399666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Background</a:t>
            </a:r>
          </a:p>
        </p:txBody>
      </p:sp>
      <p:sp>
        <p:nvSpPr>
          <p:cNvPr id="3" name="Content Placeholder 2"/>
          <p:cNvSpPr>
            <a:spLocks noGrp="1"/>
          </p:cNvSpPr>
          <p:nvPr>
            <p:ph idx="1"/>
          </p:nvPr>
        </p:nvSpPr>
        <p:spPr>
          <a:xfrm>
            <a:off x="457200" y="1276350"/>
            <a:ext cx="8458200" cy="3394075"/>
          </a:xfrm>
        </p:spPr>
        <p:txBody>
          <a:bodyPr>
            <a:normAutofit fontScale="77500" lnSpcReduction="20000"/>
          </a:bodyPr>
          <a:lstStyle/>
          <a:p>
            <a:pPr>
              <a:lnSpc>
                <a:spcPct val="120000"/>
              </a:lnSpc>
              <a:spcAft>
                <a:spcPts val="600"/>
              </a:spcAft>
            </a:pPr>
            <a:r>
              <a:rPr lang="en-US" sz="2800" dirty="0"/>
              <a:t>Currently all clinics performing surgical and invasive procedures require licensure and federal certification as an ASC as well as approval through a certificate of need (CON) review and must meet higher physical plant standards.</a:t>
            </a:r>
          </a:p>
          <a:p>
            <a:pPr>
              <a:lnSpc>
                <a:spcPct val="120000"/>
              </a:lnSpc>
              <a:spcAft>
                <a:spcPts val="600"/>
              </a:spcAft>
            </a:pPr>
            <a:r>
              <a:rPr lang="en-US" sz="2800" dirty="0"/>
              <a:t>Article 28 requires that all ASCs in New York State be accredited-NYS performs surveys every 4.5 years </a:t>
            </a:r>
          </a:p>
          <a:p>
            <a:pPr>
              <a:lnSpc>
                <a:spcPct val="120000"/>
              </a:lnSpc>
              <a:spcAft>
                <a:spcPts val="600"/>
              </a:spcAft>
            </a:pPr>
            <a:r>
              <a:rPr lang="en-US" sz="2800" dirty="0"/>
              <a:t>ASCs can be deemed-NYS will perform validation surveys as requested by CMS. </a:t>
            </a:r>
          </a:p>
          <a:p>
            <a:pPr>
              <a:spcAft>
                <a:spcPts val="600"/>
              </a:spcAft>
            </a:pPr>
            <a:endParaRPr lang="en-US" sz="2800" dirty="0"/>
          </a:p>
        </p:txBody>
      </p:sp>
    </p:spTree>
    <p:extLst>
      <p:ext uri="{BB962C8B-B14F-4D97-AF65-F5344CB8AC3E}">
        <p14:creationId xmlns:p14="http://schemas.microsoft.com/office/powerpoint/2010/main" val="360648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Background</a:t>
            </a:r>
          </a:p>
        </p:txBody>
      </p:sp>
      <p:sp>
        <p:nvSpPr>
          <p:cNvPr id="3" name="Content Placeholder 2"/>
          <p:cNvSpPr>
            <a:spLocks noGrp="1"/>
          </p:cNvSpPr>
          <p:nvPr>
            <p:ph idx="1"/>
          </p:nvPr>
        </p:nvSpPr>
        <p:spPr>
          <a:xfrm>
            <a:off x="381000" y="1047750"/>
            <a:ext cx="8458200" cy="3743885"/>
          </a:xfrm>
        </p:spPr>
        <p:txBody>
          <a:bodyPr>
            <a:normAutofit fontScale="25000" lnSpcReduction="20000"/>
          </a:bodyPr>
          <a:lstStyle/>
          <a:p>
            <a:pPr marL="0" indent="0">
              <a:lnSpc>
                <a:spcPct val="120000"/>
              </a:lnSpc>
              <a:spcBef>
                <a:spcPts val="0"/>
              </a:spcBef>
              <a:buNone/>
            </a:pPr>
            <a:r>
              <a:rPr lang="en-US" sz="8400" dirty="0"/>
              <a:t>There is a demand to perform more invasive diagnostic therapeutic and surgical procedures in a less restrictive, non-ASC licensed outpatient setting, which creates additional risks due to the increased levels of anesthesia and other factors. This demand is driven by: </a:t>
            </a:r>
          </a:p>
          <a:p>
            <a:pPr>
              <a:lnSpc>
                <a:spcPct val="120000"/>
              </a:lnSpc>
            </a:pPr>
            <a:r>
              <a:rPr lang="en-US" sz="8400" dirty="0"/>
              <a:t>New technologies and techniques that are less invasive, safer and easier to use;</a:t>
            </a:r>
          </a:p>
          <a:p>
            <a:pPr>
              <a:lnSpc>
                <a:spcPct val="120000"/>
              </a:lnSpc>
            </a:pPr>
            <a:r>
              <a:rPr lang="en-US" sz="8400" dirty="0"/>
              <a:t>Patient and/or physician preferences for alternatives to inpatient hospital care; </a:t>
            </a:r>
          </a:p>
          <a:p>
            <a:pPr>
              <a:lnSpc>
                <a:spcPct val="120000"/>
              </a:lnSpc>
            </a:pPr>
            <a:r>
              <a:rPr lang="en-US" sz="8400" dirty="0"/>
              <a:t>Desire to provide high quality care in the most cost-effective setting-insurance carriers paying for procedures to be done in less costly settings. </a:t>
            </a:r>
          </a:p>
          <a:p>
            <a:pPr>
              <a:lnSpc>
                <a:spcPct val="120000"/>
              </a:lnSpc>
            </a:pPr>
            <a:endParaRPr lang="en-US" sz="8800" dirty="0"/>
          </a:p>
          <a:p>
            <a:pPr>
              <a:lnSpc>
                <a:spcPct val="120000"/>
              </a:lnSpc>
            </a:pPr>
            <a:endParaRPr lang="en-US" sz="8800" dirty="0"/>
          </a:p>
          <a:p>
            <a:endParaRPr lang="en-US" sz="2800" dirty="0"/>
          </a:p>
        </p:txBody>
      </p:sp>
    </p:spTree>
    <p:extLst>
      <p:ext uri="{BB962C8B-B14F-4D97-AF65-F5344CB8AC3E}">
        <p14:creationId xmlns:p14="http://schemas.microsoft.com/office/powerpoint/2010/main" val="227543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Approach</a:t>
            </a:r>
          </a:p>
        </p:txBody>
      </p:sp>
      <p:sp>
        <p:nvSpPr>
          <p:cNvPr id="3" name="Content Placeholder 2"/>
          <p:cNvSpPr>
            <a:spLocks noGrp="1"/>
          </p:cNvSpPr>
          <p:nvPr>
            <p:ph idx="1"/>
          </p:nvPr>
        </p:nvSpPr>
        <p:spPr>
          <a:xfrm>
            <a:off x="457200" y="1202391"/>
            <a:ext cx="8458200" cy="3807759"/>
          </a:xfrm>
        </p:spPr>
        <p:txBody>
          <a:bodyPr>
            <a:normAutofit fontScale="62500" lnSpcReduction="20000"/>
          </a:bodyPr>
          <a:lstStyle/>
          <a:p>
            <a:pPr marL="0" indent="0">
              <a:lnSpc>
                <a:spcPct val="120000"/>
              </a:lnSpc>
              <a:buNone/>
            </a:pPr>
            <a:r>
              <a:rPr lang="en-US" sz="3300" dirty="0"/>
              <a:t>A workgroup was formed to develop New York State CON, licensure and surveillance models for the oversight of outpatient procedures to evaluate the inherent risks and appropriate settings. The workgroup took the following approach:  </a:t>
            </a:r>
          </a:p>
          <a:p>
            <a:pPr lvl="1">
              <a:lnSpc>
                <a:spcPct val="120000"/>
              </a:lnSpc>
              <a:spcBef>
                <a:spcPts val="1200"/>
              </a:spcBef>
              <a:buFont typeface="Arial" panose="020B0604020202020204" pitchFamily="34" charset="0"/>
              <a:buChar char="•"/>
            </a:pPr>
            <a:r>
              <a:rPr lang="en-US" sz="3300" dirty="0"/>
              <a:t>Assessed the nature of outpatient procedure inquiries to the NYSDOH;</a:t>
            </a:r>
          </a:p>
          <a:p>
            <a:pPr lvl="1">
              <a:lnSpc>
                <a:spcPct val="120000"/>
              </a:lnSpc>
              <a:buFont typeface="Arial" panose="020B0604020202020204" pitchFamily="34" charset="0"/>
              <a:buChar char="•"/>
            </a:pPr>
            <a:r>
              <a:rPr lang="en-US" sz="3300" dirty="0"/>
              <a:t>Reviewed related CON applications;</a:t>
            </a:r>
          </a:p>
          <a:p>
            <a:pPr lvl="1">
              <a:lnSpc>
                <a:spcPct val="120000"/>
              </a:lnSpc>
              <a:buFont typeface="Arial" panose="020B0604020202020204" pitchFamily="34" charset="0"/>
              <a:buChar char="•"/>
            </a:pPr>
            <a:r>
              <a:rPr lang="en-US" sz="3300" dirty="0"/>
              <a:t>Examined the literature;</a:t>
            </a:r>
          </a:p>
          <a:p>
            <a:pPr lvl="1">
              <a:lnSpc>
                <a:spcPct val="120000"/>
              </a:lnSpc>
              <a:buFont typeface="Arial" panose="020B0604020202020204" pitchFamily="34" charset="0"/>
              <a:buChar char="•"/>
            </a:pPr>
            <a:r>
              <a:rPr lang="en-US" sz="3300" dirty="0"/>
              <a:t>Consulted with medical specialty societies and expert clinicians of various specialties.    </a:t>
            </a:r>
          </a:p>
        </p:txBody>
      </p:sp>
    </p:spTree>
    <p:extLst>
      <p:ext uri="{BB962C8B-B14F-4D97-AF65-F5344CB8AC3E}">
        <p14:creationId xmlns:p14="http://schemas.microsoft.com/office/powerpoint/2010/main" val="1893242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Approach</a:t>
            </a:r>
          </a:p>
        </p:txBody>
      </p:sp>
      <p:sp>
        <p:nvSpPr>
          <p:cNvPr id="3" name="Content Placeholder 2"/>
          <p:cNvSpPr>
            <a:spLocks noGrp="1"/>
          </p:cNvSpPr>
          <p:nvPr>
            <p:ph idx="1"/>
          </p:nvPr>
        </p:nvSpPr>
        <p:spPr>
          <a:xfrm>
            <a:off x="457200" y="1190065"/>
            <a:ext cx="8458200" cy="3962400"/>
          </a:xfrm>
        </p:spPr>
        <p:txBody>
          <a:bodyPr>
            <a:normAutofit fontScale="25000" lnSpcReduction="20000"/>
          </a:bodyPr>
          <a:lstStyle/>
          <a:p>
            <a:pPr marL="0" indent="0">
              <a:lnSpc>
                <a:spcPct val="120000"/>
              </a:lnSpc>
              <a:buNone/>
            </a:pPr>
            <a:r>
              <a:rPr lang="en-US" sz="9200" dirty="0"/>
              <a:t>Key factors were identified to stratify the various Article 28-licensed outpatient settings:    </a:t>
            </a:r>
          </a:p>
          <a:p>
            <a:pPr>
              <a:lnSpc>
                <a:spcPct val="120000"/>
              </a:lnSpc>
              <a:spcBef>
                <a:spcPts val="1200"/>
              </a:spcBef>
            </a:pPr>
            <a:r>
              <a:rPr lang="en-US" sz="8800" dirty="0"/>
              <a:t>Patient selection criteria and co-morbidities/risk factors;</a:t>
            </a:r>
          </a:p>
          <a:p>
            <a:pPr>
              <a:lnSpc>
                <a:spcPct val="120000"/>
              </a:lnSpc>
              <a:spcBef>
                <a:spcPts val="0"/>
              </a:spcBef>
            </a:pPr>
            <a:r>
              <a:rPr lang="en-US" sz="8800" dirty="0"/>
              <a:t>Ability to manage a patient experiencing an unintended adverse event and transport to a higher level of care; </a:t>
            </a:r>
          </a:p>
          <a:p>
            <a:pPr>
              <a:lnSpc>
                <a:spcPct val="120000"/>
              </a:lnSpc>
              <a:spcBef>
                <a:spcPts val="0"/>
              </a:spcBef>
            </a:pPr>
            <a:r>
              <a:rPr lang="en-US" sz="8800" dirty="0"/>
              <a:t>Invasiveness and complexity of the procedure(s); </a:t>
            </a:r>
          </a:p>
          <a:p>
            <a:pPr>
              <a:lnSpc>
                <a:spcPct val="120000"/>
              </a:lnSpc>
              <a:spcBef>
                <a:spcPts val="0"/>
              </a:spcBef>
            </a:pPr>
            <a:r>
              <a:rPr lang="en-US" sz="8800" dirty="0"/>
              <a:t>Equipment/energy to be utilized; </a:t>
            </a:r>
          </a:p>
          <a:p>
            <a:pPr>
              <a:lnSpc>
                <a:spcPct val="120000"/>
              </a:lnSpc>
              <a:spcBef>
                <a:spcPts val="0"/>
              </a:spcBef>
            </a:pPr>
            <a:r>
              <a:rPr lang="en-US" sz="8800" dirty="0"/>
              <a:t>Level of sedation/anesthesia;</a:t>
            </a:r>
          </a:p>
          <a:p>
            <a:pPr>
              <a:lnSpc>
                <a:spcPct val="120000"/>
              </a:lnSpc>
              <a:spcBef>
                <a:spcPts val="0"/>
              </a:spcBef>
            </a:pPr>
            <a:r>
              <a:rPr lang="en-US" sz="8800" dirty="0"/>
              <a:t>Room type and physical plant standards;</a:t>
            </a:r>
          </a:p>
          <a:p>
            <a:pPr>
              <a:lnSpc>
                <a:spcPct val="120000"/>
              </a:lnSpc>
              <a:spcBef>
                <a:spcPts val="0"/>
              </a:spcBef>
            </a:pPr>
            <a:r>
              <a:rPr lang="en-US" sz="8800" dirty="0"/>
              <a:t>Quality assurance/risk mitigation practices.  </a:t>
            </a:r>
          </a:p>
          <a:p>
            <a:endParaRPr lang="en-US" sz="2800" dirty="0"/>
          </a:p>
        </p:txBody>
      </p:sp>
    </p:spTree>
    <p:extLst>
      <p:ext uri="{BB962C8B-B14F-4D97-AF65-F5344CB8AC3E}">
        <p14:creationId xmlns:p14="http://schemas.microsoft.com/office/powerpoint/2010/main" val="312990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Guiding Principles</a:t>
            </a:r>
          </a:p>
        </p:txBody>
      </p:sp>
      <p:sp>
        <p:nvSpPr>
          <p:cNvPr id="3" name="Content Placeholder 2"/>
          <p:cNvSpPr>
            <a:spLocks noGrp="1"/>
          </p:cNvSpPr>
          <p:nvPr>
            <p:ph idx="1"/>
          </p:nvPr>
        </p:nvSpPr>
        <p:spPr>
          <a:xfrm>
            <a:off x="457200" y="1190065"/>
            <a:ext cx="8458200" cy="3820085"/>
          </a:xfrm>
        </p:spPr>
        <p:txBody>
          <a:bodyPr>
            <a:normAutofit/>
          </a:bodyPr>
          <a:lstStyle/>
          <a:p>
            <a:pPr marL="0" indent="0">
              <a:spcBef>
                <a:spcPts val="0"/>
              </a:spcBef>
              <a:buNone/>
            </a:pPr>
            <a:r>
              <a:rPr lang="en-US" sz="2400" dirty="0"/>
              <a:t>The following principles guided the recommendations of the workgroup: </a:t>
            </a:r>
          </a:p>
          <a:p>
            <a:pPr>
              <a:spcBef>
                <a:spcPts val="600"/>
              </a:spcBef>
            </a:pPr>
            <a:r>
              <a:rPr lang="en-US" sz="2200" dirty="0"/>
              <a:t>Patients should have vital signs within normal limits for the general population or those of the involved patient, be in good or fair condition with no evidence of specified absolute exclusion criteria. </a:t>
            </a:r>
          </a:p>
          <a:p>
            <a:pPr>
              <a:spcBef>
                <a:spcPts val="600"/>
              </a:spcBef>
            </a:pPr>
            <a:r>
              <a:rPr lang="en-US" sz="2200" dirty="0"/>
              <a:t>Administration of sedation and anesthesia must be consistent with regulatory requirements and professional standards and performed in locations with the ability to provide appropriate sedation and anesthesia care</a:t>
            </a:r>
            <a:r>
              <a:rPr lang="en-US" sz="2600" dirty="0"/>
              <a:t>.</a:t>
            </a:r>
          </a:p>
          <a:p>
            <a:pPr>
              <a:spcBef>
                <a:spcPts val="0"/>
              </a:spcBef>
            </a:pPr>
            <a:endParaRPr lang="en-US" sz="2200" dirty="0"/>
          </a:p>
        </p:txBody>
      </p:sp>
    </p:spTree>
    <p:extLst>
      <p:ext uri="{BB962C8B-B14F-4D97-AF65-F5344CB8AC3E}">
        <p14:creationId xmlns:p14="http://schemas.microsoft.com/office/powerpoint/2010/main" val="60640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Guiding Principles, continued</a:t>
            </a:r>
          </a:p>
        </p:txBody>
      </p:sp>
      <p:sp>
        <p:nvSpPr>
          <p:cNvPr id="3" name="Content Placeholder 2"/>
          <p:cNvSpPr>
            <a:spLocks noGrp="1"/>
          </p:cNvSpPr>
          <p:nvPr>
            <p:ph idx="1"/>
          </p:nvPr>
        </p:nvSpPr>
        <p:spPr>
          <a:xfrm>
            <a:off x="457200" y="1190065"/>
            <a:ext cx="8458200" cy="3820085"/>
          </a:xfrm>
        </p:spPr>
        <p:txBody>
          <a:bodyPr>
            <a:normAutofit/>
          </a:bodyPr>
          <a:lstStyle/>
          <a:p>
            <a:pPr marL="0" indent="0">
              <a:spcBef>
                <a:spcPts val="0"/>
              </a:spcBef>
              <a:buNone/>
            </a:pPr>
            <a:r>
              <a:rPr lang="en-US" sz="2400" dirty="0"/>
              <a:t>Procedures must be conducted consistent with regulatory requirements and professional standards assuring patient safety and comfort.</a:t>
            </a:r>
          </a:p>
          <a:p>
            <a:pPr marL="0" indent="0">
              <a:spcBef>
                <a:spcPts val="0"/>
              </a:spcBef>
              <a:buNone/>
            </a:pPr>
            <a:endParaRPr lang="en-US" sz="2400" dirty="0"/>
          </a:p>
          <a:p>
            <a:pPr marL="0" indent="0">
              <a:spcBef>
                <a:spcPts val="0"/>
              </a:spcBef>
              <a:buNone/>
            </a:pPr>
            <a:r>
              <a:rPr lang="en-US" sz="2400" dirty="0"/>
              <a:t>Procedures must be performed in locations with the ability to provide appropriate care  guided by factors including but not limited to procedural urgency, invasiveness and associated infection control requirements, and complexity of the procedure.</a:t>
            </a:r>
          </a:p>
        </p:txBody>
      </p:sp>
    </p:spTree>
    <p:extLst>
      <p:ext uri="{BB962C8B-B14F-4D97-AF65-F5344CB8AC3E}">
        <p14:creationId xmlns:p14="http://schemas.microsoft.com/office/powerpoint/2010/main" val="175378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815"/>
            <a:ext cx="8229600" cy="857250"/>
          </a:xfrm>
        </p:spPr>
        <p:txBody>
          <a:bodyPr>
            <a:normAutofit/>
          </a:bodyPr>
          <a:lstStyle/>
          <a:p>
            <a:r>
              <a:rPr lang="en-US" sz="4000" dirty="0"/>
              <a:t>Guiding Principles, continued</a:t>
            </a:r>
          </a:p>
        </p:txBody>
      </p:sp>
      <p:sp>
        <p:nvSpPr>
          <p:cNvPr id="3" name="Content Placeholder 2"/>
          <p:cNvSpPr>
            <a:spLocks noGrp="1"/>
          </p:cNvSpPr>
          <p:nvPr>
            <p:ph idx="1"/>
          </p:nvPr>
        </p:nvSpPr>
        <p:spPr>
          <a:xfrm>
            <a:off x="342900" y="1428750"/>
            <a:ext cx="8458200" cy="3058085"/>
          </a:xfrm>
        </p:spPr>
        <p:txBody>
          <a:bodyPr>
            <a:normAutofit/>
          </a:bodyPr>
          <a:lstStyle/>
          <a:p>
            <a:pPr>
              <a:spcBef>
                <a:spcPts val="0"/>
              </a:spcBef>
            </a:pPr>
            <a:r>
              <a:rPr lang="en-US" sz="2000" dirty="0"/>
              <a:t>In outpatient settings located on the campus of a general hospital, providers have greater capacity to rescue a patient encountering an unexpected event or complication and may perform more complex procedures than those located in an off-site location.</a:t>
            </a:r>
          </a:p>
          <a:p>
            <a:pPr>
              <a:spcBef>
                <a:spcPts val="0"/>
              </a:spcBef>
            </a:pPr>
            <a:endParaRPr lang="en-US" sz="2000" dirty="0"/>
          </a:p>
          <a:p>
            <a:pPr>
              <a:spcBef>
                <a:spcPts val="0"/>
              </a:spcBef>
            </a:pPr>
            <a:r>
              <a:rPr lang="en-US" sz="2000" dirty="0"/>
              <a:t>Facilities must comply with all components of the NYS Surgical and Invasive Procedure Protocol to ensure that the requirements for patient identification, site marking, pre-operative/pre-procedural verification, and “time out” whenever procedures are performed.  </a:t>
            </a:r>
          </a:p>
        </p:txBody>
      </p:sp>
    </p:spTree>
    <p:extLst>
      <p:ext uri="{BB962C8B-B14F-4D97-AF65-F5344CB8AC3E}">
        <p14:creationId xmlns:p14="http://schemas.microsoft.com/office/powerpoint/2010/main" val="2484666573"/>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_DOH_Powerpoint_final.potx [Read-Only]" id="{390CCC65-5717-48FA-9C25-68B7ADF19D2A}" vid="{A6BF2EB6-5C48-4F38-8FF4-A7359E5BC4CB}"/>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_DOH_Powerpoint_final.potx [Read-Only]" id="{390CCC65-5717-48FA-9C25-68B7ADF19D2A}" vid="{B07580D7-20C3-4C7E-909D-D4A630D7A116}"/>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YS_DOH_Powerpoint_final.potx [Read-Only]" id="{390CCC65-5717-48FA-9C25-68B7ADF19D2A}" vid="{EF862DE1-8765-4D71-9138-76B5A004969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NYS_DOH_Powerpoint_final</Template>
  <TotalTime>3752</TotalTime>
  <Words>1921</Words>
  <Application>Microsoft Office PowerPoint</Application>
  <PresentationFormat>On-screen Show (16:9)</PresentationFormat>
  <Paragraphs>448</Paragraphs>
  <Slides>24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24</vt:i4>
      </vt:variant>
    </vt:vector>
  </HeadingPairs>
  <TitlesOfParts>
    <vt:vector size="30" baseType="lpstr">
      <vt:lpstr>Arial</vt:lpstr>
      <vt:lpstr>Calibri</vt:lpstr>
      <vt:lpstr>Times New Roman</vt:lpstr>
      <vt:lpstr>Cover Master</vt:lpstr>
      <vt:lpstr>Section Master</vt:lpstr>
      <vt:lpstr>2_Custom Design</vt:lpstr>
      <vt:lpstr>PowerPoint Presentation</vt:lpstr>
      <vt:lpstr>Background</vt:lpstr>
      <vt:lpstr>Background</vt:lpstr>
      <vt:lpstr>Background</vt:lpstr>
      <vt:lpstr>Approach</vt:lpstr>
      <vt:lpstr>Approach</vt:lpstr>
      <vt:lpstr>Guiding Principles</vt:lpstr>
      <vt:lpstr>Guiding Principles, continued</vt:lpstr>
      <vt:lpstr>Guiding Principles, continued</vt:lpstr>
      <vt:lpstr>Recommendations</vt:lpstr>
      <vt:lpstr>Recommendations</vt:lpstr>
      <vt:lpstr>Considerations</vt:lpstr>
      <vt:lpstr>Considerations</vt:lpstr>
      <vt:lpstr>Considerations</vt:lpstr>
      <vt:lpstr>Considerations</vt:lpstr>
      <vt:lpstr>Considerations</vt:lpstr>
      <vt:lpstr>Process</vt:lpstr>
      <vt:lpstr>PowerPoint Presentation</vt:lpstr>
      <vt:lpstr>PowerPoint Presentation</vt:lpstr>
      <vt:lpstr>Additional Requirements</vt:lpstr>
      <vt:lpstr>Open Issues</vt:lpstr>
      <vt:lpstr>Next Steps</vt:lpstr>
      <vt:lpstr>Acknowledgements</vt:lpstr>
      <vt:lpstr>Questions? </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Agard, Nancey P (HEALTH)</dc:creator>
  <cp:lastModifiedBy>Astin, Deirdre A (HEALTH)</cp:lastModifiedBy>
  <cp:revision>143</cp:revision>
  <cp:lastPrinted>2017-01-29T23:50:35Z</cp:lastPrinted>
  <dcterms:created xsi:type="dcterms:W3CDTF">2017-01-29T19:56:10Z</dcterms:created>
  <dcterms:modified xsi:type="dcterms:W3CDTF">2017-08-10T19:57:25Z</dcterms:modified>
</cp:coreProperties>
</file>