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6"/>
  </p:notesMasterIdLst>
  <p:handoutMasterIdLst>
    <p:handoutMasterId r:id="rId17"/>
  </p:handoutMasterIdLst>
  <p:sldIdLst>
    <p:sldId id="327" r:id="rId2"/>
    <p:sldId id="341" r:id="rId3"/>
    <p:sldId id="328" r:id="rId4"/>
    <p:sldId id="329" r:id="rId5"/>
    <p:sldId id="342" r:id="rId6"/>
    <p:sldId id="343" r:id="rId7"/>
    <p:sldId id="344" r:id="rId8"/>
    <p:sldId id="345" r:id="rId9"/>
    <p:sldId id="349" r:id="rId10"/>
    <p:sldId id="346" r:id="rId11"/>
    <p:sldId id="350" r:id="rId12"/>
    <p:sldId id="348" r:id="rId13"/>
    <p:sldId id="351" r:id="rId14"/>
    <p:sldId id="340" r:id="rId15"/>
  </p:sldIdLst>
  <p:sldSz cx="9144000" cy="5143500" type="screen16x9"/>
  <p:notesSz cx="7315200" cy="9601200"/>
  <p:embeddedFontLst>
    <p:embeddedFont>
      <p:font typeface="Myriad Web Pro" panose="020B0604020202020204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S PGothic" panose="020B0600070205080204" pitchFamily="34" charset="-128"/>
      <p:regular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ne, Nimalie (CDC/OID/NCEZID)" initials="SN(" lastIdx="2" clrIdx="0">
    <p:extLst>
      <p:ext uri="{19B8F6BF-5375-455C-9EA6-DF929625EA0E}">
        <p15:presenceInfo xmlns:p15="http://schemas.microsoft.com/office/powerpoint/2012/main" userId="S-1-5-21-1207783550-2075000910-922709458-240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423"/>
    <a:srgbClr val="006A71"/>
    <a:srgbClr val="8D8B00"/>
    <a:srgbClr val="56A0D3"/>
    <a:srgbClr val="880039"/>
    <a:srgbClr val="B9728F"/>
    <a:srgbClr val="F6A01A"/>
    <a:srgbClr val="EC881D"/>
    <a:srgbClr val="00853F"/>
    <a:srgbClr val="781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84756" autoAdjust="0"/>
  </p:normalViewPr>
  <p:slideViewPr>
    <p:cSldViewPr snapToGrid="0">
      <p:cViewPr varScale="1">
        <p:scale>
          <a:sx n="108" d="100"/>
          <a:sy n="108" d="100"/>
        </p:scale>
        <p:origin x="66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08/21/2017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08/21/2017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9F216-DC16-4A2C-8E54-4ABBF9668D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198E2-2913-40B9-B453-CC600D799105}" type="slidenum">
              <a:rPr lang="en-US" altLang="en-US">
                <a:latin typeface="Myriad Web Pro" panose="020B060402020202020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Myriad Web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39329"/>
            <a:ext cx="9144000" cy="9086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6675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036561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NCEZID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5019310"/>
            <a:ext cx="9144000" cy="12419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E25423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2682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5001835"/>
            <a:ext cx="9144001" cy="1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79567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4259857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220" y="2746825"/>
            <a:ext cx="66393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8" b="18140"/>
          <a:stretch/>
        </p:blipFill>
        <p:spPr>
          <a:xfrm>
            <a:off x="7181937" y="4262375"/>
            <a:ext cx="1978107" cy="8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13294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352425"/>
            <a:ext cx="6747715" cy="6917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152525"/>
            <a:ext cx="7721600" cy="3451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244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23" r:id="rId4"/>
    <p:sldLayoutId id="2147483853" r:id="rId5"/>
    <p:sldLayoutId id="2147483854" r:id="rId6"/>
    <p:sldLayoutId id="2147483855" r:id="rId7"/>
    <p:sldLayoutId id="2147483856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stone@cdc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http://www.cdc.gov/DRUGRESISTANCE/healthcare/spacer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1026675"/>
            <a:ext cx="8471647" cy="866834"/>
          </a:xfrm>
        </p:spPr>
        <p:txBody>
          <a:bodyPr/>
          <a:lstStyle/>
          <a:p>
            <a:r>
              <a:rPr lang="en-US" sz="2400" dirty="0" smtClean="0"/>
              <a:t>Partnerships </a:t>
            </a:r>
            <a:r>
              <a:rPr lang="en-US" sz="2400" dirty="0"/>
              <a:t>to Prevent Healthcare Associated Infections and Antibiotic Resistance: Challenges and </a:t>
            </a:r>
            <a:r>
              <a:rPr lang="en-US" sz="2400" dirty="0" smtClean="0"/>
              <a:t>Opportunities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Nimalie D. Stone, MD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738415"/>
            <a:ext cx="6400800" cy="1192649"/>
          </a:xfrm>
        </p:spPr>
        <p:txBody>
          <a:bodyPr/>
          <a:lstStyle/>
          <a:p>
            <a:r>
              <a:rPr lang="en-US" dirty="0" smtClean="0"/>
              <a:t>Medical Officer</a:t>
            </a:r>
          </a:p>
          <a:p>
            <a:r>
              <a:rPr lang="en-US" dirty="0" smtClean="0"/>
              <a:t>Prevention and Response Branch</a:t>
            </a:r>
          </a:p>
          <a:p>
            <a:r>
              <a:rPr lang="en-US" altLang="en-US" dirty="0"/>
              <a:t>Division of Healthcare Quality </a:t>
            </a:r>
            <a:r>
              <a:rPr lang="en-US" altLang="en-US" dirty="0" smtClean="0"/>
              <a:t>Promotion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AHFSA Annual conference</a:t>
            </a:r>
          </a:p>
          <a:p>
            <a:r>
              <a:rPr lang="en-US" altLang="en-US" dirty="0" smtClean="0"/>
              <a:t>August 21, 2017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42" y="2174136"/>
            <a:ext cx="3422922" cy="2413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2102" y="4587296"/>
            <a:ext cx="355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http://www.cumbriacrack.com/2015/03/19/clouds-cast-shadow-on-solar-eclipse/</a:t>
            </a:r>
          </a:p>
        </p:txBody>
      </p:sp>
    </p:spTree>
    <p:extLst>
      <p:ext uri="{BB962C8B-B14F-4D97-AF65-F5344CB8AC3E}">
        <p14:creationId xmlns:p14="http://schemas.microsoft.com/office/powerpoint/2010/main" val="133821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839" y="1114936"/>
            <a:ext cx="5360729" cy="26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A CMS survey team is piloting a new approach to evaluating infection prevention and control (IPC) programs within hospitals and nursing homes. 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They are also assessing infection risk factors and antibiotic use information shared during care transitions between facilities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Although participation was not voluntary,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hese assessments were educational in nature and not intended to generate citations – unless serious (IJ level) concerns were identified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390395" y="311972"/>
            <a:ext cx="6172200" cy="5548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Partner coordination – Example #2 Infection prevention assessments</a:t>
            </a:r>
            <a:endParaRPr lang="en-US" altLang="en-US" sz="2800" dirty="0">
              <a:solidFill>
                <a:srgbClr val="D9531E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08" t="6953" r="5208" b="4584"/>
          <a:stretch/>
        </p:blipFill>
        <p:spPr>
          <a:xfrm>
            <a:off x="5521568" y="835798"/>
            <a:ext cx="3446586" cy="3936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50634"/>
            <a:ext cx="5908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https://www.cms.gov/Medicare/Provider-Enrollment-and-Certification/SurveyCertificationGenInfo/Downloads/Survey-and-Cert-Letter-17-09.pdf</a:t>
            </a:r>
          </a:p>
        </p:txBody>
      </p:sp>
    </p:spTree>
    <p:extLst>
      <p:ext uri="{BB962C8B-B14F-4D97-AF65-F5344CB8AC3E}">
        <p14:creationId xmlns:p14="http://schemas.microsoft.com/office/powerpoint/2010/main" val="31193604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390395" y="222422"/>
            <a:ext cx="3625552" cy="6443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IPC assessments for </a:t>
            </a:r>
            <a:r>
              <a:rPr lang="en-US" altLang="en-US" sz="2800" dirty="0">
                <a:solidFill>
                  <a:srgbClr val="D9531E"/>
                </a:solidFill>
                <a:latin typeface="Calibri" pitchFamily="34" charset="0"/>
              </a:rPr>
              <a:t>n</a:t>
            </a:r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ursing </a:t>
            </a:r>
            <a:r>
              <a:rPr lang="en-US" altLang="en-US" sz="2800" dirty="0">
                <a:solidFill>
                  <a:srgbClr val="D9531E"/>
                </a:solidFill>
                <a:latin typeface="Calibri" pitchFamily="34" charset="0"/>
              </a:rPr>
              <a:t>h</a:t>
            </a:r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omes</a:t>
            </a:r>
            <a:endParaRPr lang="en-US" altLang="en-US" sz="2800" dirty="0">
              <a:solidFill>
                <a:srgbClr val="D9531E"/>
              </a:solidFill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90199"/>
              </p:ext>
            </p:extLst>
          </p:nvPr>
        </p:nvGraphicFramePr>
        <p:xfrm>
          <a:off x="4015946" y="338524"/>
          <a:ext cx="4905632" cy="4570198"/>
        </p:xfrm>
        <a:graphic>
          <a:graphicData uri="http://schemas.openxmlformats.org/drawingml/2006/table">
            <a:tbl>
              <a:tblPr/>
              <a:tblGrid>
                <a:gridCol w="617264">
                  <a:extLst>
                    <a:ext uri="{9D8B030D-6E8A-4147-A177-3AD203B41FA5}">
                      <a16:colId xmlns:a16="http://schemas.microsoft.com/office/drawing/2014/main" val="505753054"/>
                    </a:ext>
                  </a:extLst>
                </a:gridCol>
                <a:gridCol w="4288368">
                  <a:extLst>
                    <a:ext uri="{9D8B030D-6E8A-4147-A177-3AD203B41FA5}">
                      <a16:colId xmlns:a16="http://schemas.microsoft.com/office/drawing/2014/main" val="208197203"/>
                    </a:ext>
                  </a:extLst>
                </a:gridCol>
              </a:tblGrid>
              <a:tr h="235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</a:p>
                  </a:txBody>
                  <a:tcPr marL="3956" marR="3956" marT="3956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Module Description</a:t>
                      </a:r>
                    </a:p>
                  </a:txBody>
                  <a:tcPr marL="3956" marR="3956" marT="3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452189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Infection Prevention and Control Program (IPCP) Infrastructure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268328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Infection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Preventionist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98489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Assessment and Assurance (QAA) Committee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160999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Infection Surveillance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037822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Antibiotic Stewardship Programs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692875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 Hygiene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552342"/>
                  </a:ext>
                </a:extLst>
              </a:tr>
              <a:tr h="21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Precautions Tracer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227767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Transmission Based Precautions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41114"/>
                  </a:ext>
                </a:extLst>
              </a:tr>
              <a:tr h="247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Injection Practices and Sharps Safety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34553"/>
                  </a:ext>
                </a:extLst>
              </a:tr>
              <a:tr h="210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Of Care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Devices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243653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Venous Line/Catheters: Accessing and Maintenance Tracer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940378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Indwelling Urinary Catheters Tracer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066455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Urinary Catheter Access and Maintenance Tracer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845712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Respiratory Therapy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Tracer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055804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Wound Management Tracer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977055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Cleaning And Disinfection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039636"/>
                  </a:ext>
                </a:extLst>
              </a:tr>
              <a:tr h="212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Personnel Safety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253676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Respiratory Disease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345989"/>
                  </a:ext>
                </a:extLst>
              </a:tr>
              <a:tr h="202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Linen Management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199020"/>
                  </a:ext>
                </a:extLst>
              </a:tr>
              <a:tr h="38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Infection Prevention, Stewardship, and Responsibility of Care During Care Transitions</a:t>
                      </a:r>
                    </a:p>
                  </a:txBody>
                  <a:tcPr marL="3956" marR="3956" marT="39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24794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7192" y="1054439"/>
            <a:ext cx="3463338" cy="353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The IPC worksheet reviewed policies and practices across 20 modules; each module had a set of elements reviewed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Activities were deemed not applicable if a facility did not provide a certain type of care or have residents available to observe at the time of the visit 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The same survey teams with training in both survey process and the IPC elements included on the worksheets performed all assessments</a:t>
            </a:r>
          </a:p>
        </p:txBody>
      </p:sp>
    </p:spTree>
    <p:extLst>
      <p:ext uri="{BB962C8B-B14F-4D97-AF65-F5344CB8AC3E}">
        <p14:creationId xmlns:p14="http://schemas.microsoft.com/office/powerpoint/2010/main" val="38722996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833" y="1276861"/>
            <a:ext cx="735129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As the team identifies gaps within IPC programs,  how could they handle requests from a facility for technical assistance? 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Are surveyors able to provide resources on IPC, antibiotic stewardship or other patient safety issues to facilities ?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Can surveyors make referrals to other organizations to provide technical assistance? 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Implementation issues for consideration: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Are there organizations in your state who could offer assistance with IPC/stewardship questions from nursing home providers?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Does your survey agency have a connection to the state HAI/AR prevention program? 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Does your survey agency work with the CMS funded state quality-innovation network-quality improvement organization (QIN-QIO)?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390395" y="311972"/>
            <a:ext cx="6172200" cy="5548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Infection prevention assessments - questions</a:t>
            </a:r>
            <a:endParaRPr lang="en-US" altLang="en-US" sz="2800" dirty="0">
              <a:solidFill>
                <a:srgbClr val="D9531E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31" y="202036"/>
            <a:ext cx="1530637" cy="173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34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1905" y="1602002"/>
            <a:ext cx="7936484" cy="309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Information learned from the survey team was used to help develop a plan of action and priorities for the nursing home IPC program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Identified a project within the QIN-QIOs existing work which allowed for a hand off from the survey team to ensure the nursing homes had access to ongoing assistance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State/local HAI prevention programs were identified as IPC resources to both the survey team and the QIN-QIOs working with facilities 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Coordination between the QIN-QIO and the state HAI program will ensure the facility receives the support needed to address IPC program gaps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390395" y="311972"/>
            <a:ext cx="6172200" cy="5548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IPC technical assistance – solutions</a:t>
            </a:r>
            <a:endParaRPr lang="en-US" altLang="en-US" sz="2800" dirty="0">
              <a:solidFill>
                <a:srgbClr val="D9531E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68" y="131549"/>
            <a:ext cx="2077307" cy="14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23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98351" y="702090"/>
            <a:ext cx="6172200" cy="112239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>
              <a:lnSpc>
                <a:spcPts val="2250"/>
              </a:lnSpc>
              <a:spcBef>
                <a:spcPts val="450"/>
              </a:spcBef>
            </a:pPr>
            <a:r>
              <a:rPr lang="en-US" sz="3000" b="1" dirty="0">
                <a:solidFill>
                  <a:srgbClr val="E25423"/>
                </a:solidFill>
                <a:latin typeface="Calibri" pitchFamily="34" charset="0"/>
              </a:rPr>
              <a:t>Thank you!!</a:t>
            </a:r>
          </a:p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E25423"/>
                </a:solidFill>
                <a:latin typeface="Calibri" pitchFamily="34" charset="0"/>
              </a:rPr>
              <a:t>Email: </a:t>
            </a:r>
            <a:r>
              <a:rPr lang="en-US" sz="3000" b="1" dirty="0">
                <a:solidFill>
                  <a:srgbClr val="E25423"/>
                </a:solidFill>
                <a:latin typeface="Calibri" pitchFamily="34" charset="0"/>
                <a:hlinkClick r:id="rId3"/>
              </a:rPr>
              <a:t>nstone@cdc.gov</a:t>
            </a:r>
            <a:r>
              <a:rPr lang="en-US" sz="3000" b="1" dirty="0">
                <a:solidFill>
                  <a:srgbClr val="E25423"/>
                </a:solidFill>
                <a:latin typeface="Calibri" pitchFamily="34" charset="0"/>
              </a:rPr>
              <a:t> with questions/comments</a:t>
            </a:r>
          </a:p>
          <a:p>
            <a:pPr>
              <a:lnSpc>
                <a:spcPts val="2250"/>
              </a:lnSpc>
              <a:spcBef>
                <a:spcPts val="450"/>
              </a:spcBef>
            </a:pPr>
            <a:r>
              <a:rPr lang="en-US" sz="3000" b="1" kern="0" dirty="0">
                <a:solidFill>
                  <a:schemeClr val="tx2"/>
                </a:solidFill>
                <a:cs typeface="ＭＳ Ｐゴシック" pitchFamily="-107" charset="-128"/>
              </a:rPr>
              <a:t>Email:</a:t>
            </a:r>
            <a:endParaRPr lang="en-US" sz="3000" b="1" kern="0" dirty="0">
              <a:solidFill>
                <a:srgbClr val="D9531E"/>
              </a:solidFill>
              <a:cs typeface="ＭＳ Ｐゴシック" pitchFamily="-107" charset="-128"/>
            </a:endParaRPr>
          </a:p>
          <a:p>
            <a:pPr>
              <a:lnSpc>
                <a:spcPts val="2250"/>
              </a:lnSpc>
              <a:spcBef>
                <a:spcPts val="450"/>
              </a:spcBef>
            </a:pPr>
            <a:endParaRPr lang="en-US" sz="3000" b="1" dirty="0">
              <a:solidFill>
                <a:srgbClr val="D9531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7472" y="988187"/>
            <a:ext cx="8229600" cy="3341688"/>
          </a:xfrm>
        </p:spPr>
        <p:txBody>
          <a:bodyPr/>
          <a:lstStyle/>
          <a:p>
            <a:r>
              <a:rPr lang="en-US" dirty="0"/>
              <a:t>Describe </a:t>
            </a:r>
            <a:r>
              <a:rPr lang="en-US" dirty="0" smtClean="0"/>
              <a:t>current activities led by healthcare-associated infection/antibiotic resistance (HAI/AR) </a:t>
            </a:r>
            <a:r>
              <a:rPr lang="en-US" dirty="0"/>
              <a:t>prevention programs and opportunities for coordination with state survey agencies</a:t>
            </a:r>
          </a:p>
          <a:p>
            <a:r>
              <a:rPr lang="en-US" dirty="0" smtClean="0"/>
              <a:t>Identify </a:t>
            </a:r>
            <a:r>
              <a:rPr lang="en-US" dirty="0"/>
              <a:t>potential challenges with information sharing across state groups and strategies to overcome</a:t>
            </a:r>
          </a:p>
          <a:p>
            <a:r>
              <a:rPr lang="en-US" dirty="0" smtClean="0"/>
              <a:t>Discuss </a:t>
            </a:r>
            <a:r>
              <a:rPr lang="en-US" dirty="0"/>
              <a:t>opportunities to leverage the quality payment program to foster partnerships and create synergy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223093" y="311837"/>
            <a:ext cx="6172200" cy="5501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dirty="0" smtClean="0"/>
              <a:t>Session objectives</a:t>
            </a:r>
            <a:endParaRPr lang="en-US" altLang="en-US" sz="2800" dirty="0">
              <a:solidFill>
                <a:srgbClr val="D9531E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8" y="3117045"/>
            <a:ext cx="2913887" cy="1725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632" y="484237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https://linustechtips.com/main/topic/236420-partial-solar-eclipse-on-oct-23/</a:t>
            </a:r>
          </a:p>
        </p:txBody>
      </p:sp>
    </p:spTree>
    <p:extLst>
      <p:ext uri="{BB962C8B-B14F-4D97-AF65-F5344CB8AC3E}">
        <p14:creationId xmlns:p14="http://schemas.microsoft.com/office/powerpoint/2010/main" val="4207894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 bwMode="auto">
          <a:xfrm>
            <a:off x="223093" y="311837"/>
            <a:ext cx="6172200" cy="5501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dirty="0">
                <a:solidFill>
                  <a:srgbClr val="D9531E"/>
                </a:solidFill>
                <a:latin typeface="Calibri" pitchFamily="34" charset="0"/>
              </a:rPr>
              <a:t>W</a:t>
            </a:r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e </a:t>
            </a:r>
            <a:r>
              <a:rPr lang="en-US" altLang="en-US" sz="2800" dirty="0">
                <a:solidFill>
                  <a:srgbClr val="D9531E"/>
                </a:solidFill>
                <a:latin typeface="Calibri" pitchFamily="34" charset="0"/>
              </a:rPr>
              <a:t>are all connected….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 bwMode="auto">
          <a:xfrm>
            <a:off x="223143" y="1260862"/>
            <a:ext cx="4710009" cy="3417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42909" indent="-342891" eaLnBrk="1" hangingPunct="1">
              <a:lnSpc>
                <a:spcPct val="80000"/>
              </a:lnSpc>
              <a:spcAft>
                <a:spcPts val="900"/>
              </a:spcAft>
              <a:buClr>
                <a:srgbClr val="E2542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schemeClr val="accent4">
                    <a:lumMod val="75000"/>
                  </a:schemeClr>
                </a:solidFill>
              </a:rPr>
              <a:t>Individuals experience dynamic movement across healthcare settings</a:t>
            </a:r>
          </a:p>
          <a:p>
            <a:pPr marL="342909" indent="-342891" eaLnBrk="1" hangingPunct="1">
              <a:lnSpc>
                <a:spcPct val="80000"/>
              </a:lnSpc>
              <a:spcAft>
                <a:spcPts val="900"/>
              </a:spcAft>
              <a:buClr>
                <a:srgbClr val="E25423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schemeClr val="accent4">
                    <a:lumMod val="75000"/>
                  </a:schemeClr>
                </a:solidFill>
              </a:rPr>
              <a:t>Healthcare exposures in one </a:t>
            </a:r>
            <a:r>
              <a:rPr lang="en-US" altLang="en-US" b="0" dirty="0" smtClean="0">
                <a:solidFill>
                  <a:schemeClr val="accent4">
                    <a:lumMod val="75000"/>
                  </a:schemeClr>
                </a:solidFill>
              </a:rPr>
              <a:t>setting </a:t>
            </a:r>
            <a:r>
              <a:rPr lang="en-US" altLang="en-US" b="0" dirty="0">
                <a:solidFill>
                  <a:schemeClr val="accent4">
                    <a:lumMod val="75000"/>
                  </a:schemeClr>
                </a:solidFill>
              </a:rPr>
              <a:t>continue to impact patients even after discharge</a:t>
            </a:r>
          </a:p>
          <a:p>
            <a:pPr marL="742959" lvl="2" indent="-342891" eaLnBrk="1" hangingPunct="1">
              <a:lnSpc>
                <a:spcPct val="80000"/>
              </a:lnSpc>
              <a:spcAft>
                <a:spcPts val="900"/>
              </a:spcAft>
              <a:buClr>
                <a:srgbClr val="E25423"/>
              </a:buClr>
              <a:buSzPct val="70000"/>
              <a:defRPr/>
            </a:pPr>
            <a:r>
              <a:rPr lang="en-US" altLang="en-US" sz="1650" dirty="0">
                <a:solidFill>
                  <a:schemeClr val="accent4">
                    <a:lumMod val="75000"/>
                  </a:schemeClr>
                </a:solidFill>
              </a:rPr>
              <a:t>Colonization/infection with antibiotic resistant organisms</a:t>
            </a:r>
          </a:p>
          <a:p>
            <a:pPr marL="742959" lvl="2" indent="-342891" eaLnBrk="1" hangingPunct="1">
              <a:lnSpc>
                <a:spcPct val="80000"/>
              </a:lnSpc>
              <a:spcAft>
                <a:spcPts val="900"/>
              </a:spcAft>
              <a:buClr>
                <a:srgbClr val="E25423"/>
              </a:buClr>
              <a:buSzPct val="70000"/>
              <a:defRPr/>
            </a:pPr>
            <a:r>
              <a:rPr lang="en-US" altLang="en-US" sz="1650" dirty="0">
                <a:solidFill>
                  <a:schemeClr val="accent4">
                    <a:lumMod val="75000"/>
                  </a:schemeClr>
                </a:solidFill>
              </a:rPr>
              <a:t>Complications of medical devices/wounds</a:t>
            </a:r>
          </a:p>
          <a:p>
            <a:pPr marL="742959" lvl="2" indent="-342891" eaLnBrk="1" hangingPunct="1">
              <a:lnSpc>
                <a:spcPct val="80000"/>
              </a:lnSpc>
              <a:spcAft>
                <a:spcPts val="900"/>
              </a:spcAft>
              <a:buClr>
                <a:srgbClr val="E25423"/>
              </a:buClr>
              <a:buSzPct val="70000"/>
              <a:defRPr/>
            </a:pPr>
            <a:r>
              <a:rPr lang="en-US" altLang="en-US" sz="1650" dirty="0">
                <a:solidFill>
                  <a:schemeClr val="accent4">
                    <a:lumMod val="75000"/>
                  </a:schemeClr>
                </a:solidFill>
              </a:rPr>
              <a:t>Complications of antibiotics  </a:t>
            </a:r>
          </a:p>
        </p:txBody>
      </p:sp>
      <p:grpSp>
        <p:nvGrpSpPr>
          <p:cNvPr id="5124" name="Group 733"/>
          <p:cNvGrpSpPr>
            <a:grpSpLocks/>
          </p:cNvGrpSpPr>
          <p:nvPr/>
        </p:nvGrpSpPr>
        <p:grpSpPr bwMode="auto">
          <a:xfrm>
            <a:off x="5028085" y="1184521"/>
            <a:ext cx="3457154" cy="2964692"/>
            <a:chOff x="4953000" y="1905000"/>
            <a:chExt cx="4010732" cy="3512053"/>
          </a:xfrm>
        </p:grpSpPr>
        <p:grpSp>
          <p:nvGrpSpPr>
            <p:cNvPr id="5126" name="Group 3"/>
            <p:cNvGrpSpPr>
              <a:grpSpLocks/>
            </p:cNvGrpSpPr>
            <p:nvPr/>
          </p:nvGrpSpPr>
          <p:grpSpPr bwMode="auto">
            <a:xfrm>
              <a:off x="5144093" y="1987805"/>
              <a:ext cx="1073761" cy="1229051"/>
              <a:chOff x="579" y="1120"/>
              <a:chExt cx="933" cy="586"/>
            </a:xfrm>
          </p:grpSpPr>
          <p:sp>
            <p:nvSpPr>
              <p:cNvPr id="5423" name="Rectangle 4"/>
              <p:cNvSpPr>
                <a:spLocks noChangeArrowheads="1"/>
              </p:cNvSpPr>
              <p:nvPr/>
            </p:nvSpPr>
            <p:spPr bwMode="auto">
              <a:xfrm>
                <a:off x="580" y="1523"/>
                <a:ext cx="932" cy="182"/>
              </a:xfrm>
              <a:prstGeom prst="rect">
                <a:avLst/>
              </a:prstGeom>
              <a:solidFill>
                <a:srgbClr val="5BDB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24" name="Freeform 5"/>
              <p:cNvSpPr>
                <a:spLocks/>
              </p:cNvSpPr>
              <p:nvPr/>
            </p:nvSpPr>
            <p:spPr bwMode="auto">
              <a:xfrm>
                <a:off x="1192" y="1173"/>
                <a:ext cx="251" cy="350"/>
              </a:xfrm>
              <a:custGeom>
                <a:avLst/>
                <a:gdLst>
                  <a:gd name="T0" fmla="*/ 1 w 502"/>
                  <a:gd name="T1" fmla="*/ 1 h 699"/>
                  <a:gd name="T2" fmla="*/ 1 w 502"/>
                  <a:gd name="T3" fmla="*/ 1 h 699"/>
                  <a:gd name="T4" fmla="*/ 1 w 502"/>
                  <a:gd name="T5" fmla="*/ 1 h 699"/>
                  <a:gd name="T6" fmla="*/ 1 w 502"/>
                  <a:gd name="T7" fmla="*/ 1 h 699"/>
                  <a:gd name="T8" fmla="*/ 1 w 502"/>
                  <a:gd name="T9" fmla="*/ 1 h 699"/>
                  <a:gd name="T10" fmla="*/ 1 w 502"/>
                  <a:gd name="T11" fmla="*/ 1 h 699"/>
                  <a:gd name="T12" fmla="*/ 1 w 502"/>
                  <a:gd name="T13" fmla="*/ 1 h 699"/>
                  <a:gd name="T14" fmla="*/ 1 w 502"/>
                  <a:gd name="T15" fmla="*/ 1 h 699"/>
                  <a:gd name="T16" fmla="*/ 1 w 502"/>
                  <a:gd name="T17" fmla="*/ 1 h 699"/>
                  <a:gd name="T18" fmla="*/ 1 w 502"/>
                  <a:gd name="T19" fmla="*/ 1 h 699"/>
                  <a:gd name="T20" fmla="*/ 1 w 502"/>
                  <a:gd name="T21" fmla="*/ 1 h 699"/>
                  <a:gd name="T22" fmla="*/ 1 w 502"/>
                  <a:gd name="T23" fmla="*/ 1 h 699"/>
                  <a:gd name="T24" fmla="*/ 1 w 502"/>
                  <a:gd name="T25" fmla="*/ 1 h 699"/>
                  <a:gd name="T26" fmla="*/ 1 w 502"/>
                  <a:gd name="T27" fmla="*/ 1 h 699"/>
                  <a:gd name="T28" fmla="*/ 1 w 502"/>
                  <a:gd name="T29" fmla="*/ 1 h 699"/>
                  <a:gd name="T30" fmla="*/ 1 w 502"/>
                  <a:gd name="T31" fmla="*/ 1 h 699"/>
                  <a:gd name="T32" fmla="*/ 1 w 502"/>
                  <a:gd name="T33" fmla="*/ 1 h 699"/>
                  <a:gd name="T34" fmla="*/ 1 w 502"/>
                  <a:gd name="T35" fmla="*/ 1 h 699"/>
                  <a:gd name="T36" fmla="*/ 1 w 502"/>
                  <a:gd name="T37" fmla="*/ 1 h 699"/>
                  <a:gd name="T38" fmla="*/ 1 w 502"/>
                  <a:gd name="T39" fmla="*/ 1 h 699"/>
                  <a:gd name="T40" fmla="*/ 1 w 502"/>
                  <a:gd name="T41" fmla="*/ 1 h 699"/>
                  <a:gd name="T42" fmla="*/ 1 w 502"/>
                  <a:gd name="T43" fmla="*/ 1 h 699"/>
                  <a:gd name="T44" fmla="*/ 1 w 502"/>
                  <a:gd name="T45" fmla="*/ 1 h 699"/>
                  <a:gd name="T46" fmla="*/ 1 w 502"/>
                  <a:gd name="T47" fmla="*/ 1 h 699"/>
                  <a:gd name="T48" fmla="*/ 1 w 502"/>
                  <a:gd name="T49" fmla="*/ 1 h 699"/>
                  <a:gd name="T50" fmla="*/ 1 w 502"/>
                  <a:gd name="T51" fmla="*/ 1 h 699"/>
                  <a:gd name="T52" fmla="*/ 1 w 502"/>
                  <a:gd name="T53" fmla="*/ 1 h 699"/>
                  <a:gd name="T54" fmla="*/ 1 w 502"/>
                  <a:gd name="T55" fmla="*/ 1 h 699"/>
                  <a:gd name="T56" fmla="*/ 1 w 502"/>
                  <a:gd name="T57" fmla="*/ 1 h 699"/>
                  <a:gd name="T58" fmla="*/ 1 w 502"/>
                  <a:gd name="T59" fmla="*/ 1 h 699"/>
                  <a:gd name="T60" fmla="*/ 1 w 502"/>
                  <a:gd name="T61" fmla="*/ 1 h 699"/>
                  <a:gd name="T62" fmla="*/ 1 w 502"/>
                  <a:gd name="T63" fmla="*/ 1 h 699"/>
                  <a:gd name="T64" fmla="*/ 1 w 502"/>
                  <a:gd name="T65" fmla="*/ 1 h 699"/>
                  <a:gd name="T66" fmla="*/ 1 w 502"/>
                  <a:gd name="T67" fmla="*/ 1 h 699"/>
                  <a:gd name="T68" fmla="*/ 1 w 502"/>
                  <a:gd name="T69" fmla="*/ 1 h 699"/>
                  <a:gd name="T70" fmla="*/ 1 w 502"/>
                  <a:gd name="T71" fmla="*/ 1 h 699"/>
                  <a:gd name="T72" fmla="*/ 1 w 502"/>
                  <a:gd name="T73" fmla="*/ 1 h 699"/>
                  <a:gd name="T74" fmla="*/ 1 w 502"/>
                  <a:gd name="T75" fmla="*/ 1 h 699"/>
                  <a:gd name="T76" fmla="*/ 1 w 502"/>
                  <a:gd name="T77" fmla="*/ 1 h 699"/>
                  <a:gd name="T78" fmla="*/ 1 w 502"/>
                  <a:gd name="T79" fmla="*/ 1 h 699"/>
                  <a:gd name="T80" fmla="*/ 1 w 502"/>
                  <a:gd name="T81" fmla="*/ 1 h 699"/>
                  <a:gd name="T82" fmla="*/ 1 w 502"/>
                  <a:gd name="T83" fmla="*/ 1 h 699"/>
                  <a:gd name="T84" fmla="*/ 1 w 502"/>
                  <a:gd name="T85" fmla="*/ 1 h 699"/>
                  <a:gd name="T86" fmla="*/ 1 w 502"/>
                  <a:gd name="T87" fmla="*/ 1 h 699"/>
                  <a:gd name="T88" fmla="*/ 1 w 502"/>
                  <a:gd name="T89" fmla="*/ 1 h 699"/>
                  <a:gd name="T90" fmla="*/ 1 w 502"/>
                  <a:gd name="T91" fmla="*/ 1 h 699"/>
                  <a:gd name="T92" fmla="*/ 1 w 502"/>
                  <a:gd name="T93" fmla="*/ 1 h 699"/>
                  <a:gd name="T94" fmla="*/ 1 w 502"/>
                  <a:gd name="T95" fmla="*/ 1 h 699"/>
                  <a:gd name="T96" fmla="*/ 1 w 502"/>
                  <a:gd name="T97" fmla="*/ 1 h 699"/>
                  <a:gd name="T98" fmla="*/ 1 w 502"/>
                  <a:gd name="T99" fmla="*/ 1 h 699"/>
                  <a:gd name="T100" fmla="*/ 1 w 502"/>
                  <a:gd name="T101" fmla="*/ 1 h 699"/>
                  <a:gd name="T102" fmla="*/ 1 w 502"/>
                  <a:gd name="T103" fmla="*/ 1 h 699"/>
                  <a:gd name="T104" fmla="*/ 1 w 502"/>
                  <a:gd name="T105" fmla="*/ 1 h 699"/>
                  <a:gd name="T106" fmla="*/ 1 w 502"/>
                  <a:gd name="T107" fmla="*/ 1 h 699"/>
                  <a:gd name="T108" fmla="*/ 1 w 502"/>
                  <a:gd name="T109" fmla="*/ 1 h 699"/>
                  <a:gd name="T110" fmla="*/ 1 w 502"/>
                  <a:gd name="T111" fmla="*/ 1 h 699"/>
                  <a:gd name="T112" fmla="*/ 1 w 502"/>
                  <a:gd name="T113" fmla="*/ 1 h 699"/>
                  <a:gd name="T114" fmla="*/ 1 w 502"/>
                  <a:gd name="T115" fmla="*/ 1 h 699"/>
                  <a:gd name="T116" fmla="*/ 1 w 502"/>
                  <a:gd name="T117" fmla="*/ 1 h 699"/>
                  <a:gd name="T118" fmla="*/ 1 w 502"/>
                  <a:gd name="T119" fmla="*/ 1 h 699"/>
                  <a:gd name="T120" fmla="*/ 1 w 502"/>
                  <a:gd name="T121" fmla="*/ 1 h 699"/>
                  <a:gd name="T122" fmla="*/ 1 w 502"/>
                  <a:gd name="T123" fmla="*/ 1 h 699"/>
                  <a:gd name="T124" fmla="*/ 1 w 502"/>
                  <a:gd name="T125" fmla="*/ 1 h 6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2"/>
                  <a:gd name="T190" fmla="*/ 0 h 699"/>
                  <a:gd name="T191" fmla="*/ 502 w 502"/>
                  <a:gd name="T192" fmla="*/ 699 h 6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2" h="699">
                    <a:moveTo>
                      <a:pt x="0" y="315"/>
                    </a:moveTo>
                    <a:lnTo>
                      <a:pt x="26" y="321"/>
                    </a:lnTo>
                    <a:lnTo>
                      <a:pt x="60" y="329"/>
                    </a:lnTo>
                    <a:lnTo>
                      <a:pt x="96" y="344"/>
                    </a:lnTo>
                    <a:lnTo>
                      <a:pt x="132" y="372"/>
                    </a:lnTo>
                    <a:lnTo>
                      <a:pt x="166" y="416"/>
                    </a:lnTo>
                    <a:lnTo>
                      <a:pt x="193" y="481"/>
                    </a:lnTo>
                    <a:lnTo>
                      <a:pt x="212" y="574"/>
                    </a:lnTo>
                    <a:lnTo>
                      <a:pt x="219" y="699"/>
                    </a:lnTo>
                    <a:lnTo>
                      <a:pt x="249" y="699"/>
                    </a:lnTo>
                    <a:lnTo>
                      <a:pt x="249" y="678"/>
                    </a:lnTo>
                    <a:lnTo>
                      <a:pt x="249" y="653"/>
                    </a:lnTo>
                    <a:lnTo>
                      <a:pt x="249" y="628"/>
                    </a:lnTo>
                    <a:lnTo>
                      <a:pt x="250" y="600"/>
                    </a:lnTo>
                    <a:lnTo>
                      <a:pt x="251" y="571"/>
                    </a:lnTo>
                    <a:lnTo>
                      <a:pt x="256" y="540"/>
                    </a:lnTo>
                    <a:lnTo>
                      <a:pt x="263" y="509"/>
                    </a:lnTo>
                    <a:lnTo>
                      <a:pt x="272" y="478"/>
                    </a:lnTo>
                    <a:lnTo>
                      <a:pt x="284" y="447"/>
                    </a:lnTo>
                    <a:lnTo>
                      <a:pt x="300" y="418"/>
                    </a:lnTo>
                    <a:lnTo>
                      <a:pt x="321" y="388"/>
                    </a:lnTo>
                    <a:lnTo>
                      <a:pt x="346" y="360"/>
                    </a:lnTo>
                    <a:lnTo>
                      <a:pt x="377" y="335"/>
                    </a:lnTo>
                    <a:lnTo>
                      <a:pt x="412" y="312"/>
                    </a:lnTo>
                    <a:lnTo>
                      <a:pt x="453" y="291"/>
                    </a:lnTo>
                    <a:lnTo>
                      <a:pt x="502" y="274"/>
                    </a:lnTo>
                    <a:lnTo>
                      <a:pt x="493" y="275"/>
                    </a:lnTo>
                    <a:lnTo>
                      <a:pt x="484" y="278"/>
                    </a:lnTo>
                    <a:lnTo>
                      <a:pt x="471" y="281"/>
                    </a:lnTo>
                    <a:lnTo>
                      <a:pt x="458" y="285"/>
                    </a:lnTo>
                    <a:lnTo>
                      <a:pt x="443" y="291"/>
                    </a:lnTo>
                    <a:lnTo>
                      <a:pt x="428" y="297"/>
                    </a:lnTo>
                    <a:lnTo>
                      <a:pt x="412" y="304"/>
                    </a:lnTo>
                    <a:lnTo>
                      <a:pt x="394" y="315"/>
                    </a:lnTo>
                    <a:lnTo>
                      <a:pt x="377" y="325"/>
                    </a:lnTo>
                    <a:lnTo>
                      <a:pt x="360" y="338"/>
                    </a:lnTo>
                    <a:lnTo>
                      <a:pt x="343" y="353"/>
                    </a:lnTo>
                    <a:lnTo>
                      <a:pt x="325" y="371"/>
                    </a:lnTo>
                    <a:lnTo>
                      <a:pt x="309" y="390"/>
                    </a:lnTo>
                    <a:lnTo>
                      <a:pt x="294" y="413"/>
                    </a:lnTo>
                    <a:lnTo>
                      <a:pt x="279" y="438"/>
                    </a:lnTo>
                    <a:lnTo>
                      <a:pt x="266" y="466"/>
                    </a:lnTo>
                    <a:lnTo>
                      <a:pt x="269" y="443"/>
                    </a:lnTo>
                    <a:lnTo>
                      <a:pt x="275" y="407"/>
                    </a:lnTo>
                    <a:lnTo>
                      <a:pt x="282" y="363"/>
                    </a:lnTo>
                    <a:lnTo>
                      <a:pt x="294" y="310"/>
                    </a:lnTo>
                    <a:lnTo>
                      <a:pt x="313" y="254"/>
                    </a:lnTo>
                    <a:lnTo>
                      <a:pt x="340" y="194"/>
                    </a:lnTo>
                    <a:lnTo>
                      <a:pt x="375" y="132"/>
                    </a:lnTo>
                    <a:lnTo>
                      <a:pt x="422" y="72"/>
                    </a:lnTo>
                    <a:lnTo>
                      <a:pt x="403" y="90"/>
                    </a:lnTo>
                    <a:lnTo>
                      <a:pt x="385" y="109"/>
                    </a:lnTo>
                    <a:lnTo>
                      <a:pt x="372" y="126"/>
                    </a:lnTo>
                    <a:lnTo>
                      <a:pt x="359" y="144"/>
                    </a:lnTo>
                    <a:lnTo>
                      <a:pt x="349" y="162"/>
                    </a:lnTo>
                    <a:lnTo>
                      <a:pt x="340" y="178"/>
                    </a:lnTo>
                    <a:lnTo>
                      <a:pt x="332" y="194"/>
                    </a:lnTo>
                    <a:lnTo>
                      <a:pt x="325" y="207"/>
                    </a:lnTo>
                    <a:lnTo>
                      <a:pt x="327" y="172"/>
                    </a:lnTo>
                    <a:lnTo>
                      <a:pt x="335" y="122"/>
                    </a:lnTo>
                    <a:lnTo>
                      <a:pt x="347" y="69"/>
                    </a:lnTo>
                    <a:lnTo>
                      <a:pt x="365" y="32"/>
                    </a:lnTo>
                    <a:lnTo>
                      <a:pt x="356" y="44"/>
                    </a:lnTo>
                    <a:lnTo>
                      <a:pt x="347" y="60"/>
                    </a:lnTo>
                    <a:lnTo>
                      <a:pt x="338" y="81"/>
                    </a:lnTo>
                    <a:lnTo>
                      <a:pt x="332" y="104"/>
                    </a:lnTo>
                    <a:lnTo>
                      <a:pt x="325" y="131"/>
                    </a:lnTo>
                    <a:lnTo>
                      <a:pt x="321" y="159"/>
                    </a:lnTo>
                    <a:lnTo>
                      <a:pt x="318" y="188"/>
                    </a:lnTo>
                    <a:lnTo>
                      <a:pt x="316" y="218"/>
                    </a:lnTo>
                    <a:lnTo>
                      <a:pt x="309" y="234"/>
                    </a:lnTo>
                    <a:lnTo>
                      <a:pt x="299" y="262"/>
                    </a:lnTo>
                    <a:lnTo>
                      <a:pt x="285" y="297"/>
                    </a:lnTo>
                    <a:lnTo>
                      <a:pt x="272" y="341"/>
                    </a:lnTo>
                    <a:lnTo>
                      <a:pt x="259" y="388"/>
                    </a:lnTo>
                    <a:lnTo>
                      <a:pt x="247" y="440"/>
                    </a:lnTo>
                    <a:lnTo>
                      <a:pt x="238" y="490"/>
                    </a:lnTo>
                    <a:lnTo>
                      <a:pt x="234" y="540"/>
                    </a:lnTo>
                    <a:lnTo>
                      <a:pt x="226" y="513"/>
                    </a:lnTo>
                    <a:lnTo>
                      <a:pt x="219" y="482"/>
                    </a:lnTo>
                    <a:lnTo>
                      <a:pt x="212" y="446"/>
                    </a:lnTo>
                    <a:lnTo>
                      <a:pt x="206" y="407"/>
                    </a:lnTo>
                    <a:lnTo>
                      <a:pt x="201" y="365"/>
                    </a:lnTo>
                    <a:lnTo>
                      <a:pt x="200" y="321"/>
                    </a:lnTo>
                    <a:lnTo>
                      <a:pt x="203" y="274"/>
                    </a:lnTo>
                    <a:lnTo>
                      <a:pt x="209" y="225"/>
                    </a:lnTo>
                    <a:lnTo>
                      <a:pt x="218" y="179"/>
                    </a:lnTo>
                    <a:lnTo>
                      <a:pt x="228" y="140"/>
                    </a:lnTo>
                    <a:lnTo>
                      <a:pt x="237" y="104"/>
                    </a:lnTo>
                    <a:lnTo>
                      <a:pt x="246" y="75"/>
                    </a:lnTo>
                    <a:lnTo>
                      <a:pt x="254" y="50"/>
                    </a:lnTo>
                    <a:lnTo>
                      <a:pt x="263" y="29"/>
                    </a:lnTo>
                    <a:lnTo>
                      <a:pt x="271" y="12"/>
                    </a:lnTo>
                    <a:lnTo>
                      <a:pt x="277" y="0"/>
                    </a:lnTo>
                    <a:lnTo>
                      <a:pt x="269" y="12"/>
                    </a:lnTo>
                    <a:lnTo>
                      <a:pt x="259" y="32"/>
                    </a:lnTo>
                    <a:lnTo>
                      <a:pt x="247" y="60"/>
                    </a:lnTo>
                    <a:lnTo>
                      <a:pt x="235" y="93"/>
                    </a:lnTo>
                    <a:lnTo>
                      <a:pt x="224" y="128"/>
                    </a:lnTo>
                    <a:lnTo>
                      <a:pt x="212" y="166"/>
                    </a:lnTo>
                    <a:lnTo>
                      <a:pt x="204" y="203"/>
                    </a:lnTo>
                    <a:lnTo>
                      <a:pt x="200" y="240"/>
                    </a:lnTo>
                    <a:lnTo>
                      <a:pt x="193" y="219"/>
                    </a:lnTo>
                    <a:lnTo>
                      <a:pt x="179" y="196"/>
                    </a:lnTo>
                    <a:lnTo>
                      <a:pt x="165" y="171"/>
                    </a:lnTo>
                    <a:lnTo>
                      <a:pt x="150" y="146"/>
                    </a:lnTo>
                    <a:lnTo>
                      <a:pt x="135" y="121"/>
                    </a:lnTo>
                    <a:lnTo>
                      <a:pt x="123" y="97"/>
                    </a:lnTo>
                    <a:lnTo>
                      <a:pt x="116" y="73"/>
                    </a:lnTo>
                    <a:lnTo>
                      <a:pt x="113" y="53"/>
                    </a:lnTo>
                    <a:lnTo>
                      <a:pt x="113" y="72"/>
                    </a:lnTo>
                    <a:lnTo>
                      <a:pt x="121" y="97"/>
                    </a:lnTo>
                    <a:lnTo>
                      <a:pt x="132" y="126"/>
                    </a:lnTo>
                    <a:lnTo>
                      <a:pt x="148" y="157"/>
                    </a:lnTo>
                    <a:lnTo>
                      <a:pt x="165" y="188"/>
                    </a:lnTo>
                    <a:lnTo>
                      <a:pt x="179" y="218"/>
                    </a:lnTo>
                    <a:lnTo>
                      <a:pt x="190" y="241"/>
                    </a:lnTo>
                    <a:lnTo>
                      <a:pt x="196" y="257"/>
                    </a:lnTo>
                    <a:lnTo>
                      <a:pt x="194" y="279"/>
                    </a:lnTo>
                    <a:lnTo>
                      <a:pt x="190" y="302"/>
                    </a:lnTo>
                    <a:lnTo>
                      <a:pt x="187" y="322"/>
                    </a:lnTo>
                    <a:lnTo>
                      <a:pt x="187" y="343"/>
                    </a:lnTo>
                    <a:lnTo>
                      <a:pt x="169" y="325"/>
                    </a:lnTo>
                    <a:lnTo>
                      <a:pt x="150" y="303"/>
                    </a:lnTo>
                    <a:lnTo>
                      <a:pt x="131" y="276"/>
                    </a:lnTo>
                    <a:lnTo>
                      <a:pt x="113" y="247"/>
                    </a:lnTo>
                    <a:lnTo>
                      <a:pt x="98" y="215"/>
                    </a:lnTo>
                    <a:lnTo>
                      <a:pt x="88" y="176"/>
                    </a:lnTo>
                    <a:lnTo>
                      <a:pt x="84" y="135"/>
                    </a:lnTo>
                    <a:lnTo>
                      <a:pt x="87" y="90"/>
                    </a:lnTo>
                    <a:lnTo>
                      <a:pt x="82" y="112"/>
                    </a:lnTo>
                    <a:lnTo>
                      <a:pt x="81" y="143"/>
                    </a:lnTo>
                    <a:lnTo>
                      <a:pt x="82" y="176"/>
                    </a:lnTo>
                    <a:lnTo>
                      <a:pt x="88" y="209"/>
                    </a:lnTo>
                    <a:lnTo>
                      <a:pt x="78" y="200"/>
                    </a:lnTo>
                    <a:lnTo>
                      <a:pt x="68" y="187"/>
                    </a:lnTo>
                    <a:lnTo>
                      <a:pt x="59" y="171"/>
                    </a:lnTo>
                    <a:lnTo>
                      <a:pt x="50" y="153"/>
                    </a:lnTo>
                    <a:lnTo>
                      <a:pt x="43" y="137"/>
                    </a:lnTo>
                    <a:lnTo>
                      <a:pt x="38" y="121"/>
                    </a:lnTo>
                    <a:lnTo>
                      <a:pt x="34" y="107"/>
                    </a:lnTo>
                    <a:lnTo>
                      <a:pt x="32" y="97"/>
                    </a:lnTo>
                    <a:lnTo>
                      <a:pt x="32" y="109"/>
                    </a:lnTo>
                    <a:lnTo>
                      <a:pt x="34" y="123"/>
                    </a:lnTo>
                    <a:lnTo>
                      <a:pt x="38" y="141"/>
                    </a:lnTo>
                    <a:lnTo>
                      <a:pt x="45" y="159"/>
                    </a:lnTo>
                    <a:lnTo>
                      <a:pt x="53" y="178"/>
                    </a:lnTo>
                    <a:lnTo>
                      <a:pt x="65" y="196"/>
                    </a:lnTo>
                    <a:lnTo>
                      <a:pt x="78" y="210"/>
                    </a:lnTo>
                    <a:lnTo>
                      <a:pt x="93" y="224"/>
                    </a:lnTo>
                    <a:lnTo>
                      <a:pt x="98" y="237"/>
                    </a:lnTo>
                    <a:lnTo>
                      <a:pt x="104" y="250"/>
                    </a:lnTo>
                    <a:lnTo>
                      <a:pt x="110" y="263"/>
                    </a:lnTo>
                    <a:lnTo>
                      <a:pt x="118" y="276"/>
                    </a:lnTo>
                    <a:lnTo>
                      <a:pt x="125" y="288"/>
                    </a:lnTo>
                    <a:lnTo>
                      <a:pt x="132" y="299"/>
                    </a:lnTo>
                    <a:lnTo>
                      <a:pt x="138" y="309"/>
                    </a:lnTo>
                    <a:lnTo>
                      <a:pt x="146" y="316"/>
                    </a:lnTo>
                    <a:lnTo>
                      <a:pt x="153" y="322"/>
                    </a:lnTo>
                    <a:lnTo>
                      <a:pt x="160" y="329"/>
                    </a:lnTo>
                    <a:lnTo>
                      <a:pt x="168" y="337"/>
                    </a:lnTo>
                    <a:lnTo>
                      <a:pt x="174" y="349"/>
                    </a:lnTo>
                    <a:lnTo>
                      <a:pt x="181" y="363"/>
                    </a:lnTo>
                    <a:lnTo>
                      <a:pt x="187" y="384"/>
                    </a:lnTo>
                    <a:lnTo>
                      <a:pt x="193" y="410"/>
                    </a:lnTo>
                    <a:lnTo>
                      <a:pt x="197" y="446"/>
                    </a:lnTo>
                    <a:lnTo>
                      <a:pt x="191" y="432"/>
                    </a:lnTo>
                    <a:lnTo>
                      <a:pt x="182" y="418"/>
                    </a:lnTo>
                    <a:lnTo>
                      <a:pt x="172" y="403"/>
                    </a:lnTo>
                    <a:lnTo>
                      <a:pt x="163" y="388"/>
                    </a:lnTo>
                    <a:lnTo>
                      <a:pt x="153" y="375"/>
                    </a:lnTo>
                    <a:lnTo>
                      <a:pt x="143" y="365"/>
                    </a:lnTo>
                    <a:lnTo>
                      <a:pt x="134" y="356"/>
                    </a:lnTo>
                    <a:lnTo>
                      <a:pt x="128" y="350"/>
                    </a:lnTo>
                    <a:lnTo>
                      <a:pt x="119" y="335"/>
                    </a:lnTo>
                    <a:lnTo>
                      <a:pt x="110" y="315"/>
                    </a:lnTo>
                    <a:lnTo>
                      <a:pt x="103" y="296"/>
                    </a:lnTo>
                    <a:lnTo>
                      <a:pt x="100" y="288"/>
                    </a:lnTo>
                    <a:lnTo>
                      <a:pt x="103" y="303"/>
                    </a:lnTo>
                    <a:lnTo>
                      <a:pt x="107" y="321"/>
                    </a:lnTo>
                    <a:lnTo>
                      <a:pt x="112" y="337"/>
                    </a:lnTo>
                    <a:lnTo>
                      <a:pt x="115" y="343"/>
                    </a:lnTo>
                    <a:lnTo>
                      <a:pt x="101" y="335"/>
                    </a:lnTo>
                    <a:lnTo>
                      <a:pt x="87" y="329"/>
                    </a:lnTo>
                    <a:lnTo>
                      <a:pt x="70" y="325"/>
                    </a:lnTo>
                    <a:lnTo>
                      <a:pt x="56" y="321"/>
                    </a:lnTo>
                    <a:lnTo>
                      <a:pt x="40" y="318"/>
                    </a:lnTo>
                    <a:lnTo>
                      <a:pt x="25" y="315"/>
                    </a:lnTo>
                    <a:lnTo>
                      <a:pt x="12" y="315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2D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" name="Freeform 6"/>
              <p:cNvSpPr>
                <a:spLocks/>
              </p:cNvSpPr>
              <p:nvPr/>
            </p:nvSpPr>
            <p:spPr bwMode="auto">
              <a:xfrm>
                <a:off x="1120" y="1120"/>
                <a:ext cx="353" cy="254"/>
              </a:xfrm>
              <a:custGeom>
                <a:avLst/>
                <a:gdLst>
                  <a:gd name="T0" fmla="*/ 1 w 706"/>
                  <a:gd name="T1" fmla="*/ 0 h 509"/>
                  <a:gd name="T2" fmla="*/ 1 w 706"/>
                  <a:gd name="T3" fmla="*/ 0 h 509"/>
                  <a:gd name="T4" fmla="*/ 1 w 706"/>
                  <a:gd name="T5" fmla="*/ 0 h 509"/>
                  <a:gd name="T6" fmla="*/ 1 w 706"/>
                  <a:gd name="T7" fmla="*/ 0 h 509"/>
                  <a:gd name="T8" fmla="*/ 1 w 706"/>
                  <a:gd name="T9" fmla="*/ 0 h 509"/>
                  <a:gd name="T10" fmla="*/ 1 w 706"/>
                  <a:gd name="T11" fmla="*/ 0 h 509"/>
                  <a:gd name="T12" fmla="*/ 1 w 706"/>
                  <a:gd name="T13" fmla="*/ 0 h 509"/>
                  <a:gd name="T14" fmla="*/ 1 w 706"/>
                  <a:gd name="T15" fmla="*/ 0 h 509"/>
                  <a:gd name="T16" fmla="*/ 1 w 706"/>
                  <a:gd name="T17" fmla="*/ 0 h 509"/>
                  <a:gd name="T18" fmla="*/ 1 w 706"/>
                  <a:gd name="T19" fmla="*/ 0 h 509"/>
                  <a:gd name="T20" fmla="*/ 1 w 706"/>
                  <a:gd name="T21" fmla="*/ 0 h 509"/>
                  <a:gd name="T22" fmla="*/ 1 w 706"/>
                  <a:gd name="T23" fmla="*/ 0 h 509"/>
                  <a:gd name="T24" fmla="*/ 1 w 706"/>
                  <a:gd name="T25" fmla="*/ 0 h 509"/>
                  <a:gd name="T26" fmla="*/ 1 w 706"/>
                  <a:gd name="T27" fmla="*/ 0 h 509"/>
                  <a:gd name="T28" fmla="*/ 1 w 706"/>
                  <a:gd name="T29" fmla="*/ 0 h 509"/>
                  <a:gd name="T30" fmla="*/ 1 w 706"/>
                  <a:gd name="T31" fmla="*/ 0 h 509"/>
                  <a:gd name="T32" fmla="*/ 1 w 706"/>
                  <a:gd name="T33" fmla="*/ 0 h 509"/>
                  <a:gd name="T34" fmla="*/ 1 w 706"/>
                  <a:gd name="T35" fmla="*/ 0 h 509"/>
                  <a:gd name="T36" fmla="*/ 1 w 706"/>
                  <a:gd name="T37" fmla="*/ 0 h 509"/>
                  <a:gd name="T38" fmla="*/ 1 w 706"/>
                  <a:gd name="T39" fmla="*/ 0 h 509"/>
                  <a:gd name="T40" fmla="*/ 1 w 706"/>
                  <a:gd name="T41" fmla="*/ 0 h 509"/>
                  <a:gd name="T42" fmla="*/ 1 w 706"/>
                  <a:gd name="T43" fmla="*/ 0 h 509"/>
                  <a:gd name="T44" fmla="*/ 1 w 706"/>
                  <a:gd name="T45" fmla="*/ 0 h 509"/>
                  <a:gd name="T46" fmla="*/ 1 w 706"/>
                  <a:gd name="T47" fmla="*/ 0 h 509"/>
                  <a:gd name="T48" fmla="*/ 1 w 706"/>
                  <a:gd name="T49" fmla="*/ 0 h 509"/>
                  <a:gd name="T50" fmla="*/ 1 w 706"/>
                  <a:gd name="T51" fmla="*/ 0 h 509"/>
                  <a:gd name="T52" fmla="*/ 1 w 706"/>
                  <a:gd name="T53" fmla="*/ 0 h 509"/>
                  <a:gd name="T54" fmla="*/ 1 w 706"/>
                  <a:gd name="T55" fmla="*/ 0 h 509"/>
                  <a:gd name="T56" fmla="*/ 1 w 706"/>
                  <a:gd name="T57" fmla="*/ 0 h 509"/>
                  <a:gd name="T58" fmla="*/ 1 w 706"/>
                  <a:gd name="T59" fmla="*/ 0 h 509"/>
                  <a:gd name="T60" fmla="*/ 1 w 706"/>
                  <a:gd name="T61" fmla="*/ 0 h 509"/>
                  <a:gd name="T62" fmla="*/ 1 w 706"/>
                  <a:gd name="T63" fmla="*/ 0 h 509"/>
                  <a:gd name="T64" fmla="*/ 1 w 706"/>
                  <a:gd name="T65" fmla="*/ 0 h 509"/>
                  <a:gd name="T66" fmla="*/ 1 w 706"/>
                  <a:gd name="T67" fmla="*/ 0 h 509"/>
                  <a:gd name="T68" fmla="*/ 1 w 706"/>
                  <a:gd name="T69" fmla="*/ 0 h 509"/>
                  <a:gd name="T70" fmla="*/ 1 w 706"/>
                  <a:gd name="T71" fmla="*/ 0 h 509"/>
                  <a:gd name="T72" fmla="*/ 1 w 706"/>
                  <a:gd name="T73" fmla="*/ 0 h 509"/>
                  <a:gd name="T74" fmla="*/ 1 w 706"/>
                  <a:gd name="T75" fmla="*/ 0 h 509"/>
                  <a:gd name="T76" fmla="*/ 1 w 706"/>
                  <a:gd name="T77" fmla="*/ 0 h 509"/>
                  <a:gd name="T78" fmla="*/ 1 w 706"/>
                  <a:gd name="T79" fmla="*/ 0 h 509"/>
                  <a:gd name="T80" fmla="*/ 1 w 706"/>
                  <a:gd name="T81" fmla="*/ 0 h 509"/>
                  <a:gd name="T82" fmla="*/ 1 w 706"/>
                  <a:gd name="T83" fmla="*/ 0 h 509"/>
                  <a:gd name="T84" fmla="*/ 1 w 706"/>
                  <a:gd name="T85" fmla="*/ 0 h 509"/>
                  <a:gd name="T86" fmla="*/ 1 w 706"/>
                  <a:gd name="T87" fmla="*/ 0 h 509"/>
                  <a:gd name="T88" fmla="*/ 1 w 706"/>
                  <a:gd name="T89" fmla="*/ 0 h 509"/>
                  <a:gd name="T90" fmla="*/ 1 w 706"/>
                  <a:gd name="T91" fmla="*/ 0 h 509"/>
                  <a:gd name="T92" fmla="*/ 1 w 706"/>
                  <a:gd name="T93" fmla="*/ 0 h 509"/>
                  <a:gd name="T94" fmla="*/ 1 w 706"/>
                  <a:gd name="T95" fmla="*/ 0 h 509"/>
                  <a:gd name="T96" fmla="*/ 1 w 706"/>
                  <a:gd name="T97" fmla="*/ 0 h 509"/>
                  <a:gd name="T98" fmla="*/ 1 w 706"/>
                  <a:gd name="T99" fmla="*/ 0 h 509"/>
                  <a:gd name="T100" fmla="*/ 1 w 706"/>
                  <a:gd name="T101" fmla="*/ 0 h 509"/>
                  <a:gd name="T102" fmla="*/ 1 w 706"/>
                  <a:gd name="T103" fmla="*/ 0 h 509"/>
                  <a:gd name="T104" fmla="*/ 1 w 706"/>
                  <a:gd name="T105" fmla="*/ 0 h 50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6"/>
                  <a:gd name="T160" fmla="*/ 0 h 509"/>
                  <a:gd name="T161" fmla="*/ 706 w 706"/>
                  <a:gd name="T162" fmla="*/ 509 h 50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6" h="509">
                    <a:moveTo>
                      <a:pt x="325" y="119"/>
                    </a:moveTo>
                    <a:lnTo>
                      <a:pt x="328" y="111"/>
                    </a:lnTo>
                    <a:lnTo>
                      <a:pt x="328" y="101"/>
                    </a:lnTo>
                    <a:lnTo>
                      <a:pt x="326" y="89"/>
                    </a:lnTo>
                    <a:lnTo>
                      <a:pt x="322" y="78"/>
                    </a:lnTo>
                    <a:lnTo>
                      <a:pt x="315" y="67"/>
                    </a:lnTo>
                    <a:lnTo>
                      <a:pt x="307" y="58"/>
                    </a:lnTo>
                    <a:lnTo>
                      <a:pt x="298" y="54"/>
                    </a:lnTo>
                    <a:lnTo>
                      <a:pt x="288" y="55"/>
                    </a:lnTo>
                    <a:lnTo>
                      <a:pt x="295" y="45"/>
                    </a:lnTo>
                    <a:lnTo>
                      <a:pt x="292" y="38"/>
                    </a:lnTo>
                    <a:lnTo>
                      <a:pt x="281" y="33"/>
                    </a:lnTo>
                    <a:lnTo>
                      <a:pt x="262" y="33"/>
                    </a:lnTo>
                    <a:lnTo>
                      <a:pt x="240" y="38"/>
                    </a:lnTo>
                    <a:lnTo>
                      <a:pt x="216" y="47"/>
                    </a:lnTo>
                    <a:lnTo>
                      <a:pt x="191" y="63"/>
                    </a:lnTo>
                    <a:lnTo>
                      <a:pt x="169" y="86"/>
                    </a:lnTo>
                    <a:lnTo>
                      <a:pt x="159" y="86"/>
                    </a:lnTo>
                    <a:lnTo>
                      <a:pt x="147" y="92"/>
                    </a:lnTo>
                    <a:lnTo>
                      <a:pt x="136" y="100"/>
                    </a:lnTo>
                    <a:lnTo>
                      <a:pt x="126" y="110"/>
                    </a:lnTo>
                    <a:lnTo>
                      <a:pt x="119" y="122"/>
                    </a:lnTo>
                    <a:lnTo>
                      <a:pt x="116" y="133"/>
                    </a:lnTo>
                    <a:lnTo>
                      <a:pt x="119" y="144"/>
                    </a:lnTo>
                    <a:lnTo>
                      <a:pt x="128" y="151"/>
                    </a:lnTo>
                    <a:lnTo>
                      <a:pt x="104" y="172"/>
                    </a:lnTo>
                    <a:lnTo>
                      <a:pt x="97" y="192"/>
                    </a:lnTo>
                    <a:lnTo>
                      <a:pt x="104" y="213"/>
                    </a:lnTo>
                    <a:lnTo>
                      <a:pt x="119" y="229"/>
                    </a:lnTo>
                    <a:lnTo>
                      <a:pt x="141" y="238"/>
                    </a:lnTo>
                    <a:lnTo>
                      <a:pt x="163" y="238"/>
                    </a:lnTo>
                    <a:lnTo>
                      <a:pt x="184" y="225"/>
                    </a:lnTo>
                    <a:lnTo>
                      <a:pt x="197" y="197"/>
                    </a:lnTo>
                    <a:lnTo>
                      <a:pt x="203" y="205"/>
                    </a:lnTo>
                    <a:lnTo>
                      <a:pt x="212" y="211"/>
                    </a:lnTo>
                    <a:lnTo>
                      <a:pt x="222" y="213"/>
                    </a:lnTo>
                    <a:lnTo>
                      <a:pt x="235" y="213"/>
                    </a:lnTo>
                    <a:lnTo>
                      <a:pt x="247" y="208"/>
                    </a:lnTo>
                    <a:lnTo>
                      <a:pt x="257" y="201"/>
                    </a:lnTo>
                    <a:lnTo>
                      <a:pt x="267" y="191"/>
                    </a:lnTo>
                    <a:lnTo>
                      <a:pt x="273" y="178"/>
                    </a:lnTo>
                    <a:lnTo>
                      <a:pt x="278" y="188"/>
                    </a:lnTo>
                    <a:lnTo>
                      <a:pt x="284" y="197"/>
                    </a:lnTo>
                    <a:lnTo>
                      <a:pt x="290" y="203"/>
                    </a:lnTo>
                    <a:lnTo>
                      <a:pt x="291" y="204"/>
                    </a:lnTo>
                    <a:lnTo>
                      <a:pt x="278" y="214"/>
                    </a:lnTo>
                    <a:lnTo>
                      <a:pt x="270" y="230"/>
                    </a:lnTo>
                    <a:lnTo>
                      <a:pt x="266" y="245"/>
                    </a:lnTo>
                    <a:lnTo>
                      <a:pt x="267" y="257"/>
                    </a:lnTo>
                    <a:lnTo>
                      <a:pt x="260" y="254"/>
                    </a:lnTo>
                    <a:lnTo>
                      <a:pt x="248" y="254"/>
                    </a:lnTo>
                    <a:lnTo>
                      <a:pt x="232" y="256"/>
                    </a:lnTo>
                    <a:lnTo>
                      <a:pt x="216" y="258"/>
                    </a:lnTo>
                    <a:lnTo>
                      <a:pt x="198" y="264"/>
                    </a:lnTo>
                    <a:lnTo>
                      <a:pt x="181" y="270"/>
                    </a:lnTo>
                    <a:lnTo>
                      <a:pt x="166" y="279"/>
                    </a:lnTo>
                    <a:lnTo>
                      <a:pt x="156" y="289"/>
                    </a:lnTo>
                    <a:lnTo>
                      <a:pt x="153" y="278"/>
                    </a:lnTo>
                    <a:lnTo>
                      <a:pt x="141" y="269"/>
                    </a:lnTo>
                    <a:lnTo>
                      <a:pt x="123" y="261"/>
                    </a:lnTo>
                    <a:lnTo>
                      <a:pt x="101" y="260"/>
                    </a:lnTo>
                    <a:lnTo>
                      <a:pt x="78" y="261"/>
                    </a:lnTo>
                    <a:lnTo>
                      <a:pt x="53" y="270"/>
                    </a:lnTo>
                    <a:lnTo>
                      <a:pt x="31" y="286"/>
                    </a:lnTo>
                    <a:lnTo>
                      <a:pt x="13" y="310"/>
                    </a:lnTo>
                    <a:lnTo>
                      <a:pt x="3" y="341"/>
                    </a:lnTo>
                    <a:lnTo>
                      <a:pt x="0" y="375"/>
                    </a:lnTo>
                    <a:lnTo>
                      <a:pt x="6" y="409"/>
                    </a:lnTo>
                    <a:lnTo>
                      <a:pt x="20" y="436"/>
                    </a:lnTo>
                    <a:lnTo>
                      <a:pt x="44" y="457"/>
                    </a:lnTo>
                    <a:lnTo>
                      <a:pt x="79" y="463"/>
                    </a:lnTo>
                    <a:lnTo>
                      <a:pt x="125" y="453"/>
                    </a:lnTo>
                    <a:lnTo>
                      <a:pt x="182" y="422"/>
                    </a:lnTo>
                    <a:lnTo>
                      <a:pt x="198" y="428"/>
                    </a:lnTo>
                    <a:lnTo>
                      <a:pt x="216" y="431"/>
                    </a:lnTo>
                    <a:lnTo>
                      <a:pt x="235" y="429"/>
                    </a:lnTo>
                    <a:lnTo>
                      <a:pt x="253" y="425"/>
                    </a:lnTo>
                    <a:lnTo>
                      <a:pt x="269" y="417"/>
                    </a:lnTo>
                    <a:lnTo>
                      <a:pt x="284" y="410"/>
                    </a:lnTo>
                    <a:lnTo>
                      <a:pt x="294" y="400"/>
                    </a:lnTo>
                    <a:lnTo>
                      <a:pt x="300" y="391"/>
                    </a:lnTo>
                    <a:lnTo>
                      <a:pt x="304" y="400"/>
                    </a:lnTo>
                    <a:lnTo>
                      <a:pt x="312" y="406"/>
                    </a:lnTo>
                    <a:lnTo>
                      <a:pt x="323" y="409"/>
                    </a:lnTo>
                    <a:lnTo>
                      <a:pt x="337" y="409"/>
                    </a:lnTo>
                    <a:lnTo>
                      <a:pt x="350" y="404"/>
                    </a:lnTo>
                    <a:lnTo>
                      <a:pt x="363" y="398"/>
                    </a:lnTo>
                    <a:lnTo>
                      <a:pt x="375" y="389"/>
                    </a:lnTo>
                    <a:lnTo>
                      <a:pt x="384" y="379"/>
                    </a:lnTo>
                    <a:lnTo>
                      <a:pt x="379" y="395"/>
                    </a:lnTo>
                    <a:lnTo>
                      <a:pt x="375" y="416"/>
                    </a:lnTo>
                    <a:lnTo>
                      <a:pt x="370" y="436"/>
                    </a:lnTo>
                    <a:lnTo>
                      <a:pt x="370" y="457"/>
                    </a:lnTo>
                    <a:lnTo>
                      <a:pt x="376" y="476"/>
                    </a:lnTo>
                    <a:lnTo>
                      <a:pt x="391" y="491"/>
                    </a:lnTo>
                    <a:lnTo>
                      <a:pt x="415" y="503"/>
                    </a:lnTo>
                    <a:lnTo>
                      <a:pt x="451" y="509"/>
                    </a:lnTo>
                    <a:lnTo>
                      <a:pt x="490" y="509"/>
                    </a:lnTo>
                    <a:lnTo>
                      <a:pt x="521" y="506"/>
                    </a:lnTo>
                    <a:lnTo>
                      <a:pt x="543" y="501"/>
                    </a:lnTo>
                    <a:lnTo>
                      <a:pt x="559" y="495"/>
                    </a:lnTo>
                    <a:lnTo>
                      <a:pt x="571" y="486"/>
                    </a:lnTo>
                    <a:lnTo>
                      <a:pt x="577" y="476"/>
                    </a:lnTo>
                    <a:lnTo>
                      <a:pt x="581" y="466"/>
                    </a:lnTo>
                    <a:lnTo>
                      <a:pt x="582" y="456"/>
                    </a:lnTo>
                    <a:lnTo>
                      <a:pt x="581" y="439"/>
                    </a:lnTo>
                    <a:lnTo>
                      <a:pt x="572" y="425"/>
                    </a:lnTo>
                    <a:lnTo>
                      <a:pt x="560" y="410"/>
                    </a:lnTo>
                    <a:lnTo>
                      <a:pt x="544" y="397"/>
                    </a:lnTo>
                    <a:lnTo>
                      <a:pt x="526" y="388"/>
                    </a:lnTo>
                    <a:lnTo>
                      <a:pt x="509" y="383"/>
                    </a:lnTo>
                    <a:lnTo>
                      <a:pt x="491" y="385"/>
                    </a:lnTo>
                    <a:lnTo>
                      <a:pt x="476" y="392"/>
                    </a:lnTo>
                    <a:lnTo>
                      <a:pt x="485" y="386"/>
                    </a:lnTo>
                    <a:lnTo>
                      <a:pt x="500" y="381"/>
                    </a:lnTo>
                    <a:lnTo>
                      <a:pt x="518" y="378"/>
                    </a:lnTo>
                    <a:lnTo>
                      <a:pt x="537" y="376"/>
                    </a:lnTo>
                    <a:lnTo>
                      <a:pt x="557" y="381"/>
                    </a:lnTo>
                    <a:lnTo>
                      <a:pt x="575" y="388"/>
                    </a:lnTo>
                    <a:lnTo>
                      <a:pt x="590" y="403"/>
                    </a:lnTo>
                    <a:lnTo>
                      <a:pt x="599" y="423"/>
                    </a:lnTo>
                    <a:lnTo>
                      <a:pt x="609" y="428"/>
                    </a:lnTo>
                    <a:lnTo>
                      <a:pt x="622" y="426"/>
                    </a:lnTo>
                    <a:lnTo>
                      <a:pt x="637" y="420"/>
                    </a:lnTo>
                    <a:lnTo>
                      <a:pt x="652" y="411"/>
                    </a:lnTo>
                    <a:lnTo>
                      <a:pt x="663" y="401"/>
                    </a:lnTo>
                    <a:lnTo>
                      <a:pt x="672" y="388"/>
                    </a:lnTo>
                    <a:lnTo>
                      <a:pt x="677" y="373"/>
                    </a:lnTo>
                    <a:lnTo>
                      <a:pt x="672" y="358"/>
                    </a:lnTo>
                    <a:lnTo>
                      <a:pt x="685" y="354"/>
                    </a:lnTo>
                    <a:lnTo>
                      <a:pt x="696" y="338"/>
                    </a:lnTo>
                    <a:lnTo>
                      <a:pt x="703" y="316"/>
                    </a:lnTo>
                    <a:lnTo>
                      <a:pt x="706" y="289"/>
                    </a:lnTo>
                    <a:lnTo>
                      <a:pt x="703" y="266"/>
                    </a:lnTo>
                    <a:lnTo>
                      <a:pt x="693" y="248"/>
                    </a:lnTo>
                    <a:lnTo>
                      <a:pt x="674" y="241"/>
                    </a:lnTo>
                    <a:lnTo>
                      <a:pt x="644" y="248"/>
                    </a:lnTo>
                    <a:lnTo>
                      <a:pt x="641" y="236"/>
                    </a:lnTo>
                    <a:lnTo>
                      <a:pt x="629" y="228"/>
                    </a:lnTo>
                    <a:lnTo>
                      <a:pt x="615" y="222"/>
                    </a:lnTo>
                    <a:lnTo>
                      <a:pt x="597" y="222"/>
                    </a:lnTo>
                    <a:lnTo>
                      <a:pt x="579" y="225"/>
                    </a:lnTo>
                    <a:lnTo>
                      <a:pt x="563" y="233"/>
                    </a:lnTo>
                    <a:lnTo>
                      <a:pt x="551" y="248"/>
                    </a:lnTo>
                    <a:lnTo>
                      <a:pt x="547" y="267"/>
                    </a:lnTo>
                    <a:lnTo>
                      <a:pt x="537" y="256"/>
                    </a:lnTo>
                    <a:lnTo>
                      <a:pt x="516" y="247"/>
                    </a:lnTo>
                    <a:lnTo>
                      <a:pt x="490" y="241"/>
                    </a:lnTo>
                    <a:lnTo>
                      <a:pt x="462" y="239"/>
                    </a:lnTo>
                    <a:lnTo>
                      <a:pt x="434" y="242"/>
                    </a:lnTo>
                    <a:lnTo>
                      <a:pt x="407" y="251"/>
                    </a:lnTo>
                    <a:lnTo>
                      <a:pt x="388" y="266"/>
                    </a:lnTo>
                    <a:lnTo>
                      <a:pt x="379" y="286"/>
                    </a:lnTo>
                    <a:lnTo>
                      <a:pt x="375" y="273"/>
                    </a:lnTo>
                    <a:lnTo>
                      <a:pt x="375" y="261"/>
                    </a:lnTo>
                    <a:lnTo>
                      <a:pt x="379" y="250"/>
                    </a:lnTo>
                    <a:lnTo>
                      <a:pt x="385" y="241"/>
                    </a:lnTo>
                    <a:lnTo>
                      <a:pt x="394" y="233"/>
                    </a:lnTo>
                    <a:lnTo>
                      <a:pt x="403" y="229"/>
                    </a:lnTo>
                    <a:lnTo>
                      <a:pt x="413" y="228"/>
                    </a:lnTo>
                    <a:lnTo>
                      <a:pt x="422" y="229"/>
                    </a:lnTo>
                    <a:lnTo>
                      <a:pt x="426" y="216"/>
                    </a:lnTo>
                    <a:lnTo>
                      <a:pt x="435" y="203"/>
                    </a:lnTo>
                    <a:lnTo>
                      <a:pt x="448" y="191"/>
                    </a:lnTo>
                    <a:lnTo>
                      <a:pt x="466" y="182"/>
                    </a:lnTo>
                    <a:lnTo>
                      <a:pt x="485" y="178"/>
                    </a:lnTo>
                    <a:lnTo>
                      <a:pt x="507" y="178"/>
                    </a:lnTo>
                    <a:lnTo>
                      <a:pt x="531" y="185"/>
                    </a:lnTo>
                    <a:lnTo>
                      <a:pt x="554" y="200"/>
                    </a:lnTo>
                    <a:lnTo>
                      <a:pt x="572" y="207"/>
                    </a:lnTo>
                    <a:lnTo>
                      <a:pt x="593" y="205"/>
                    </a:lnTo>
                    <a:lnTo>
                      <a:pt x="615" y="197"/>
                    </a:lnTo>
                    <a:lnTo>
                      <a:pt x="632" y="183"/>
                    </a:lnTo>
                    <a:lnTo>
                      <a:pt x="644" y="167"/>
                    </a:lnTo>
                    <a:lnTo>
                      <a:pt x="649" y="153"/>
                    </a:lnTo>
                    <a:lnTo>
                      <a:pt x="640" y="142"/>
                    </a:lnTo>
                    <a:lnTo>
                      <a:pt x="618" y="136"/>
                    </a:lnTo>
                    <a:lnTo>
                      <a:pt x="628" y="128"/>
                    </a:lnTo>
                    <a:lnTo>
                      <a:pt x="629" y="116"/>
                    </a:lnTo>
                    <a:lnTo>
                      <a:pt x="625" y="105"/>
                    </a:lnTo>
                    <a:lnTo>
                      <a:pt x="615" y="95"/>
                    </a:lnTo>
                    <a:lnTo>
                      <a:pt x="596" y="91"/>
                    </a:lnTo>
                    <a:lnTo>
                      <a:pt x="571" y="89"/>
                    </a:lnTo>
                    <a:lnTo>
                      <a:pt x="537" y="95"/>
                    </a:lnTo>
                    <a:lnTo>
                      <a:pt x="497" y="108"/>
                    </a:lnTo>
                    <a:lnTo>
                      <a:pt x="516" y="98"/>
                    </a:lnTo>
                    <a:lnTo>
                      <a:pt x="531" y="83"/>
                    </a:lnTo>
                    <a:lnTo>
                      <a:pt x="540" y="67"/>
                    </a:lnTo>
                    <a:lnTo>
                      <a:pt x="544" y="51"/>
                    </a:lnTo>
                    <a:lnTo>
                      <a:pt x="541" y="38"/>
                    </a:lnTo>
                    <a:lnTo>
                      <a:pt x="531" y="32"/>
                    </a:lnTo>
                    <a:lnTo>
                      <a:pt x="510" y="33"/>
                    </a:lnTo>
                    <a:lnTo>
                      <a:pt x="479" y="45"/>
                    </a:lnTo>
                    <a:lnTo>
                      <a:pt x="491" y="33"/>
                    </a:lnTo>
                    <a:lnTo>
                      <a:pt x="496" y="23"/>
                    </a:lnTo>
                    <a:lnTo>
                      <a:pt x="494" y="14"/>
                    </a:lnTo>
                    <a:lnTo>
                      <a:pt x="487" y="7"/>
                    </a:lnTo>
                    <a:lnTo>
                      <a:pt x="476" y="2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5" y="0"/>
                    </a:lnTo>
                    <a:lnTo>
                      <a:pt x="407" y="2"/>
                    </a:lnTo>
                    <a:lnTo>
                      <a:pt x="388" y="7"/>
                    </a:lnTo>
                    <a:lnTo>
                      <a:pt x="372" y="14"/>
                    </a:lnTo>
                    <a:lnTo>
                      <a:pt x="357" y="23"/>
                    </a:lnTo>
                    <a:lnTo>
                      <a:pt x="347" y="33"/>
                    </a:lnTo>
                    <a:lnTo>
                      <a:pt x="343" y="47"/>
                    </a:lnTo>
                    <a:lnTo>
                      <a:pt x="343" y="61"/>
                    </a:lnTo>
                    <a:lnTo>
                      <a:pt x="348" y="79"/>
                    </a:lnTo>
                    <a:lnTo>
                      <a:pt x="350" y="89"/>
                    </a:lnTo>
                    <a:lnTo>
                      <a:pt x="345" y="101"/>
                    </a:lnTo>
                    <a:lnTo>
                      <a:pt x="335" y="111"/>
                    </a:lnTo>
                    <a:lnTo>
                      <a:pt x="325" y="119"/>
                    </a:lnTo>
                    <a:close/>
                  </a:path>
                </a:pathLst>
              </a:custGeom>
              <a:solidFill>
                <a:srgbClr val="00BF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" name="Freeform 7"/>
              <p:cNvSpPr>
                <a:spLocks/>
              </p:cNvSpPr>
              <p:nvPr/>
            </p:nvSpPr>
            <p:spPr bwMode="auto">
              <a:xfrm>
                <a:off x="579" y="1413"/>
                <a:ext cx="21" cy="110"/>
              </a:xfrm>
              <a:custGeom>
                <a:avLst/>
                <a:gdLst>
                  <a:gd name="T0" fmla="*/ 1 w 41"/>
                  <a:gd name="T1" fmla="*/ 0 h 221"/>
                  <a:gd name="T2" fmla="*/ 1 w 41"/>
                  <a:gd name="T3" fmla="*/ 0 h 221"/>
                  <a:gd name="T4" fmla="*/ 1 w 41"/>
                  <a:gd name="T5" fmla="*/ 0 h 221"/>
                  <a:gd name="T6" fmla="*/ 0 w 41"/>
                  <a:gd name="T7" fmla="*/ 0 h 221"/>
                  <a:gd name="T8" fmla="*/ 0 w 41"/>
                  <a:gd name="T9" fmla="*/ 0 h 221"/>
                  <a:gd name="T10" fmla="*/ 1 w 41"/>
                  <a:gd name="T11" fmla="*/ 0 h 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21"/>
                  <a:gd name="T20" fmla="*/ 41 w 41"/>
                  <a:gd name="T21" fmla="*/ 221 h 2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21">
                    <a:moveTo>
                      <a:pt x="21" y="0"/>
                    </a:moveTo>
                    <a:lnTo>
                      <a:pt x="41" y="49"/>
                    </a:lnTo>
                    <a:lnTo>
                      <a:pt x="41" y="221"/>
                    </a:lnTo>
                    <a:lnTo>
                      <a:pt x="0" y="221"/>
                    </a:lnTo>
                    <a:lnTo>
                      <a:pt x="0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" name="Freeform 8"/>
              <p:cNvSpPr>
                <a:spLocks/>
              </p:cNvSpPr>
              <p:nvPr/>
            </p:nvSpPr>
            <p:spPr bwMode="auto">
              <a:xfrm>
                <a:off x="609" y="1413"/>
                <a:ext cx="21" cy="110"/>
              </a:xfrm>
              <a:custGeom>
                <a:avLst/>
                <a:gdLst>
                  <a:gd name="T0" fmla="*/ 1 w 42"/>
                  <a:gd name="T1" fmla="*/ 0 h 221"/>
                  <a:gd name="T2" fmla="*/ 1 w 42"/>
                  <a:gd name="T3" fmla="*/ 0 h 221"/>
                  <a:gd name="T4" fmla="*/ 1 w 42"/>
                  <a:gd name="T5" fmla="*/ 0 h 221"/>
                  <a:gd name="T6" fmla="*/ 0 w 42"/>
                  <a:gd name="T7" fmla="*/ 0 h 221"/>
                  <a:gd name="T8" fmla="*/ 0 w 42"/>
                  <a:gd name="T9" fmla="*/ 0 h 221"/>
                  <a:gd name="T10" fmla="*/ 1 w 42"/>
                  <a:gd name="T11" fmla="*/ 0 h 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221"/>
                  <a:gd name="T20" fmla="*/ 42 w 42"/>
                  <a:gd name="T21" fmla="*/ 221 h 2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221">
                    <a:moveTo>
                      <a:pt x="21" y="0"/>
                    </a:moveTo>
                    <a:lnTo>
                      <a:pt x="42" y="49"/>
                    </a:lnTo>
                    <a:lnTo>
                      <a:pt x="42" y="221"/>
                    </a:lnTo>
                    <a:lnTo>
                      <a:pt x="0" y="221"/>
                    </a:lnTo>
                    <a:lnTo>
                      <a:pt x="0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" name="Freeform 9"/>
              <p:cNvSpPr>
                <a:spLocks/>
              </p:cNvSpPr>
              <p:nvPr/>
            </p:nvSpPr>
            <p:spPr bwMode="auto">
              <a:xfrm>
                <a:off x="641" y="1413"/>
                <a:ext cx="20" cy="110"/>
              </a:xfrm>
              <a:custGeom>
                <a:avLst/>
                <a:gdLst>
                  <a:gd name="T0" fmla="*/ 0 w 41"/>
                  <a:gd name="T1" fmla="*/ 0 h 221"/>
                  <a:gd name="T2" fmla="*/ 0 w 41"/>
                  <a:gd name="T3" fmla="*/ 0 h 221"/>
                  <a:gd name="T4" fmla="*/ 0 w 41"/>
                  <a:gd name="T5" fmla="*/ 0 h 221"/>
                  <a:gd name="T6" fmla="*/ 0 w 41"/>
                  <a:gd name="T7" fmla="*/ 0 h 221"/>
                  <a:gd name="T8" fmla="*/ 0 w 41"/>
                  <a:gd name="T9" fmla="*/ 0 h 221"/>
                  <a:gd name="T10" fmla="*/ 0 w 41"/>
                  <a:gd name="T11" fmla="*/ 0 h 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21"/>
                  <a:gd name="T20" fmla="*/ 41 w 41"/>
                  <a:gd name="T21" fmla="*/ 221 h 2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21">
                    <a:moveTo>
                      <a:pt x="20" y="0"/>
                    </a:moveTo>
                    <a:lnTo>
                      <a:pt x="41" y="49"/>
                    </a:lnTo>
                    <a:lnTo>
                      <a:pt x="41" y="221"/>
                    </a:lnTo>
                    <a:lnTo>
                      <a:pt x="0" y="221"/>
                    </a:lnTo>
                    <a:lnTo>
                      <a:pt x="0" y="4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" name="Rectangle 10"/>
              <p:cNvSpPr>
                <a:spLocks noChangeArrowheads="1"/>
              </p:cNvSpPr>
              <p:nvPr/>
            </p:nvSpPr>
            <p:spPr bwMode="auto">
              <a:xfrm>
                <a:off x="579" y="1442"/>
                <a:ext cx="89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30" name="Rectangle 11"/>
              <p:cNvSpPr>
                <a:spLocks noChangeArrowheads="1"/>
              </p:cNvSpPr>
              <p:nvPr/>
            </p:nvSpPr>
            <p:spPr bwMode="auto">
              <a:xfrm>
                <a:off x="579" y="1496"/>
                <a:ext cx="89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31" name="Freeform 12"/>
              <p:cNvSpPr>
                <a:spLocks/>
              </p:cNvSpPr>
              <p:nvPr/>
            </p:nvSpPr>
            <p:spPr bwMode="auto">
              <a:xfrm>
                <a:off x="1177" y="1413"/>
                <a:ext cx="20" cy="110"/>
              </a:xfrm>
              <a:custGeom>
                <a:avLst/>
                <a:gdLst>
                  <a:gd name="T0" fmla="*/ 1 w 40"/>
                  <a:gd name="T1" fmla="*/ 0 h 221"/>
                  <a:gd name="T2" fmla="*/ 1 w 40"/>
                  <a:gd name="T3" fmla="*/ 0 h 221"/>
                  <a:gd name="T4" fmla="*/ 1 w 40"/>
                  <a:gd name="T5" fmla="*/ 0 h 221"/>
                  <a:gd name="T6" fmla="*/ 0 w 40"/>
                  <a:gd name="T7" fmla="*/ 0 h 221"/>
                  <a:gd name="T8" fmla="*/ 0 w 40"/>
                  <a:gd name="T9" fmla="*/ 0 h 221"/>
                  <a:gd name="T10" fmla="*/ 1 w 40"/>
                  <a:gd name="T11" fmla="*/ 0 h 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21"/>
                  <a:gd name="T20" fmla="*/ 40 w 40"/>
                  <a:gd name="T21" fmla="*/ 221 h 2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21">
                    <a:moveTo>
                      <a:pt x="21" y="0"/>
                    </a:moveTo>
                    <a:lnTo>
                      <a:pt x="40" y="49"/>
                    </a:lnTo>
                    <a:lnTo>
                      <a:pt x="40" y="221"/>
                    </a:lnTo>
                    <a:lnTo>
                      <a:pt x="0" y="221"/>
                    </a:lnTo>
                    <a:lnTo>
                      <a:pt x="0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" name="Freeform 13"/>
              <p:cNvSpPr>
                <a:spLocks/>
              </p:cNvSpPr>
              <p:nvPr/>
            </p:nvSpPr>
            <p:spPr bwMode="auto">
              <a:xfrm>
                <a:off x="1207" y="1413"/>
                <a:ext cx="20" cy="110"/>
              </a:xfrm>
              <a:custGeom>
                <a:avLst/>
                <a:gdLst>
                  <a:gd name="T0" fmla="*/ 0 w 41"/>
                  <a:gd name="T1" fmla="*/ 0 h 221"/>
                  <a:gd name="T2" fmla="*/ 0 w 41"/>
                  <a:gd name="T3" fmla="*/ 0 h 221"/>
                  <a:gd name="T4" fmla="*/ 0 w 41"/>
                  <a:gd name="T5" fmla="*/ 0 h 221"/>
                  <a:gd name="T6" fmla="*/ 0 w 41"/>
                  <a:gd name="T7" fmla="*/ 0 h 221"/>
                  <a:gd name="T8" fmla="*/ 0 w 41"/>
                  <a:gd name="T9" fmla="*/ 0 h 221"/>
                  <a:gd name="T10" fmla="*/ 0 w 41"/>
                  <a:gd name="T11" fmla="*/ 0 h 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21"/>
                  <a:gd name="T20" fmla="*/ 41 w 41"/>
                  <a:gd name="T21" fmla="*/ 221 h 2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21">
                    <a:moveTo>
                      <a:pt x="21" y="0"/>
                    </a:moveTo>
                    <a:lnTo>
                      <a:pt x="41" y="49"/>
                    </a:lnTo>
                    <a:lnTo>
                      <a:pt x="41" y="221"/>
                    </a:lnTo>
                    <a:lnTo>
                      <a:pt x="0" y="221"/>
                    </a:lnTo>
                    <a:lnTo>
                      <a:pt x="0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Freeform 14"/>
              <p:cNvSpPr>
                <a:spLocks/>
              </p:cNvSpPr>
              <p:nvPr/>
            </p:nvSpPr>
            <p:spPr bwMode="auto">
              <a:xfrm>
                <a:off x="1238" y="1413"/>
                <a:ext cx="21" cy="110"/>
              </a:xfrm>
              <a:custGeom>
                <a:avLst/>
                <a:gdLst>
                  <a:gd name="T0" fmla="*/ 1 w 41"/>
                  <a:gd name="T1" fmla="*/ 0 h 221"/>
                  <a:gd name="T2" fmla="*/ 1 w 41"/>
                  <a:gd name="T3" fmla="*/ 0 h 221"/>
                  <a:gd name="T4" fmla="*/ 1 w 41"/>
                  <a:gd name="T5" fmla="*/ 0 h 221"/>
                  <a:gd name="T6" fmla="*/ 0 w 41"/>
                  <a:gd name="T7" fmla="*/ 0 h 221"/>
                  <a:gd name="T8" fmla="*/ 0 w 41"/>
                  <a:gd name="T9" fmla="*/ 0 h 221"/>
                  <a:gd name="T10" fmla="*/ 1 w 41"/>
                  <a:gd name="T11" fmla="*/ 0 h 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21"/>
                  <a:gd name="T20" fmla="*/ 41 w 41"/>
                  <a:gd name="T21" fmla="*/ 221 h 2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21">
                    <a:moveTo>
                      <a:pt x="20" y="0"/>
                    </a:moveTo>
                    <a:lnTo>
                      <a:pt x="41" y="49"/>
                    </a:lnTo>
                    <a:lnTo>
                      <a:pt x="41" y="221"/>
                    </a:lnTo>
                    <a:lnTo>
                      <a:pt x="0" y="221"/>
                    </a:lnTo>
                    <a:lnTo>
                      <a:pt x="0" y="4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" name="Freeform 15"/>
              <p:cNvSpPr>
                <a:spLocks/>
              </p:cNvSpPr>
              <p:nvPr/>
            </p:nvSpPr>
            <p:spPr bwMode="auto">
              <a:xfrm>
                <a:off x="1270" y="1413"/>
                <a:ext cx="21" cy="110"/>
              </a:xfrm>
              <a:custGeom>
                <a:avLst/>
                <a:gdLst>
                  <a:gd name="T0" fmla="*/ 1 w 41"/>
                  <a:gd name="T1" fmla="*/ 0 h 221"/>
                  <a:gd name="T2" fmla="*/ 1 w 41"/>
                  <a:gd name="T3" fmla="*/ 0 h 221"/>
                  <a:gd name="T4" fmla="*/ 1 w 41"/>
                  <a:gd name="T5" fmla="*/ 0 h 221"/>
                  <a:gd name="T6" fmla="*/ 0 w 41"/>
                  <a:gd name="T7" fmla="*/ 0 h 221"/>
                  <a:gd name="T8" fmla="*/ 0 w 41"/>
                  <a:gd name="T9" fmla="*/ 0 h 221"/>
                  <a:gd name="T10" fmla="*/ 1 w 41"/>
                  <a:gd name="T11" fmla="*/ 0 h 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21"/>
                  <a:gd name="T20" fmla="*/ 41 w 41"/>
                  <a:gd name="T21" fmla="*/ 221 h 2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21">
                    <a:moveTo>
                      <a:pt x="20" y="0"/>
                    </a:moveTo>
                    <a:lnTo>
                      <a:pt x="41" y="49"/>
                    </a:lnTo>
                    <a:lnTo>
                      <a:pt x="41" y="221"/>
                    </a:lnTo>
                    <a:lnTo>
                      <a:pt x="0" y="221"/>
                    </a:lnTo>
                    <a:lnTo>
                      <a:pt x="0" y="4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" name="Freeform 16"/>
              <p:cNvSpPr>
                <a:spLocks/>
              </p:cNvSpPr>
              <p:nvPr/>
            </p:nvSpPr>
            <p:spPr bwMode="auto">
              <a:xfrm>
                <a:off x="1302" y="1413"/>
                <a:ext cx="20" cy="119"/>
              </a:xfrm>
              <a:custGeom>
                <a:avLst/>
                <a:gdLst>
                  <a:gd name="T0" fmla="*/ 0 w 41"/>
                  <a:gd name="T1" fmla="*/ 0 h 238"/>
                  <a:gd name="T2" fmla="*/ 0 w 41"/>
                  <a:gd name="T3" fmla="*/ 1 h 238"/>
                  <a:gd name="T4" fmla="*/ 0 w 41"/>
                  <a:gd name="T5" fmla="*/ 1 h 238"/>
                  <a:gd name="T6" fmla="*/ 0 w 41"/>
                  <a:gd name="T7" fmla="*/ 1 h 238"/>
                  <a:gd name="T8" fmla="*/ 0 w 41"/>
                  <a:gd name="T9" fmla="*/ 1 h 238"/>
                  <a:gd name="T10" fmla="*/ 0 w 41"/>
                  <a:gd name="T11" fmla="*/ 0 h 2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38"/>
                  <a:gd name="T20" fmla="*/ 41 w 41"/>
                  <a:gd name="T21" fmla="*/ 238 h 2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38">
                    <a:moveTo>
                      <a:pt x="21" y="0"/>
                    </a:moveTo>
                    <a:lnTo>
                      <a:pt x="41" y="49"/>
                    </a:lnTo>
                    <a:lnTo>
                      <a:pt x="41" y="238"/>
                    </a:lnTo>
                    <a:lnTo>
                      <a:pt x="0" y="228"/>
                    </a:lnTo>
                    <a:lnTo>
                      <a:pt x="0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" name="Freeform 17"/>
              <p:cNvSpPr>
                <a:spLocks/>
              </p:cNvSpPr>
              <p:nvPr/>
            </p:nvSpPr>
            <p:spPr bwMode="auto">
              <a:xfrm>
                <a:off x="1333" y="1419"/>
                <a:ext cx="21" cy="123"/>
              </a:xfrm>
              <a:custGeom>
                <a:avLst/>
                <a:gdLst>
                  <a:gd name="T0" fmla="*/ 1 w 42"/>
                  <a:gd name="T1" fmla="*/ 0 h 246"/>
                  <a:gd name="T2" fmla="*/ 1 w 42"/>
                  <a:gd name="T3" fmla="*/ 1 h 246"/>
                  <a:gd name="T4" fmla="*/ 1 w 42"/>
                  <a:gd name="T5" fmla="*/ 1 h 246"/>
                  <a:gd name="T6" fmla="*/ 0 w 42"/>
                  <a:gd name="T7" fmla="*/ 1 h 246"/>
                  <a:gd name="T8" fmla="*/ 0 w 42"/>
                  <a:gd name="T9" fmla="*/ 1 h 246"/>
                  <a:gd name="T10" fmla="*/ 1 w 42"/>
                  <a:gd name="T11" fmla="*/ 0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246"/>
                  <a:gd name="T20" fmla="*/ 42 w 42"/>
                  <a:gd name="T21" fmla="*/ 246 h 2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246">
                    <a:moveTo>
                      <a:pt x="21" y="0"/>
                    </a:moveTo>
                    <a:lnTo>
                      <a:pt x="42" y="47"/>
                    </a:lnTo>
                    <a:lnTo>
                      <a:pt x="42" y="246"/>
                    </a:lnTo>
                    <a:lnTo>
                      <a:pt x="0" y="230"/>
                    </a:lnTo>
                    <a:lnTo>
                      <a:pt x="0" y="4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" name="Freeform 18"/>
              <p:cNvSpPr>
                <a:spLocks/>
              </p:cNvSpPr>
              <p:nvPr/>
            </p:nvSpPr>
            <p:spPr bwMode="auto">
              <a:xfrm>
                <a:off x="1365" y="1426"/>
                <a:ext cx="20" cy="129"/>
              </a:xfrm>
              <a:custGeom>
                <a:avLst/>
                <a:gdLst>
                  <a:gd name="T0" fmla="*/ 0 w 41"/>
                  <a:gd name="T1" fmla="*/ 0 h 258"/>
                  <a:gd name="T2" fmla="*/ 0 w 41"/>
                  <a:gd name="T3" fmla="*/ 1 h 258"/>
                  <a:gd name="T4" fmla="*/ 0 w 41"/>
                  <a:gd name="T5" fmla="*/ 1 h 258"/>
                  <a:gd name="T6" fmla="*/ 0 w 41"/>
                  <a:gd name="T7" fmla="*/ 1 h 258"/>
                  <a:gd name="T8" fmla="*/ 0 w 41"/>
                  <a:gd name="T9" fmla="*/ 1 h 258"/>
                  <a:gd name="T10" fmla="*/ 0 w 41"/>
                  <a:gd name="T11" fmla="*/ 0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58"/>
                  <a:gd name="T20" fmla="*/ 41 w 41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58">
                    <a:moveTo>
                      <a:pt x="20" y="0"/>
                    </a:moveTo>
                    <a:lnTo>
                      <a:pt x="41" y="48"/>
                    </a:lnTo>
                    <a:lnTo>
                      <a:pt x="41" y="258"/>
                    </a:lnTo>
                    <a:lnTo>
                      <a:pt x="0" y="241"/>
                    </a:lnTo>
                    <a:lnTo>
                      <a:pt x="0" y="4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" name="Freeform 19"/>
              <p:cNvSpPr>
                <a:spLocks/>
              </p:cNvSpPr>
              <p:nvPr/>
            </p:nvSpPr>
            <p:spPr bwMode="auto">
              <a:xfrm>
                <a:off x="1396" y="1434"/>
                <a:ext cx="20" cy="140"/>
              </a:xfrm>
              <a:custGeom>
                <a:avLst/>
                <a:gdLst>
                  <a:gd name="T0" fmla="*/ 1 w 40"/>
                  <a:gd name="T1" fmla="*/ 0 h 281"/>
                  <a:gd name="T2" fmla="*/ 1 w 40"/>
                  <a:gd name="T3" fmla="*/ 0 h 281"/>
                  <a:gd name="T4" fmla="*/ 1 w 40"/>
                  <a:gd name="T5" fmla="*/ 0 h 281"/>
                  <a:gd name="T6" fmla="*/ 0 w 40"/>
                  <a:gd name="T7" fmla="*/ 0 h 281"/>
                  <a:gd name="T8" fmla="*/ 0 w 40"/>
                  <a:gd name="T9" fmla="*/ 0 h 281"/>
                  <a:gd name="T10" fmla="*/ 1 w 40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81"/>
                  <a:gd name="T20" fmla="*/ 40 w 40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81">
                    <a:moveTo>
                      <a:pt x="21" y="0"/>
                    </a:moveTo>
                    <a:lnTo>
                      <a:pt x="40" y="47"/>
                    </a:lnTo>
                    <a:lnTo>
                      <a:pt x="40" y="281"/>
                    </a:lnTo>
                    <a:lnTo>
                      <a:pt x="0" y="256"/>
                    </a:lnTo>
                    <a:lnTo>
                      <a:pt x="0" y="4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" name="Freeform 20"/>
              <p:cNvSpPr>
                <a:spLocks/>
              </p:cNvSpPr>
              <p:nvPr/>
            </p:nvSpPr>
            <p:spPr bwMode="auto">
              <a:xfrm>
                <a:off x="1428" y="1446"/>
                <a:ext cx="20" cy="155"/>
              </a:xfrm>
              <a:custGeom>
                <a:avLst/>
                <a:gdLst>
                  <a:gd name="T0" fmla="*/ 1 w 40"/>
                  <a:gd name="T1" fmla="*/ 0 h 309"/>
                  <a:gd name="T2" fmla="*/ 1 w 40"/>
                  <a:gd name="T3" fmla="*/ 1 h 309"/>
                  <a:gd name="T4" fmla="*/ 1 w 40"/>
                  <a:gd name="T5" fmla="*/ 1 h 309"/>
                  <a:gd name="T6" fmla="*/ 0 w 40"/>
                  <a:gd name="T7" fmla="*/ 1 h 309"/>
                  <a:gd name="T8" fmla="*/ 0 w 40"/>
                  <a:gd name="T9" fmla="*/ 1 h 309"/>
                  <a:gd name="T10" fmla="*/ 1 w 40"/>
                  <a:gd name="T11" fmla="*/ 0 h 3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309"/>
                  <a:gd name="T20" fmla="*/ 40 w 40"/>
                  <a:gd name="T21" fmla="*/ 309 h 3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309">
                    <a:moveTo>
                      <a:pt x="19" y="0"/>
                    </a:moveTo>
                    <a:lnTo>
                      <a:pt x="40" y="47"/>
                    </a:lnTo>
                    <a:lnTo>
                      <a:pt x="40" y="309"/>
                    </a:lnTo>
                    <a:lnTo>
                      <a:pt x="0" y="269"/>
                    </a:lnTo>
                    <a:lnTo>
                      <a:pt x="0" y="4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" name="Freeform 21"/>
              <p:cNvSpPr>
                <a:spLocks/>
              </p:cNvSpPr>
              <p:nvPr/>
            </p:nvSpPr>
            <p:spPr bwMode="auto">
              <a:xfrm>
                <a:off x="1459" y="1461"/>
                <a:ext cx="21" cy="178"/>
              </a:xfrm>
              <a:custGeom>
                <a:avLst/>
                <a:gdLst>
                  <a:gd name="T0" fmla="*/ 1 w 41"/>
                  <a:gd name="T1" fmla="*/ 0 h 356"/>
                  <a:gd name="T2" fmla="*/ 1 w 41"/>
                  <a:gd name="T3" fmla="*/ 1 h 356"/>
                  <a:gd name="T4" fmla="*/ 1 w 41"/>
                  <a:gd name="T5" fmla="*/ 1 h 356"/>
                  <a:gd name="T6" fmla="*/ 0 w 41"/>
                  <a:gd name="T7" fmla="*/ 1 h 356"/>
                  <a:gd name="T8" fmla="*/ 0 w 41"/>
                  <a:gd name="T9" fmla="*/ 1 h 356"/>
                  <a:gd name="T10" fmla="*/ 1 w 41"/>
                  <a:gd name="T11" fmla="*/ 0 h 3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356"/>
                  <a:gd name="T20" fmla="*/ 41 w 41"/>
                  <a:gd name="T21" fmla="*/ 356 h 3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356">
                    <a:moveTo>
                      <a:pt x="21" y="0"/>
                    </a:moveTo>
                    <a:lnTo>
                      <a:pt x="41" y="47"/>
                    </a:lnTo>
                    <a:lnTo>
                      <a:pt x="41" y="356"/>
                    </a:lnTo>
                    <a:lnTo>
                      <a:pt x="0" y="305"/>
                    </a:lnTo>
                    <a:lnTo>
                      <a:pt x="0" y="4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" name="Freeform 22"/>
              <p:cNvSpPr>
                <a:spLocks/>
              </p:cNvSpPr>
              <p:nvPr/>
            </p:nvSpPr>
            <p:spPr bwMode="auto">
              <a:xfrm>
                <a:off x="1491" y="1479"/>
                <a:ext cx="20" cy="227"/>
              </a:xfrm>
              <a:custGeom>
                <a:avLst/>
                <a:gdLst>
                  <a:gd name="T0" fmla="*/ 0 w 42"/>
                  <a:gd name="T1" fmla="*/ 0 h 453"/>
                  <a:gd name="T2" fmla="*/ 0 w 42"/>
                  <a:gd name="T3" fmla="*/ 1 h 453"/>
                  <a:gd name="T4" fmla="*/ 0 w 42"/>
                  <a:gd name="T5" fmla="*/ 1 h 453"/>
                  <a:gd name="T6" fmla="*/ 0 w 42"/>
                  <a:gd name="T7" fmla="*/ 1 h 453"/>
                  <a:gd name="T8" fmla="*/ 0 w 42"/>
                  <a:gd name="T9" fmla="*/ 1 h 453"/>
                  <a:gd name="T10" fmla="*/ 0 w 42"/>
                  <a:gd name="T11" fmla="*/ 0 h 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453"/>
                  <a:gd name="T20" fmla="*/ 42 w 42"/>
                  <a:gd name="T21" fmla="*/ 453 h 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453">
                    <a:moveTo>
                      <a:pt x="21" y="0"/>
                    </a:moveTo>
                    <a:lnTo>
                      <a:pt x="42" y="48"/>
                    </a:lnTo>
                    <a:lnTo>
                      <a:pt x="42" y="453"/>
                    </a:lnTo>
                    <a:lnTo>
                      <a:pt x="0" y="350"/>
                    </a:lnTo>
                    <a:lnTo>
                      <a:pt x="0" y="4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" name="Freeform 23"/>
              <p:cNvSpPr>
                <a:spLocks/>
              </p:cNvSpPr>
              <p:nvPr/>
            </p:nvSpPr>
            <p:spPr bwMode="auto">
              <a:xfrm>
                <a:off x="1166" y="1442"/>
                <a:ext cx="345" cy="100"/>
              </a:xfrm>
              <a:custGeom>
                <a:avLst/>
                <a:gdLst>
                  <a:gd name="T0" fmla="*/ 0 w 691"/>
                  <a:gd name="T1" fmla="*/ 1 h 200"/>
                  <a:gd name="T2" fmla="*/ 0 w 691"/>
                  <a:gd name="T3" fmla="*/ 1 h 200"/>
                  <a:gd name="T4" fmla="*/ 0 w 691"/>
                  <a:gd name="T5" fmla="*/ 1 h 200"/>
                  <a:gd name="T6" fmla="*/ 0 w 691"/>
                  <a:gd name="T7" fmla="*/ 1 h 200"/>
                  <a:gd name="T8" fmla="*/ 0 w 691"/>
                  <a:gd name="T9" fmla="*/ 1 h 200"/>
                  <a:gd name="T10" fmla="*/ 0 w 691"/>
                  <a:gd name="T11" fmla="*/ 1 h 200"/>
                  <a:gd name="T12" fmla="*/ 0 w 691"/>
                  <a:gd name="T13" fmla="*/ 1 h 200"/>
                  <a:gd name="T14" fmla="*/ 0 w 691"/>
                  <a:gd name="T15" fmla="*/ 1 h 200"/>
                  <a:gd name="T16" fmla="*/ 0 w 691"/>
                  <a:gd name="T17" fmla="*/ 1 h 200"/>
                  <a:gd name="T18" fmla="*/ 0 w 691"/>
                  <a:gd name="T19" fmla="*/ 1 h 200"/>
                  <a:gd name="T20" fmla="*/ 0 w 691"/>
                  <a:gd name="T21" fmla="*/ 1 h 200"/>
                  <a:gd name="T22" fmla="*/ 0 w 691"/>
                  <a:gd name="T23" fmla="*/ 1 h 200"/>
                  <a:gd name="T24" fmla="*/ 0 w 691"/>
                  <a:gd name="T25" fmla="*/ 1 h 200"/>
                  <a:gd name="T26" fmla="*/ 0 w 691"/>
                  <a:gd name="T27" fmla="*/ 1 h 200"/>
                  <a:gd name="T28" fmla="*/ 0 w 691"/>
                  <a:gd name="T29" fmla="*/ 1 h 200"/>
                  <a:gd name="T30" fmla="*/ 0 w 691"/>
                  <a:gd name="T31" fmla="*/ 1 h 200"/>
                  <a:gd name="T32" fmla="*/ 0 w 691"/>
                  <a:gd name="T33" fmla="*/ 1 h 200"/>
                  <a:gd name="T34" fmla="*/ 0 w 691"/>
                  <a:gd name="T35" fmla="*/ 1 h 200"/>
                  <a:gd name="T36" fmla="*/ 0 w 691"/>
                  <a:gd name="T37" fmla="*/ 1 h 200"/>
                  <a:gd name="T38" fmla="*/ 0 w 691"/>
                  <a:gd name="T39" fmla="*/ 1 h 200"/>
                  <a:gd name="T40" fmla="*/ 0 w 691"/>
                  <a:gd name="T41" fmla="*/ 1 h 200"/>
                  <a:gd name="T42" fmla="*/ 0 w 691"/>
                  <a:gd name="T43" fmla="*/ 1 h 200"/>
                  <a:gd name="T44" fmla="*/ 0 w 691"/>
                  <a:gd name="T45" fmla="*/ 1 h 200"/>
                  <a:gd name="T46" fmla="*/ 0 w 691"/>
                  <a:gd name="T47" fmla="*/ 1 h 200"/>
                  <a:gd name="T48" fmla="*/ 0 w 691"/>
                  <a:gd name="T49" fmla="*/ 1 h 200"/>
                  <a:gd name="T50" fmla="*/ 0 w 691"/>
                  <a:gd name="T51" fmla="*/ 1 h 200"/>
                  <a:gd name="T52" fmla="*/ 0 w 691"/>
                  <a:gd name="T53" fmla="*/ 1 h 200"/>
                  <a:gd name="T54" fmla="*/ 0 w 691"/>
                  <a:gd name="T55" fmla="*/ 1 h 200"/>
                  <a:gd name="T56" fmla="*/ 0 w 691"/>
                  <a:gd name="T57" fmla="*/ 1 h 200"/>
                  <a:gd name="T58" fmla="*/ 0 w 691"/>
                  <a:gd name="T59" fmla="*/ 1 h 200"/>
                  <a:gd name="T60" fmla="*/ 0 w 691"/>
                  <a:gd name="T61" fmla="*/ 1 h 200"/>
                  <a:gd name="T62" fmla="*/ 0 w 691"/>
                  <a:gd name="T63" fmla="*/ 1 h 200"/>
                  <a:gd name="T64" fmla="*/ 0 w 691"/>
                  <a:gd name="T65" fmla="*/ 1 h 200"/>
                  <a:gd name="T66" fmla="*/ 0 w 691"/>
                  <a:gd name="T67" fmla="*/ 1 h 200"/>
                  <a:gd name="T68" fmla="*/ 0 w 691"/>
                  <a:gd name="T69" fmla="*/ 1 h 200"/>
                  <a:gd name="T70" fmla="*/ 0 w 691"/>
                  <a:gd name="T71" fmla="*/ 1 h 200"/>
                  <a:gd name="T72" fmla="*/ 0 w 691"/>
                  <a:gd name="T73" fmla="*/ 1 h 200"/>
                  <a:gd name="T74" fmla="*/ 0 w 691"/>
                  <a:gd name="T75" fmla="*/ 1 h 200"/>
                  <a:gd name="T76" fmla="*/ 0 w 691"/>
                  <a:gd name="T77" fmla="*/ 1 h 200"/>
                  <a:gd name="T78" fmla="*/ 0 w 691"/>
                  <a:gd name="T79" fmla="*/ 1 h 200"/>
                  <a:gd name="T80" fmla="*/ 0 w 691"/>
                  <a:gd name="T81" fmla="*/ 0 h 200"/>
                  <a:gd name="T82" fmla="*/ 0 w 691"/>
                  <a:gd name="T83" fmla="*/ 0 h 200"/>
                  <a:gd name="T84" fmla="*/ 0 w 691"/>
                  <a:gd name="T85" fmla="*/ 0 h 200"/>
                  <a:gd name="T86" fmla="*/ 0 w 691"/>
                  <a:gd name="T87" fmla="*/ 0 h 200"/>
                  <a:gd name="T88" fmla="*/ 0 w 691"/>
                  <a:gd name="T89" fmla="*/ 0 h 200"/>
                  <a:gd name="T90" fmla="*/ 0 w 691"/>
                  <a:gd name="T91" fmla="*/ 0 h 200"/>
                  <a:gd name="T92" fmla="*/ 0 w 691"/>
                  <a:gd name="T93" fmla="*/ 0 h 200"/>
                  <a:gd name="T94" fmla="*/ 0 w 691"/>
                  <a:gd name="T95" fmla="*/ 0 h 200"/>
                  <a:gd name="T96" fmla="*/ 0 w 691"/>
                  <a:gd name="T97" fmla="*/ 0 h 200"/>
                  <a:gd name="T98" fmla="*/ 0 w 691"/>
                  <a:gd name="T99" fmla="*/ 0 h 200"/>
                  <a:gd name="T100" fmla="*/ 0 w 691"/>
                  <a:gd name="T101" fmla="*/ 1 h 2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1"/>
                  <a:gd name="T154" fmla="*/ 0 h 200"/>
                  <a:gd name="T155" fmla="*/ 691 w 691"/>
                  <a:gd name="T156" fmla="*/ 200 h 2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1" h="200">
                    <a:moveTo>
                      <a:pt x="0" y="25"/>
                    </a:moveTo>
                    <a:lnTo>
                      <a:pt x="14" y="25"/>
                    </a:lnTo>
                    <a:lnTo>
                      <a:pt x="39" y="25"/>
                    </a:lnTo>
                    <a:lnTo>
                      <a:pt x="70" y="25"/>
                    </a:lnTo>
                    <a:lnTo>
                      <a:pt x="106" y="25"/>
                    </a:lnTo>
                    <a:lnTo>
                      <a:pt x="142" y="25"/>
                    </a:lnTo>
                    <a:lnTo>
                      <a:pt x="173" y="25"/>
                    </a:lnTo>
                    <a:lnTo>
                      <a:pt x="198" y="25"/>
                    </a:lnTo>
                    <a:lnTo>
                      <a:pt x="211" y="25"/>
                    </a:lnTo>
                    <a:lnTo>
                      <a:pt x="218" y="25"/>
                    </a:lnTo>
                    <a:lnTo>
                      <a:pt x="230" y="26"/>
                    </a:lnTo>
                    <a:lnTo>
                      <a:pt x="249" y="28"/>
                    </a:lnTo>
                    <a:lnTo>
                      <a:pt x="273" y="31"/>
                    </a:lnTo>
                    <a:lnTo>
                      <a:pt x="299" y="35"/>
                    </a:lnTo>
                    <a:lnTo>
                      <a:pt x="331" y="41"/>
                    </a:lnTo>
                    <a:lnTo>
                      <a:pt x="365" y="47"/>
                    </a:lnTo>
                    <a:lnTo>
                      <a:pt x="401" y="56"/>
                    </a:lnTo>
                    <a:lnTo>
                      <a:pt x="439" y="66"/>
                    </a:lnTo>
                    <a:lnTo>
                      <a:pt x="477" y="79"/>
                    </a:lnTo>
                    <a:lnTo>
                      <a:pt x="517" y="93"/>
                    </a:lnTo>
                    <a:lnTo>
                      <a:pt x="555" y="109"/>
                    </a:lnTo>
                    <a:lnTo>
                      <a:pt x="592" y="128"/>
                    </a:lnTo>
                    <a:lnTo>
                      <a:pt x="627" y="150"/>
                    </a:lnTo>
                    <a:lnTo>
                      <a:pt x="661" y="173"/>
                    </a:lnTo>
                    <a:lnTo>
                      <a:pt x="691" y="200"/>
                    </a:lnTo>
                    <a:lnTo>
                      <a:pt x="691" y="162"/>
                    </a:lnTo>
                    <a:lnTo>
                      <a:pt x="661" y="135"/>
                    </a:lnTo>
                    <a:lnTo>
                      <a:pt x="627" y="112"/>
                    </a:lnTo>
                    <a:lnTo>
                      <a:pt x="592" y="91"/>
                    </a:lnTo>
                    <a:lnTo>
                      <a:pt x="555" y="73"/>
                    </a:lnTo>
                    <a:lnTo>
                      <a:pt x="517" y="57"/>
                    </a:lnTo>
                    <a:lnTo>
                      <a:pt x="477" y="44"/>
                    </a:lnTo>
                    <a:lnTo>
                      <a:pt x="439" y="34"/>
                    </a:lnTo>
                    <a:lnTo>
                      <a:pt x="401" y="25"/>
                    </a:lnTo>
                    <a:lnTo>
                      <a:pt x="365" y="18"/>
                    </a:lnTo>
                    <a:lnTo>
                      <a:pt x="331" y="12"/>
                    </a:lnTo>
                    <a:lnTo>
                      <a:pt x="299" y="7"/>
                    </a:lnTo>
                    <a:lnTo>
                      <a:pt x="273" y="4"/>
                    </a:lnTo>
                    <a:lnTo>
                      <a:pt x="249" y="1"/>
                    </a:lnTo>
                    <a:lnTo>
                      <a:pt x="230" y="1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8" y="0"/>
                    </a:lnTo>
                    <a:lnTo>
                      <a:pt x="173" y="0"/>
                    </a:lnTo>
                    <a:lnTo>
                      <a:pt x="142" y="0"/>
                    </a:lnTo>
                    <a:lnTo>
                      <a:pt x="106" y="0"/>
                    </a:lnTo>
                    <a:lnTo>
                      <a:pt x="70" y="0"/>
                    </a:lnTo>
                    <a:lnTo>
                      <a:pt x="39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" name="Freeform 24"/>
              <p:cNvSpPr>
                <a:spLocks/>
              </p:cNvSpPr>
              <p:nvPr/>
            </p:nvSpPr>
            <p:spPr bwMode="auto">
              <a:xfrm>
                <a:off x="1166" y="1496"/>
                <a:ext cx="345" cy="152"/>
              </a:xfrm>
              <a:custGeom>
                <a:avLst/>
                <a:gdLst>
                  <a:gd name="T0" fmla="*/ 0 w 691"/>
                  <a:gd name="T1" fmla="*/ 0 h 305"/>
                  <a:gd name="T2" fmla="*/ 0 w 691"/>
                  <a:gd name="T3" fmla="*/ 0 h 305"/>
                  <a:gd name="T4" fmla="*/ 0 w 691"/>
                  <a:gd name="T5" fmla="*/ 0 h 305"/>
                  <a:gd name="T6" fmla="*/ 0 w 691"/>
                  <a:gd name="T7" fmla="*/ 0 h 305"/>
                  <a:gd name="T8" fmla="*/ 0 w 691"/>
                  <a:gd name="T9" fmla="*/ 0 h 305"/>
                  <a:gd name="T10" fmla="*/ 0 w 691"/>
                  <a:gd name="T11" fmla="*/ 0 h 305"/>
                  <a:gd name="T12" fmla="*/ 0 w 691"/>
                  <a:gd name="T13" fmla="*/ 0 h 305"/>
                  <a:gd name="T14" fmla="*/ 0 w 691"/>
                  <a:gd name="T15" fmla="*/ 0 h 305"/>
                  <a:gd name="T16" fmla="*/ 0 w 691"/>
                  <a:gd name="T17" fmla="*/ 0 h 305"/>
                  <a:gd name="T18" fmla="*/ 0 w 691"/>
                  <a:gd name="T19" fmla="*/ 0 h 305"/>
                  <a:gd name="T20" fmla="*/ 0 w 691"/>
                  <a:gd name="T21" fmla="*/ 0 h 305"/>
                  <a:gd name="T22" fmla="*/ 0 w 691"/>
                  <a:gd name="T23" fmla="*/ 0 h 305"/>
                  <a:gd name="T24" fmla="*/ 0 w 691"/>
                  <a:gd name="T25" fmla="*/ 0 h 305"/>
                  <a:gd name="T26" fmla="*/ 0 w 691"/>
                  <a:gd name="T27" fmla="*/ 0 h 305"/>
                  <a:gd name="T28" fmla="*/ 0 w 691"/>
                  <a:gd name="T29" fmla="*/ 0 h 305"/>
                  <a:gd name="T30" fmla="*/ 0 w 691"/>
                  <a:gd name="T31" fmla="*/ 0 h 305"/>
                  <a:gd name="T32" fmla="*/ 0 w 691"/>
                  <a:gd name="T33" fmla="*/ 0 h 305"/>
                  <a:gd name="T34" fmla="*/ 0 w 691"/>
                  <a:gd name="T35" fmla="*/ 0 h 305"/>
                  <a:gd name="T36" fmla="*/ 0 w 691"/>
                  <a:gd name="T37" fmla="*/ 0 h 305"/>
                  <a:gd name="T38" fmla="*/ 0 w 691"/>
                  <a:gd name="T39" fmla="*/ 0 h 305"/>
                  <a:gd name="T40" fmla="*/ 0 w 691"/>
                  <a:gd name="T41" fmla="*/ 0 h 305"/>
                  <a:gd name="T42" fmla="*/ 0 w 691"/>
                  <a:gd name="T43" fmla="*/ 0 h 305"/>
                  <a:gd name="T44" fmla="*/ 0 w 691"/>
                  <a:gd name="T45" fmla="*/ 0 h 305"/>
                  <a:gd name="T46" fmla="*/ 0 w 691"/>
                  <a:gd name="T47" fmla="*/ 0 h 305"/>
                  <a:gd name="T48" fmla="*/ 0 w 691"/>
                  <a:gd name="T49" fmla="*/ 0 h 305"/>
                  <a:gd name="T50" fmla="*/ 0 w 691"/>
                  <a:gd name="T51" fmla="*/ 0 h 305"/>
                  <a:gd name="T52" fmla="*/ 0 w 691"/>
                  <a:gd name="T53" fmla="*/ 0 h 305"/>
                  <a:gd name="T54" fmla="*/ 0 w 691"/>
                  <a:gd name="T55" fmla="*/ 0 h 305"/>
                  <a:gd name="T56" fmla="*/ 0 w 691"/>
                  <a:gd name="T57" fmla="*/ 0 h 305"/>
                  <a:gd name="T58" fmla="*/ 0 w 691"/>
                  <a:gd name="T59" fmla="*/ 0 h 305"/>
                  <a:gd name="T60" fmla="*/ 0 w 691"/>
                  <a:gd name="T61" fmla="*/ 0 h 305"/>
                  <a:gd name="T62" fmla="*/ 0 w 691"/>
                  <a:gd name="T63" fmla="*/ 0 h 305"/>
                  <a:gd name="T64" fmla="*/ 0 w 691"/>
                  <a:gd name="T65" fmla="*/ 0 h 305"/>
                  <a:gd name="T66" fmla="*/ 0 w 691"/>
                  <a:gd name="T67" fmla="*/ 0 h 305"/>
                  <a:gd name="T68" fmla="*/ 0 w 691"/>
                  <a:gd name="T69" fmla="*/ 0 h 305"/>
                  <a:gd name="T70" fmla="*/ 0 w 691"/>
                  <a:gd name="T71" fmla="*/ 0 h 305"/>
                  <a:gd name="T72" fmla="*/ 0 w 691"/>
                  <a:gd name="T73" fmla="*/ 0 h 305"/>
                  <a:gd name="T74" fmla="*/ 0 w 691"/>
                  <a:gd name="T75" fmla="*/ 0 h 305"/>
                  <a:gd name="T76" fmla="*/ 0 w 691"/>
                  <a:gd name="T77" fmla="*/ 0 h 305"/>
                  <a:gd name="T78" fmla="*/ 0 w 691"/>
                  <a:gd name="T79" fmla="*/ 0 h 305"/>
                  <a:gd name="T80" fmla="*/ 0 w 691"/>
                  <a:gd name="T81" fmla="*/ 0 h 305"/>
                  <a:gd name="T82" fmla="*/ 0 w 691"/>
                  <a:gd name="T83" fmla="*/ 0 h 305"/>
                  <a:gd name="T84" fmla="*/ 0 w 691"/>
                  <a:gd name="T85" fmla="*/ 0 h 305"/>
                  <a:gd name="T86" fmla="*/ 0 w 691"/>
                  <a:gd name="T87" fmla="*/ 0 h 305"/>
                  <a:gd name="T88" fmla="*/ 0 w 691"/>
                  <a:gd name="T89" fmla="*/ 0 h 305"/>
                  <a:gd name="T90" fmla="*/ 0 w 691"/>
                  <a:gd name="T91" fmla="*/ 0 h 305"/>
                  <a:gd name="T92" fmla="*/ 0 w 691"/>
                  <a:gd name="T93" fmla="*/ 0 h 305"/>
                  <a:gd name="T94" fmla="*/ 0 w 691"/>
                  <a:gd name="T95" fmla="*/ 0 h 305"/>
                  <a:gd name="T96" fmla="*/ 0 w 691"/>
                  <a:gd name="T97" fmla="*/ 0 h 305"/>
                  <a:gd name="T98" fmla="*/ 0 w 691"/>
                  <a:gd name="T99" fmla="*/ 0 h 305"/>
                  <a:gd name="T100" fmla="*/ 0 w 691"/>
                  <a:gd name="T101" fmla="*/ 0 h 3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1"/>
                  <a:gd name="T154" fmla="*/ 0 h 305"/>
                  <a:gd name="T155" fmla="*/ 691 w 691"/>
                  <a:gd name="T156" fmla="*/ 305 h 3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1" h="305">
                    <a:moveTo>
                      <a:pt x="0" y="27"/>
                    </a:moveTo>
                    <a:lnTo>
                      <a:pt x="14" y="27"/>
                    </a:lnTo>
                    <a:lnTo>
                      <a:pt x="39" y="27"/>
                    </a:lnTo>
                    <a:lnTo>
                      <a:pt x="70" y="27"/>
                    </a:lnTo>
                    <a:lnTo>
                      <a:pt x="106" y="27"/>
                    </a:lnTo>
                    <a:lnTo>
                      <a:pt x="142" y="27"/>
                    </a:lnTo>
                    <a:lnTo>
                      <a:pt x="173" y="27"/>
                    </a:lnTo>
                    <a:lnTo>
                      <a:pt x="198" y="27"/>
                    </a:lnTo>
                    <a:lnTo>
                      <a:pt x="211" y="27"/>
                    </a:lnTo>
                    <a:lnTo>
                      <a:pt x="256" y="28"/>
                    </a:lnTo>
                    <a:lnTo>
                      <a:pt x="299" y="34"/>
                    </a:lnTo>
                    <a:lnTo>
                      <a:pt x="342" y="43"/>
                    </a:lnTo>
                    <a:lnTo>
                      <a:pt x="381" y="53"/>
                    </a:lnTo>
                    <a:lnTo>
                      <a:pt x="420" y="68"/>
                    </a:lnTo>
                    <a:lnTo>
                      <a:pt x="457" y="83"/>
                    </a:lnTo>
                    <a:lnTo>
                      <a:pt x="490" y="102"/>
                    </a:lnTo>
                    <a:lnTo>
                      <a:pt x="521" y="121"/>
                    </a:lnTo>
                    <a:lnTo>
                      <a:pt x="552" y="141"/>
                    </a:lnTo>
                    <a:lnTo>
                      <a:pt x="579" y="165"/>
                    </a:lnTo>
                    <a:lnTo>
                      <a:pt x="604" y="187"/>
                    </a:lnTo>
                    <a:lnTo>
                      <a:pt x="627" y="211"/>
                    </a:lnTo>
                    <a:lnTo>
                      <a:pt x="646" y="234"/>
                    </a:lnTo>
                    <a:lnTo>
                      <a:pt x="664" y="259"/>
                    </a:lnTo>
                    <a:lnTo>
                      <a:pt x="679" y="283"/>
                    </a:lnTo>
                    <a:lnTo>
                      <a:pt x="691" y="305"/>
                    </a:lnTo>
                    <a:lnTo>
                      <a:pt x="691" y="261"/>
                    </a:lnTo>
                    <a:lnTo>
                      <a:pt x="679" y="239"/>
                    </a:lnTo>
                    <a:lnTo>
                      <a:pt x="664" y="215"/>
                    </a:lnTo>
                    <a:lnTo>
                      <a:pt x="646" y="193"/>
                    </a:lnTo>
                    <a:lnTo>
                      <a:pt x="627" y="169"/>
                    </a:lnTo>
                    <a:lnTo>
                      <a:pt x="604" y="147"/>
                    </a:lnTo>
                    <a:lnTo>
                      <a:pt x="579" y="125"/>
                    </a:lnTo>
                    <a:lnTo>
                      <a:pt x="552" y="105"/>
                    </a:lnTo>
                    <a:lnTo>
                      <a:pt x="521" y="86"/>
                    </a:lnTo>
                    <a:lnTo>
                      <a:pt x="490" y="68"/>
                    </a:lnTo>
                    <a:lnTo>
                      <a:pt x="457" y="52"/>
                    </a:lnTo>
                    <a:lnTo>
                      <a:pt x="420" y="37"/>
                    </a:lnTo>
                    <a:lnTo>
                      <a:pt x="381" y="24"/>
                    </a:lnTo>
                    <a:lnTo>
                      <a:pt x="342" y="14"/>
                    </a:lnTo>
                    <a:lnTo>
                      <a:pt x="299" y="6"/>
                    </a:lnTo>
                    <a:lnTo>
                      <a:pt x="256" y="2"/>
                    </a:lnTo>
                    <a:lnTo>
                      <a:pt x="211" y="0"/>
                    </a:lnTo>
                    <a:lnTo>
                      <a:pt x="198" y="0"/>
                    </a:lnTo>
                    <a:lnTo>
                      <a:pt x="173" y="0"/>
                    </a:lnTo>
                    <a:lnTo>
                      <a:pt x="142" y="0"/>
                    </a:lnTo>
                    <a:lnTo>
                      <a:pt x="106" y="0"/>
                    </a:lnTo>
                    <a:lnTo>
                      <a:pt x="70" y="0"/>
                    </a:lnTo>
                    <a:lnTo>
                      <a:pt x="39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" name="Freeform 25"/>
              <p:cNvSpPr>
                <a:spLocks/>
              </p:cNvSpPr>
              <p:nvPr/>
            </p:nvSpPr>
            <p:spPr bwMode="auto">
              <a:xfrm>
                <a:off x="898" y="1538"/>
                <a:ext cx="161" cy="167"/>
              </a:xfrm>
              <a:custGeom>
                <a:avLst/>
                <a:gdLst>
                  <a:gd name="T0" fmla="*/ 0 w 324"/>
                  <a:gd name="T1" fmla="*/ 0 h 336"/>
                  <a:gd name="T2" fmla="*/ 0 w 324"/>
                  <a:gd name="T3" fmla="*/ 0 h 336"/>
                  <a:gd name="T4" fmla="*/ 0 w 324"/>
                  <a:gd name="T5" fmla="*/ 0 h 336"/>
                  <a:gd name="T6" fmla="*/ 0 w 324"/>
                  <a:gd name="T7" fmla="*/ 0 h 336"/>
                  <a:gd name="T8" fmla="*/ 0 w 324"/>
                  <a:gd name="T9" fmla="*/ 0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36"/>
                  <a:gd name="T17" fmla="*/ 324 w 324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36">
                    <a:moveTo>
                      <a:pt x="239" y="0"/>
                    </a:moveTo>
                    <a:lnTo>
                      <a:pt x="324" y="336"/>
                    </a:lnTo>
                    <a:lnTo>
                      <a:pt x="0" y="336"/>
                    </a:lnTo>
                    <a:lnTo>
                      <a:pt x="86" y="0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" name="Freeform 26"/>
              <p:cNvSpPr>
                <a:spLocks/>
              </p:cNvSpPr>
              <p:nvPr/>
            </p:nvSpPr>
            <p:spPr bwMode="auto">
              <a:xfrm>
                <a:off x="1110" y="1168"/>
                <a:ext cx="42" cy="97"/>
              </a:xfrm>
              <a:custGeom>
                <a:avLst/>
                <a:gdLst>
                  <a:gd name="T0" fmla="*/ 1 w 83"/>
                  <a:gd name="T1" fmla="*/ 1 h 192"/>
                  <a:gd name="T2" fmla="*/ 1 w 83"/>
                  <a:gd name="T3" fmla="*/ 1 h 192"/>
                  <a:gd name="T4" fmla="*/ 1 w 83"/>
                  <a:gd name="T5" fmla="*/ 1 h 192"/>
                  <a:gd name="T6" fmla="*/ 1 w 83"/>
                  <a:gd name="T7" fmla="*/ 1 h 192"/>
                  <a:gd name="T8" fmla="*/ 1 w 83"/>
                  <a:gd name="T9" fmla="*/ 1 h 192"/>
                  <a:gd name="T10" fmla="*/ 1 w 83"/>
                  <a:gd name="T11" fmla="*/ 1 h 192"/>
                  <a:gd name="T12" fmla="*/ 1 w 83"/>
                  <a:gd name="T13" fmla="*/ 1 h 192"/>
                  <a:gd name="T14" fmla="*/ 1 w 83"/>
                  <a:gd name="T15" fmla="*/ 0 h 192"/>
                  <a:gd name="T16" fmla="*/ 1 w 83"/>
                  <a:gd name="T17" fmla="*/ 0 h 192"/>
                  <a:gd name="T18" fmla="*/ 1 w 83"/>
                  <a:gd name="T19" fmla="*/ 1 h 192"/>
                  <a:gd name="T20" fmla="*/ 0 w 83"/>
                  <a:gd name="T21" fmla="*/ 1 h 192"/>
                  <a:gd name="T22" fmla="*/ 0 w 83"/>
                  <a:gd name="T23" fmla="*/ 1 h 192"/>
                  <a:gd name="T24" fmla="*/ 1 w 83"/>
                  <a:gd name="T25" fmla="*/ 1 h 192"/>
                  <a:gd name="T26" fmla="*/ 1 w 83"/>
                  <a:gd name="T27" fmla="*/ 1 h 192"/>
                  <a:gd name="T28" fmla="*/ 1 w 83"/>
                  <a:gd name="T29" fmla="*/ 1 h 192"/>
                  <a:gd name="T30" fmla="*/ 1 w 83"/>
                  <a:gd name="T31" fmla="*/ 1 h 192"/>
                  <a:gd name="T32" fmla="*/ 1 w 83"/>
                  <a:gd name="T33" fmla="*/ 1 h 1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192"/>
                  <a:gd name="T53" fmla="*/ 83 w 83"/>
                  <a:gd name="T54" fmla="*/ 192 h 1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192">
                    <a:moveTo>
                      <a:pt x="63" y="192"/>
                    </a:moveTo>
                    <a:lnTo>
                      <a:pt x="63" y="63"/>
                    </a:lnTo>
                    <a:lnTo>
                      <a:pt x="73" y="63"/>
                    </a:lnTo>
                    <a:lnTo>
                      <a:pt x="73" y="50"/>
                    </a:lnTo>
                    <a:lnTo>
                      <a:pt x="83" y="50"/>
                    </a:lnTo>
                    <a:lnTo>
                      <a:pt x="83" y="7"/>
                    </a:lnTo>
                    <a:lnTo>
                      <a:pt x="73" y="7"/>
                    </a:lnTo>
                    <a:lnTo>
                      <a:pt x="73" y="0"/>
                    </a:lnTo>
                    <a:lnTo>
                      <a:pt x="10" y="0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0" y="50"/>
                    </a:lnTo>
                    <a:lnTo>
                      <a:pt x="10" y="50"/>
                    </a:lnTo>
                    <a:lnTo>
                      <a:pt x="10" y="63"/>
                    </a:lnTo>
                    <a:lnTo>
                      <a:pt x="20" y="63"/>
                    </a:lnTo>
                    <a:lnTo>
                      <a:pt x="20" y="192"/>
                    </a:lnTo>
                    <a:lnTo>
                      <a:pt x="63" y="192"/>
                    </a:lnTo>
                    <a:close/>
                  </a:path>
                </a:pathLst>
              </a:custGeom>
              <a:solidFill>
                <a:srgbClr val="2D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" name="Freeform 27"/>
              <p:cNvSpPr>
                <a:spLocks/>
              </p:cNvSpPr>
              <p:nvPr/>
            </p:nvSpPr>
            <p:spPr bwMode="auto">
              <a:xfrm>
                <a:off x="805" y="1168"/>
                <a:ext cx="42" cy="97"/>
              </a:xfrm>
              <a:custGeom>
                <a:avLst/>
                <a:gdLst>
                  <a:gd name="T0" fmla="*/ 1 w 84"/>
                  <a:gd name="T1" fmla="*/ 1 h 192"/>
                  <a:gd name="T2" fmla="*/ 1 w 84"/>
                  <a:gd name="T3" fmla="*/ 1 h 192"/>
                  <a:gd name="T4" fmla="*/ 1 w 84"/>
                  <a:gd name="T5" fmla="*/ 1 h 192"/>
                  <a:gd name="T6" fmla="*/ 1 w 84"/>
                  <a:gd name="T7" fmla="*/ 1 h 192"/>
                  <a:gd name="T8" fmla="*/ 0 w 84"/>
                  <a:gd name="T9" fmla="*/ 1 h 192"/>
                  <a:gd name="T10" fmla="*/ 0 w 84"/>
                  <a:gd name="T11" fmla="*/ 1 h 192"/>
                  <a:gd name="T12" fmla="*/ 1 w 84"/>
                  <a:gd name="T13" fmla="*/ 1 h 192"/>
                  <a:gd name="T14" fmla="*/ 1 w 84"/>
                  <a:gd name="T15" fmla="*/ 0 h 192"/>
                  <a:gd name="T16" fmla="*/ 1 w 84"/>
                  <a:gd name="T17" fmla="*/ 0 h 192"/>
                  <a:gd name="T18" fmla="*/ 1 w 84"/>
                  <a:gd name="T19" fmla="*/ 1 h 192"/>
                  <a:gd name="T20" fmla="*/ 1 w 84"/>
                  <a:gd name="T21" fmla="*/ 1 h 192"/>
                  <a:gd name="T22" fmla="*/ 1 w 84"/>
                  <a:gd name="T23" fmla="*/ 1 h 192"/>
                  <a:gd name="T24" fmla="*/ 1 w 84"/>
                  <a:gd name="T25" fmla="*/ 1 h 192"/>
                  <a:gd name="T26" fmla="*/ 1 w 84"/>
                  <a:gd name="T27" fmla="*/ 1 h 192"/>
                  <a:gd name="T28" fmla="*/ 1 w 84"/>
                  <a:gd name="T29" fmla="*/ 1 h 192"/>
                  <a:gd name="T30" fmla="*/ 1 w 84"/>
                  <a:gd name="T31" fmla="*/ 1 h 192"/>
                  <a:gd name="T32" fmla="*/ 1 w 84"/>
                  <a:gd name="T33" fmla="*/ 1 h 1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192"/>
                  <a:gd name="T53" fmla="*/ 84 w 84"/>
                  <a:gd name="T54" fmla="*/ 192 h 1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192">
                    <a:moveTo>
                      <a:pt x="20" y="192"/>
                    </a:moveTo>
                    <a:lnTo>
                      <a:pt x="20" y="63"/>
                    </a:lnTo>
                    <a:lnTo>
                      <a:pt x="10" y="63"/>
                    </a:lnTo>
                    <a:lnTo>
                      <a:pt x="10" y="50"/>
                    </a:lnTo>
                    <a:lnTo>
                      <a:pt x="0" y="50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0"/>
                    </a:lnTo>
                    <a:lnTo>
                      <a:pt x="73" y="0"/>
                    </a:lnTo>
                    <a:lnTo>
                      <a:pt x="73" y="7"/>
                    </a:lnTo>
                    <a:lnTo>
                      <a:pt x="84" y="7"/>
                    </a:lnTo>
                    <a:lnTo>
                      <a:pt x="84" y="50"/>
                    </a:lnTo>
                    <a:lnTo>
                      <a:pt x="73" y="50"/>
                    </a:lnTo>
                    <a:lnTo>
                      <a:pt x="73" y="63"/>
                    </a:lnTo>
                    <a:lnTo>
                      <a:pt x="63" y="63"/>
                    </a:lnTo>
                    <a:lnTo>
                      <a:pt x="63" y="192"/>
                    </a:lnTo>
                    <a:lnTo>
                      <a:pt x="20" y="192"/>
                    </a:lnTo>
                    <a:close/>
                  </a:path>
                </a:pathLst>
              </a:custGeom>
              <a:solidFill>
                <a:srgbClr val="2D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" name="Freeform 28"/>
              <p:cNvSpPr>
                <a:spLocks/>
              </p:cNvSpPr>
              <p:nvPr/>
            </p:nvSpPr>
            <p:spPr bwMode="auto">
              <a:xfrm>
                <a:off x="656" y="1199"/>
                <a:ext cx="172" cy="128"/>
              </a:xfrm>
              <a:custGeom>
                <a:avLst/>
                <a:gdLst>
                  <a:gd name="T0" fmla="*/ 1 w 344"/>
                  <a:gd name="T1" fmla="*/ 0 h 256"/>
                  <a:gd name="T2" fmla="*/ 1 w 344"/>
                  <a:gd name="T3" fmla="*/ 1 h 256"/>
                  <a:gd name="T4" fmla="*/ 0 w 344"/>
                  <a:gd name="T5" fmla="*/ 1 h 256"/>
                  <a:gd name="T6" fmla="*/ 1 w 344"/>
                  <a:gd name="T7" fmla="*/ 0 h 256"/>
                  <a:gd name="T8" fmla="*/ 1 w 34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"/>
                  <a:gd name="T16" fmla="*/ 0 h 256"/>
                  <a:gd name="T17" fmla="*/ 344 w 34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" h="256">
                    <a:moveTo>
                      <a:pt x="214" y="0"/>
                    </a:moveTo>
                    <a:lnTo>
                      <a:pt x="344" y="256"/>
                    </a:lnTo>
                    <a:lnTo>
                      <a:pt x="0" y="256"/>
                    </a:lnTo>
                    <a:lnTo>
                      <a:pt x="128" y="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96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" name="Freeform 29"/>
              <p:cNvSpPr>
                <a:spLocks/>
              </p:cNvSpPr>
              <p:nvPr/>
            </p:nvSpPr>
            <p:spPr bwMode="auto">
              <a:xfrm>
                <a:off x="778" y="1204"/>
                <a:ext cx="401" cy="123"/>
              </a:xfrm>
              <a:custGeom>
                <a:avLst/>
                <a:gdLst>
                  <a:gd name="T0" fmla="*/ 0 w 802"/>
                  <a:gd name="T1" fmla="*/ 0 h 247"/>
                  <a:gd name="T2" fmla="*/ 1 w 802"/>
                  <a:gd name="T3" fmla="*/ 0 h 247"/>
                  <a:gd name="T4" fmla="*/ 1 w 802"/>
                  <a:gd name="T5" fmla="*/ 0 h 247"/>
                  <a:gd name="T6" fmla="*/ 1 w 802"/>
                  <a:gd name="T7" fmla="*/ 0 h 247"/>
                  <a:gd name="T8" fmla="*/ 0 w 802"/>
                  <a:gd name="T9" fmla="*/ 0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2"/>
                  <a:gd name="T16" fmla="*/ 0 h 247"/>
                  <a:gd name="T17" fmla="*/ 802 w 802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2" h="247">
                    <a:moveTo>
                      <a:pt x="0" y="247"/>
                    </a:moveTo>
                    <a:lnTo>
                      <a:pt x="142" y="0"/>
                    </a:lnTo>
                    <a:lnTo>
                      <a:pt x="661" y="0"/>
                    </a:lnTo>
                    <a:lnTo>
                      <a:pt x="802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96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" name="Freeform 30"/>
              <p:cNvSpPr>
                <a:spLocks/>
              </p:cNvSpPr>
              <p:nvPr/>
            </p:nvSpPr>
            <p:spPr bwMode="auto">
              <a:xfrm>
                <a:off x="779" y="1327"/>
                <a:ext cx="400" cy="211"/>
              </a:xfrm>
              <a:custGeom>
                <a:avLst/>
                <a:gdLst>
                  <a:gd name="T0" fmla="*/ 1 w 799"/>
                  <a:gd name="T1" fmla="*/ 1 h 421"/>
                  <a:gd name="T2" fmla="*/ 1 w 799"/>
                  <a:gd name="T3" fmla="*/ 1 h 421"/>
                  <a:gd name="T4" fmla="*/ 1 w 799"/>
                  <a:gd name="T5" fmla="*/ 1 h 421"/>
                  <a:gd name="T6" fmla="*/ 1 w 799"/>
                  <a:gd name="T7" fmla="*/ 0 h 421"/>
                  <a:gd name="T8" fmla="*/ 0 w 799"/>
                  <a:gd name="T9" fmla="*/ 0 h 421"/>
                  <a:gd name="T10" fmla="*/ 1 w 799"/>
                  <a:gd name="T11" fmla="*/ 1 h 421"/>
                  <a:gd name="T12" fmla="*/ 1 w 799"/>
                  <a:gd name="T13" fmla="*/ 1 h 421"/>
                  <a:gd name="T14" fmla="*/ 1 w 799"/>
                  <a:gd name="T15" fmla="*/ 1 h 421"/>
                  <a:gd name="T16" fmla="*/ 1 w 799"/>
                  <a:gd name="T17" fmla="*/ 1 h 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421"/>
                  <a:gd name="T29" fmla="*/ 799 w 799"/>
                  <a:gd name="T30" fmla="*/ 421 h 4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421">
                    <a:moveTo>
                      <a:pt x="776" y="421"/>
                    </a:moveTo>
                    <a:lnTo>
                      <a:pt x="776" y="53"/>
                    </a:lnTo>
                    <a:lnTo>
                      <a:pt x="786" y="53"/>
                    </a:lnTo>
                    <a:lnTo>
                      <a:pt x="799" y="0"/>
                    </a:lnTo>
                    <a:lnTo>
                      <a:pt x="0" y="0"/>
                    </a:lnTo>
                    <a:lnTo>
                      <a:pt x="16" y="53"/>
                    </a:lnTo>
                    <a:lnTo>
                      <a:pt x="21" y="53"/>
                    </a:lnTo>
                    <a:lnTo>
                      <a:pt x="21" y="421"/>
                    </a:lnTo>
                    <a:lnTo>
                      <a:pt x="776" y="421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" name="Freeform 31"/>
              <p:cNvSpPr>
                <a:spLocks/>
              </p:cNvSpPr>
              <p:nvPr/>
            </p:nvSpPr>
            <p:spPr bwMode="auto">
              <a:xfrm>
                <a:off x="648" y="1327"/>
                <a:ext cx="189" cy="211"/>
              </a:xfrm>
              <a:custGeom>
                <a:avLst/>
                <a:gdLst>
                  <a:gd name="T0" fmla="*/ 1 w 377"/>
                  <a:gd name="T1" fmla="*/ 1 h 421"/>
                  <a:gd name="T2" fmla="*/ 1 w 377"/>
                  <a:gd name="T3" fmla="*/ 1 h 421"/>
                  <a:gd name="T4" fmla="*/ 1 w 377"/>
                  <a:gd name="T5" fmla="*/ 1 h 421"/>
                  <a:gd name="T6" fmla="*/ 1 w 377"/>
                  <a:gd name="T7" fmla="*/ 0 h 421"/>
                  <a:gd name="T8" fmla="*/ 0 w 377"/>
                  <a:gd name="T9" fmla="*/ 0 h 421"/>
                  <a:gd name="T10" fmla="*/ 1 w 377"/>
                  <a:gd name="T11" fmla="*/ 1 h 421"/>
                  <a:gd name="T12" fmla="*/ 1 w 377"/>
                  <a:gd name="T13" fmla="*/ 1 h 421"/>
                  <a:gd name="T14" fmla="*/ 1 w 377"/>
                  <a:gd name="T15" fmla="*/ 1 h 421"/>
                  <a:gd name="T16" fmla="*/ 1 w 377"/>
                  <a:gd name="T17" fmla="*/ 1 h 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7"/>
                  <a:gd name="T28" fmla="*/ 0 h 421"/>
                  <a:gd name="T29" fmla="*/ 377 w 377"/>
                  <a:gd name="T30" fmla="*/ 421 h 4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7" h="421">
                    <a:moveTo>
                      <a:pt x="352" y="421"/>
                    </a:moveTo>
                    <a:lnTo>
                      <a:pt x="352" y="53"/>
                    </a:lnTo>
                    <a:lnTo>
                      <a:pt x="362" y="53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15" y="53"/>
                    </a:lnTo>
                    <a:lnTo>
                      <a:pt x="24" y="53"/>
                    </a:lnTo>
                    <a:lnTo>
                      <a:pt x="24" y="421"/>
                    </a:lnTo>
                    <a:lnTo>
                      <a:pt x="352" y="421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" name="Freeform 32"/>
              <p:cNvSpPr>
                <a:spLocks/>
              </p:cNvSpPr>
              <p:nvPr/>
            </p:nvSpPr>
            <p:spPr bwMode="auto">
              <a:xfrm>
                <a:off x="724" y="1155"/>
                <a:ext cx="36" cy="35"/>
              </a:xfrm>
              <a:custGeom>
                <a:avLst/>
                <a:gdLst>
                  <a:gd name="T0" fmla="*/ 1 w 72"/>
                  <a:gd name="T1" fmla="*/ 0 h 71"/>
                  <a:gd name="T2" fmla="*/ 1 w 72"/>
                  <a:gd name="T3" fmla="*/ 0 h 71"/>
                  <a:gd name="T4" fmla="*/ 0 w 72"/>
                  <a:gd name="T5" fmla="*/ 0 h 71"/>
                  <a:gd name="T6" fmla="*/ 1 w 72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"/>
                  <a:gd name="T13" fmla="*/ 0 h 71"/>
                  <a:gd name="T14" fmla="*/ 72 w 72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" h="71">
                    <a:moveTo>
                      <a:pt x="72" y="71"/>
                    </a:moveTo>
                    <a:lnTo>
                      <a:pt x="37" y="0"/>
                    </a:lnTo>
                    <a:lnTo>
                      <a:pt x="0" y="71"/>
                    </a:lnTo>
                    <a:lnTo>
                      <a:pt x="72" y="71"/>
                    </a:lnTo>
                    <a:close/>
                  </a:path>
                </a:pathLst>
              </a:custGeom>
              <a:solidFill>
                <a:srgbClr val="A5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" name="Freeform 33"/>
              <p:cNvSpPr>
                <a:spLocks/>
              </p:cNvSpPr>
              <p:nvPr/>
            </p:nvSpPr>
            <p:spPr bwMode="auto">
              <a:xfrm>
                <a:off x="783" y="1337"/>
                <a:ext cx="393" cy="8"/>
              </a:xfrm>
              <a:custGeom>
                <a:avLst/>
                <a:gdLst>
                  <a:gd name="T0" fmla="*/ 0 w 785"/>
                  <a:gd name="T1" fmla="*/ 0 h 16"/>
                  <a:gd name="T2" fmla="*/ 1 w 785"/>
                  <a:gd name="T3" fmla="*/ 0 h 16"/>
                  <a:gd name="T4" fmla="*/ 1 w 785"/>
                  <a:gd name="T5" fmla="*/ 1 h 16"/>
                  <a:gd name="T6" fmla="*/ 1 w 785"/>
                  <a:gd name="T7" fmla="*/ 1 h 16"/>
                  <a:gd name="T8" fmla="*/ 0 w 78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5"/>
                  <a:gd name="T16" fmla="*/ 0 h 16"/>
                  <a:gd name="T17" fmla="*/ 785 w 78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5" h="16">
                    <a:moveTo>
                      <a:pt x="0" y="0"/>
                    </a:moveTo>
                    <a:lnTo>
                      <a:pt x="785" y="0"/>
                    </a:lnTo>
                    <a:lnTo>
                      <a:pt x="783" y="16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" name="Freeform 34"/>
              <p:cNvSpPr>
                <a:spLocks/>
              </p:cNvSpPr>
              <p:nvPr/>
            </p:nvSpPr>
            <p:spPr bwMode="auto">
              <a:xfrm>
                <a:off x="651" y="1337"/>
                <a:ext cx="183" cy="8"/>
              </a:xfrm>
              <a:custGeom>
                <a:avLst/>
                <a:gdLst>
                  <a:gd name="T0" fmla="*/ 0 w 367"/>
                  <a:gd name="T1" fmla="*/ 1 h 16"/>
                  <a:gd name="T2" fmla="*/ 0 w 367"/>
                  <a:gd name="T3" fmla="*/ 1 h 16"/>
                  <a:gd name="T4" fmla="*/ 0 w 367"/>
                  <a:gd name="T5" fmla="*/ 0 h 16"/>
                  <a:gd name="T6" fmla="*/ 0 w 367"/>
                  <a:gd name="T7" fmla="*/ 0 h 16"/>
                  <a:gd name="T8" fmla="*/ 0 w 367"/>
                  <a:gd name="T9" fmla="*/ 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16"/>
                  <a:gd name="T17" fmla="*/ 367 w 36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16">
                    <a:moveTo>
                      <a:pt x="362" y="16"/>
                    </a:moveTo>
                    <a:lnTo>
                      <a:pt x="5" y="16"/>
                    </a:lnTo>
                    <a:lnTo>
                      <a:pt x="0" y="0"/>
                    </a:lnTo>
                    <a:lnTo>
                      <a:pt x="367" y="0"/>
                    </a:lnTo>
                    <a:lnTo>
                      <a:pt x="36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" name="Rectangle 35"/>
              <p:cNvSpPr>
                <a:spLocks noChangeArrowheads="1"/>
              </p:cNvSpPr>
              <p:nvPr/>
            </p:nvSpPr>
            <p:spPr bwMode="auto">
              <a:xfrm>
                <a:off x="1044" y="1354"/>
                <a:ext cx="123" cy="169"/>
              </a:xfrm>
              <a:prstGeom prst="rect">
                <a:avLst/>
              </a:prstGeom>
              <a:solidFill>
                <a:srgbClr val="A5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55" name="Rectangle 36"/>
              <p:cNvSpPr>
                <a:spLocks noChangeArrowheads="1"/>
              </p:cNvSpPr>
              <p:nvPr/>
            </p:nvSpPr>
            <p:spPr bwMode="auto">
              <a:xfrm>
                <a:off x="789" y="1354"/>
                <a:ext cx="123" cy="169"/>
              </a:xfrm>
              <a:prstGeom prst="rect">
                <a:avLst/>
              </a:prstGeom>
              <a:solidFill>
                <a:srgbClr val="A5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56" name="Rectangle 37"/>
              <p:cNvSpPr>
                <a:spLocks noChangeArrowheads="1"/>
              </p:cNvSpPr>
              <p:nvPr/>
            </p:nvSpPr>
            <p:spPr bwMode="auto">
              <a:xfrm>
                <a:off x="660" y="1354"/>
                <a:ext cx="164" cy="169"/>
              </a:xfrm>
              <a:prstGeom prst="rect">
                <a:avLst/>
              </a:prstGeom>
              <a:solidFill>
                <a:srgbClr val="A5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57" name="Rectangle 38"/>
              <p:cNvSpPr>
                <a:spLocks noChangeArrowheads="1"/>
              </p:cNvSpPr>
              <p:nvPr/>
            </p:nvSpPr>
            <p:spPr bwMode="auto">
              <a:xfrm>
                <a:off x="667" y="1411"/>
                <a:ext cx="46" cy="7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58" name="Rectangle 39"/>
              <p:cNvSpPr>
                <a:spLocks noChangeArrowheads="1"/>
              </p:cNvSpPr>
              <p:nvPr/>
            </p:nvSpPr>
            <p:spPr bwMode="auto">
              <a:xfrm>
                <a:off x="770" y="1411"/>
                <a:ext cx="46" cy="7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59" name="Rectangle 40"/>
              <p:cNvSpPr>
                <a:spLocks noChangeArrowheads="1"/>
              </p:cNvSpPr>
              <p:nvPr/>
            </p:nvSpPr>
            <p:spPr bwMode="auto">
              <a:xfrm>
                <a:off x="719" y="1411"/>
                <a:ext cx="45" cy="7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60" name="Rectangle 41"/>
              <p:cNvSpPr>
                <a:spLocks noChangeArrowheads="1"/>
              </p:cNvSpPr>
              <p:nvPr/>
            </p:nvSpPr>
            <p:spPr bwMode="auto">
              <a:xfrm>
                <a:off x="842" y="1411"/>
                <a:ext cx="45" cy="7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61" name="Rectangle 42"/>
              <p:cNvSpPr>
                <a:spLocks noChangeArrowheads="1"/>
              </p:cNvSpPr>
              <p:nvPr/>
            </p:nvSpPr>
            <p:spPr bwMode="auto">
              <a:xfrm>
                <a:off x="1066" y="1411"/>
                <a:ext cx="45" cy="7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62" name="Rectangle 43"/>
              <p:cNvSpPr>
                <a:spLocks noChangeArrowheads="1"/>
              </p:cNvSpPr>
              <p:nvPr/>
            </p:nvSpPr>
            <p:spPr bwMode="auto">
              <a:xfrm>
                <a:off x="673" y="1417"/>
                <a:ext cx="34" cy="6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63" name="Rectangle 44"/>
              <p:cNvSpPr>
                <a:spLocks noChangeArrowheads="1"/>
              </p:cNvSpPr>
              <p:nvPr/>
            </p:nvSpPr>
            <p:spPr bwMode="auto">
              <a:xfrm>
                <a:off x="776" y="1417"/>
                <a:ext cx="34" cy="6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64" name="Rectangle 45"/>
              <p:cNvSpPr>
                <a:spLocks noChangeArrowheads="1"/>
              </p:cNvSpPr>
              <p:nvPr/>
            </p:nvSpPr>
            <p:spPr bwMode="auto">
              <a:xfrm>
                <a:off x="725" y="1417"/>
                <a:ext cx="34" cy="6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65" name="Rectangle 46"/>
              <p:cNvSpPr>
                <a:spLocks noChangeArrowheads="1"/>
              </p:cNvSpPr>
              <p:nvPr/>
            </p:nvSpPr>
            <p:spPr bwMode="auto">
              <a:xfrm>
                <a:off x="848" y="1417"/>
                <a:ext cx="33" cy="6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66" name="Rectangle 47"/>
              <p:cNvSpPr>
                <a:spLocks noChangeArrowheads="1"/>
              </p:cNvSpPr>
              <p:nvPr/>
            </p:nvSpPr>
            <p:spPr bwMode="auto">
              <a:xfrm>
                <a:off x="1072" y="1417"/>
                <a:ext cx="33" cy="68"/>
              </a:xfrm>
              <a:prstGeom prst="rect">
                <a:avLst/>
              </a:pr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67" name="Freeform 48"/>
              <p:cNvSpPr>
                <a:spLocks/>
              </p:cNvSpPr>
              <p:nvPr/>
            </p:nvSpPr>
            <p:spPr bwMode="auto">
              <a:xfrm>
                <a:off x="892" y="1232"/>
                <a:ext cx="174" cy="175"/>
              </a:xfrm>
              <a:custGeom>
                <a:avLst/>
                <a:gdLst>
                  <a:gd name="T0" fmla="*/ 0 w 349"/>
                  <a:gd name="T1" fmla="*/ 1 h 350"/>
                  <a:gd name="T2" fmla="*/ 0 w 349"/>
                  <a:gd name="T3" fmla="*/ 1 h 350"/>
                  <a:gd name="T4" fmla="*/ 0 w 349"/>
                  <a:gd name="T5" fmla="*/ 1 h 350"/>
                  <a:gd name="T6" fmla="*/ 0 w 349"/>
                  <a:gd name="T7" fmla="*/ 0 h 350"/>
                  <a:gd name="T8" fmla="*/ 0 w 349"/>
                  <a:gd name="T9" fmla="*/ 1 h 350"/>
                  <a:gd name="T10" fmla="*/ 0 w 349"/>
                  <a:gd name="T11" fmla="*/ 1 h 350"/>
                  <a:gd name="T12" fmla="*/ 0 w 349"/>
                  <a:gd name="T13" fmla="*/ 1 h 350"/>
                  <a:gd name="T14" fmla="*/ 0 w 349"/>
                  <a:gd name="T15" fmla="*/ 1 h 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9"/>
                  <a:gd name="T25" fmla="*/ 0 h 350"/>
                  <a:gd name="T26" fmla="*/ 349 w 349"/>
                  <a:gd name="T27" fmla="*/ 350 h 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9" h="350">
                    <a:moveTo>
                      <a:pt x="340" y="350"/>
                    </a:moveTo>
                    <a:lnTo>
                      <a:pt x="340" y="177"/>
                    </a:lnTo>
                    <a:lnTo>
                      <a:pt x="349" y="177"/>
                    </a:lnTo>
                    <a:lnTo>
                      <a:pt x="174" y="0"/>
                    </a:lnTo>
                    <a:lnTo>
                      <a:pt x="0" y="177"/>
                    </a:lnTo>
                    <a:lnTo>
                      <a:pt x="9" y="177"/>
                    </a:lnTo>
                    <a:lnTo>
                      <a:pt x="9" y="350"/>
                    </a:lnTo>
                    <a:lnTo>
                      <a:pt x="340" y="350"/>
                    </a:lnTo>
                    <a:close/>
                  </a:path>
                </a:pathLst>
              </a:custGeom>
              <a:solidFill>
                <a:srgbClr val="A5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" name="Freeform 49"/>
              <p:cNvSpPr>
                <a:spLocks/>
              </p:cNvSpPr>
              <p:nvPr/>
            </p:nvSpPr>
            <p:spPr bwMode="auto">
              <a:xfrm>
                <a:off x="920" y="1335"/>
                <a:ext cx="117" cy="55"/>
              </a:xfrm>
              <a:custGeom>
                <a:avLst/>
                <a:gdLst>
                  <a:gd name="T0" fmla="*/ 1 w 234"/>
                  <a:gd name="T1" fmla="*/ 0 h 108"/>
                  <a:gd name="T2" fmla="*/ 1 w 234"/>
                  <a:gd name="T3" fmla="*/ 1 h 108"/>
                  <a:gd name="T4" fmla="*/ 1 w 234"/>
                  <a:gd name="T5" fmla="*/ 1 h 108"/>
                  <a:gd name="T6" fmla="*/ 1 w 234"/>
                  <a:gd name="T7" fmla="*/ 1 h 108"/>
                  <a:gd name="T8" fmla="*/ 1 w 234"/>
                  <a:gd name="T9" fmla="*/ 1 h 108"/>
                  <a:gd name="T10" fmla="*/ 1 w 234"/>
                  <a:gd name="T11" fmla="*/ 1 h 108"/>
                  <a:gd name="T12" fmla="*/ 1 w 234"/>
                  <a:gd name="T13" fmla="*/ 1 h 108"/>
                  <a:gd name="T14" fmla="*/ 1 w 234"/>
                  <a:gd name="T15" fmla="*/ 1 h 108"/>
                  <a:gd name="T16" fmla="*/ 1 w 234"/>
                  <a:gd name="T17" fmla="*/ 1 h 108"/>
                  <a:gd name="T18" fmla="*/ 1 w 234"/>
                  <a:gd name="T19" fmla="*/ 1 h 108"/>
                  <a:gd name="T20" fmla="*/ 1 w 234"/>
                  <a:gd name="T21" fmla="*/ 1 h 108"/>
                  <a:gd name="T22" fmla="*/ 1 w 234"/>
                  <a:gd name="T23" fmla="*/ 1 h 108"/>
                  <a:gd name="T24" fmla="*/ 1 w 234"/>
                  <a:gd name="T25" fmla="*/ 1 h 108"/>
                  <a:gd name="T26" fmla="*/ 0 w 234"/>
                  <a:gd name="T27" fmla="*/ 1 h 108"/>
                  <a:gd name="T28" fmla="*/ 0 w 234"/>
                  <a:gd name="T29" fmla="*/ 1 h 108"/>
                  <a:gd name="T30" fmla="*/ 0 w 234"/>
                  <a:gd name="T31" fmla="*/ 1 h 108"/>
                  <a:gd name="T32" fmla="*/ 0 w 234"/>
                  <a:gd name="T33" fmla="*/ 1 h 108"/>
                  <a:gd name="T34" fmla="*/ 0 w 234"/>
                  <a:gd name="T35" fmla="*/ 1 h 108"/>
                  <a:gd name="T36" fmla="*/ 1 w 234"/>
                  <a:gd name="T37" fmla="*/ 1 h 108"/>
                  <a:gd name="T38" fmla="*/ 1 w 234"/>
                  <a:gd name="T39" fmla="*/ 1 h 108"/>
                  <a:gd name="T40" fmla="*/ 1 w 234"/>
                  <a:gd name="T41" fmla="*/ 1 h 108"/>
                  <a:gd name="T42" fmla="*/ 1 w 234"/>
                  <a:gd name="T43" fmla="*/ 1 h 108"/>
                  <a:gd name="T44" fmla="*/ 1 w 234"/>
                  <a:gd name="T45" fmla="*/ 1 h 108"/>
                  <a:gd name="T46" fmla="*/ 1 w 234"/>
                  <a:gd name="T47" fmla="*/ 1 h 108"/>
                  <a:gd name="T48" fmla="*/ 1 w 234"/>
                  <a:gd name="T49" fmla="*/ 1 h 108"/>
                  <a:gd name="T50" fmla="*/ 1 w 234"/>
                  <a:gd name="T51" fmla="*/ 0 h 108"/>
                  <a:gd name="T52" fmla="*/ 1 w 234"/>
                  <a:gd name="T53" fmla="*/ 0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4"/>
                  <a:gd name="T82" fmla="*/ 0 h 108"/>
                  <a:gd name="T83" fmla="*/ 234 w 234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4" h="108">
                    <a:moveTo>
                      <a:pt x="118" y="0"/>
                    </a:moveTo>
                    <a:lnTo>
                      <a:pt x="141" y="1"/>
                    </a:lnTo>
                    <a:lnTo>
                      <a:pt x="162" y="5"/>
                    </a:lnTo>
                    <a:lnTo>
                      <a:pt x="182" y="13"/>
                    </a:lnTo>
                    <a:lnTo>
                      <a:pt x="200" y="23"/>
                    </a:lnTo>
                    <a:lnTo>
                      <a:pt x="213" y="35"/>
                    </a:lnTo>
                    <a:lnTo>
                      <a:pt x="225" y="48"/>
                    </a:lnTo>
                    <a:lnTo>
                      <a:pt x="231" y="63"/>
                    </a:lnTo>
                    <a:lnTo>
                      <a:pt x="234" y="79"/>
                    </a:lnTo>
                    <a:lnTo>
                      <a:pt x="234" y="88"/>
                    </a:lnTo>
                    <a:lnTo>
                      <a:pt x="234" y="97"/>
                    </a:lnTo>
                    <a:lnTo>
                      <a:pt x="234" y="105"/>
                    </a:lnTo>
                    <a:lnTo>
                      <a:pt x="234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0" y="88"/>
                    </a:lnTo>
                    <a:lnTo>
                      <a:pt x="0" y="79"/>
                    </a:lnTo>
                    <a:lnTo>
                      <a:pt x="3" y="63"/>
                    </a:lnTo>
                    <a:lnTo>
                      <a:pt x="9" y="48"/>
                    </a:lnTo>
                    <a:lnTo>
                      <a:pt x="19" y="35"/>
                    </a:lnTo>
                    <a:lnTo>
                      <a:pt x="34" y="23"/>
                    </a:lnTo>
                    <a:lnTo>
                      <a:pt x="51" y="13"/>
                    </a:lnTo>
                    <a:lnTo>
                      <a:pt x="70" y="5"/>
                    </a:lnTo>
                    <a:lnTo>
                      <a:pt x="93" y="1"/>
                    </a:lnTo>
                    <a:lnTo>
                      <a:pt x="116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" name="Freeform 50"/>
              <p:cNvSpPr>
                <a:spLocks/>
              </p:cNvSpPr>
              <p:nvPr/>
            </p:nvSpPr>
            <p:spPr bwMode="auto">
              <a:xfrm>
                <a:off x="910" y="1250"/>
                <a:ext cx="138" cy="70"/>
              </a:xfrm>
              <a:custGeom>
                <a:avLst/>
                <a:gdLst>
                  <a:gd name="T0" fmla="*/ 1 w 275"/>
                  <a:gd name="T1" fmla="*/ 1 h 140"/>
                  <a:gd name="T2" fmla="*/ 1 w 275"/>
                  <a:gd name="T3" fmla="*/ 1 h 140"/>
                  <a:gd name="T4" fmla="*/ 1 w 275"/>
                  <a:gd name="T5" fmla="*/ 1 h 140"/>
                  <a:gd name="T6" fmla="*/ 1 w 275"/>
                  <a:gd name="T7" fmla="*/ 1 h 140"/>
                  <a:gd name="T8" fmla="*/ 1 w 275"/>
                  <a:gd name="T9" fmla="*/ 1 h 140"/>
                  <a:gd name="T10" fmla="*/ 1 w 275"/>
                  <a:gd name="T11" fmla="*/ 1 h 140"/>
                  <a:gd name="T12" fmla="*/ 1 w 275"/>
                  <a:gd name="T13" fmla="*/ 1 h 140"/>
                  <a:gd name="T14" fmla="*/ 1 w 275"/>
                  <a:gd name="T15" fmla="*/ 1 h 140"/>
                  <a:gd name="T16" fmla="*/ 1 w 275"/>
                  <a:gd name="T17" fmla="*/ 1 h 140"/>
                  <a:gd name="T18" fmla="*/ 1 w 275"/>
                  <a:gd name="T19" fmla="*/ 1 h 140"/>
                  <a:gd name="T20" fmla="*/ 1 w 275"/>
                  <a:gd name="T21" fmla="*/ 0 h 140"/>
                  <a:gd name="T22" fmla="*/ 0 w 275"/>
                  <a:gd name="T23" fmla="*/ 1 h 140"/>
                  <a:gd name="T24" fmla="*/ 1 w 275"/>
                  <a:gd name="T25" fmla="*/ 1 h 140"/>
                  <a:gd name="T26" fmla="*/ 1 w 275"/>
                  <a:gd name="T27" fmla="*/ 1 h 140"/>
                  <a:gd name="T28" fmla="*/ 1 w 275"/>
                  <a:gd name="T29" fmla="*/ 1 h 140"/>
                  <a:gd name="T30" fmla="*/ 1 w 275"/>
                  <a:gd name="T31" fmla="*/ 1 h 140"/>
                  <a:gd name="T32" fmla="*/ 1 w 275"/>
                  <a:gd name="T33" fmla="*/ 1 h 140"/>
                  <a:gd name="T34" fmla="*/ 1 w 275"/>
                  <a:gd name="T35" fmla="*/ 1 h 140"/>
                  <a:gd name="T36" fmla="*/ 1 w 275"/>
                  <a:gd name="T37" fmla="*/ 1 h 140"/>
                  <a:gd name="T38" fmla="*/ 1 w 275"/>
                  <a:gd name="T39" fmla="*/ 1 h 140"/>
                  <a:gd name="T40" fmla="*/ 1 w 275"/>
                  <a:gd name="T41" fmla="*/ 1 h 140"/>
                  <a:gd name="T42" fmla="*/ 1 w 275"/>
                  <a:gd name="T43" fmla="*/ 1 h 1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5"/>
                  <a:gd name="T67" fmla="*/ 0 h 140"/>
                  <a:gd name="T68" fmla="*/ 275 w 275"/>
                  <a:gd name="T69" fmla="*/ 140 h 1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5" h="140">
                    <a:moveTo>
                      <a:pt x="139" y="75"/>
                    </a:moveTo>
                    <a:lnTo>
                      <a:pt x="152" y="76"/>
                    </a:lnTo>
                    <a:lnTo>
                      <a:pt x="164" y="79"/>
                    </a:lnTo>
                    <a:lnTo>
                      <a:pt x="174" y="85"/>
                    </a:lnTo>
                    <a:lnTo>
                      <a:pt x="184" y="94"/>
                    </a:lnTo>
                    <a:lnTo>
                      <a:pt x="192" y="103"/>
                    </a:lnTo>
                    <a:lnTo>
                      <a:pt x="197" y="115"/>
                    </a:lnTo>
                    <a:lnTo>
                      <a:pt x="200" y="126"/>
                    </a:lnTo>
                    <a:lnTo>
                      <a:pt x="202" y="140"/>
                    </a:lnTo>
                    <a:lnTo>
                      <a:pt x="275" y="140"/>
                    </a:lnTo>
                    <a:lnTo>
                      <a:pt x="137" y="0"/>
                    </a:lnTo>
                    <a:lnTo>
                      <a:pt x="0" y="140"/>
                    </a:lnTo>
                    <a:lnTo>
                      <a:pt x="72" y="140"/>
                    </a:lnTo>
                    <a:lnTo>
                      <a:pt x="74" y="126"/>
                    </a:lnTo>
                    <a:lnTo>
                      <a:pt x="78" y="115"/>
                    </a:lnTo>
                    <a:lnTo>
                      <a:pt x="84" y="103"/>
                    </a:lnTo>
                    <a:lnTo>
                      <a:pt x="91" y="94"/>
                    </a:lnTo>
                    <a:lnTo>
                      <a:pt x="102" y="85"/>
                    </a:lnTo>
                    <a:lnTo>
                      <a:pt x="112" y="79"/>
                    </a:lnTo>
                    <a:lnTo>
                      <a:pt x="124" y="76"/>
                    </a:lnTo>
                    <a:lnTo>
                      <a:pt x="137" y="75"/>
                    </a:lnTo>
                    <a:lnTo>
                      <a:pt x="139" y="75"/>
                    </a:lnTo>
                    <a:close/>
                  </a:path>
                </a:pathLst>
              </a:custGeom>
              <a:solidFill>
                <a:srgbClr val="191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" name="Rectangle 51"/>
              <p:cNvSpPr>
                <a:spLocks noChangeArrowheads="1"/>
              </p:cNvSpPr>
              <p:nvPr/>
            </p:nvSpPr>
            <p:spPr bwMode="auto">
              <a:xfrm>
                <a:off x="983" y="1407"/>
                <a:ext cx="43" cy="111"/>
              </a:xfrm>
              <a:prstGeom prst="rect">
                <a:avLst/>
              </a:prstGeom>
              <a:solidFill>
                <a:srgbClr val="96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71" name="Rectangle 52"/>
              <p:cNvSpPr>
                <a:spLocks noChangeArrowheads="1"/>
              </p:cNvSpPr>
              <p:nvPr/>
            </p:nvSpPr>
            <p:spPr bwMode="auto">
              <a:xfrm>
                <a:off x="931" y="1407"/>
                <a:ext cx="43" cy="111"/>
              </a:xfrm>
              <a:prstGeom prst="rect">
                <a:avLst/>
              </a:prstGeom>
              <a:solidFill>
                <a:srgbClr val="96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72" name="Rectangle 53"/>
              <p:cNvSpPr>
                <a:spLocks noChangeArrowheads="1"/>
              </p:cNvSpPr>
              <p:nvPr/>
            </p:nvSpPr>
            <p:spPr bwMode="auto">
              <a:xfrm>
                <a:off x="1017" y="1487"/>
                <a:ext cx="35" cy="51"/>
              </a:xfrm>
              <a:prstGeom prst="rect">
                <a:avLst/>
              </a:prstGeom>
              <a:solidFill>
                <a:srgbClr val="7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73" name="Rectangle 54"/>
              <p:cNvSpPr>
                <a:spLocks noChangeArrowheads="1"/>
              </p:cNvSpPr>
              <p:nvPr/>
            </p:nvSpPr>
            <p:spPr bwMode="auto">
              <a:xfrm>
                <a:off x="905" y="1487"/>
                <a:ext cx="35" cy="51"/>
              </a:xfrm>
              <a:prstGeom prst="rect">
                <a:avLst/>
              </a:prstGeom>
              <a:solidFill>
                <a:srgbClr val="7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74" name="Rectangle 55"/>
              <p:cNvSpPr>
                <a:spLocks noChangeArrowheads="1"/>
              </p:cNvSpPr>
              <p:nvPr/>
            </p:nvSpPr>
            <p:spPr bwMode="auto">
              <a:xfrm>
                <a:off x="990" y="1415"/>
                <a:ext cx="28" cy="38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75" name="Freeform 56"/>
              <p:cNvSpPr>
                <a:spLocks/>
              </p:cNvSpPr>
              <p:nvPr/>
            </p:nvSpPr>
            <p:spPr bwMode="auto">
              <a:xfrm>
                <a:off x="955" y="1356"/>
                <a:ext cx="47" cy="22"/>
              </a:xfrm>
              <a:custGeom>
                <a:avLst/>
                <a:gdLst>
                  <a:gd name="T0" fmla="*/ 1 w 94"/>
                  <a:gd name="T1" fmla="*/ 1 h 44"/>
                  <a:gd name="T2" fmla="*/ 1 w 94"/>
                  <a:gd name="T3" fmla="*/ 1 h 44"/>
                  <a:gd name="T4" fmla="*/ 1 w 94"/>
                  <a:gd name="T5" fmla="*/ 1 h 44"/>
                  <a:gd name="T6" fmla="*/ 1 w 94"/>
                  <a:gd name="T7" fmla="*/ 1 h 44"/>
                  <a:gd name="T8" fmla="*/ 1 w 94"/>
                  <a:gd name="T9" fmla="*/ 1 h 44"/>
                  <a:gd name="T10" fmla="*/ 1 w 94"/>
                  <a:gd name="T11" fmla="*/ 1 h 44"/>
                  <a:gd name="T12" fmla="*/ 1 w 94"/>
                  <a:gd name="T13" fmla="*/ 1 h 44"/>
                  <a:gd name="T14" fmla="*/ 1 w 94"/>
                  <a:gd name="T15" fmla="*/ 1 h 44"/>
                  <a:gd name="T16" fmla="*/ 0 w 94"/>
                  <a:gd name="T17" fmla="*/ 1 h 44"/>
                  <a:gd name="T18" fmla="*/ 1 w 94"/>
                  <a:gd name="T19" fmla="*/ 1 h 44"/>
                  <a:gd name="T20" fmla="*/ 1 w 94"/>
                  <a:gd name="T21" fmla="*/ 1 h 44"/>
                  <a:gd name="T22" fmla="*/ 1 w 94"/>
                  <a:gd name="T23" fmla="*/ 1 h 44"/>
                  <a:gd name="T24" fmla="*/ 1 w 94"/>
                  <a:gd name="T25" fmla="*/ 1 h 44"/>
                  <a:gd name="T26" fmla="*/ 1 w 94"/>
                  <a:gd name="T27" fmla="*/ 1 h 44"/>
                  <a:gd name="T28" fmla="*/ 1 w 94"/>
                  <a:gd name="T29" fmla="*/ 1 h 44"/>
                  <a:gd name="T30" fmla="*/ 1 w 94"/>
                  <a:gd name="T31" fmla="*/ 0 h 44"/>
                  <a:gd name="T32" fmla="*/ 1 w 94"/>
                  <a:gd name="T33" fmla="*/ 0 h 44"/>
                  <a:gd name="T34" fmla="*/ 1 w 94"/>
                  <a:gd name="T35" fmla="*/ 0 h 44"/>
                  <a:gd name="T36" fmla="*/ 1 w 94"/>
                  <a:gd name="T37" fmla="*/ 1 h 44"/>
                  <a:gd name="T38" fmla="*/ 1 w 94"/>
                  <a:gd name="T39" fmla="*/ 1 h 44"/>
                  <a:gd name="T40" fmla="*/ 1 w 94"/>
                  <a:gd name="T41" fmla="*/ 1 h 44"/>
                  <a:gd name="T42" fmla="*/ 1 w 94"/>
                  <a:gd name="T43" fmla="*/ 1 h 44"/>
                  <a:gd name="T44" fmla="*/ 1 w 94"/>
                  <a:gd name="T45" fmla="*/ 1 h 44"/>
                  <a:gd name="T46" fmla="*/ 1 w 94"/>
                  <a:gd name="T47" fmla="*/ 1 h 44"/>
                  <a:gd name="T48" fmla="*/ 1 w 94"/>
                  <a:gd name="T49" fmla="*/ 1 h 44"/>
                  <a:gd name="T50" fmla="*/ 1 w 94"/>
                  <a:gd name="T51" fmla="*/ 1 h 44"/>
                  <a:gd name="T52" fmla="*/ 1 w 94"/>
                  <a:gd name="T53" fmla="*/ 1 h 44"/>
                  <a:gd name="T54" fmla="*/ 1 w 94"/>
                  <a:gd name="T55" fmla="*/ 1 h 44"/>
                  <a:gd name="T56" fmla="*/ 1 w 94"/>
                  <a:gd name="T57" fmla="*/ 1 h 44"/>
                  <a:gd name="T58" fmla="*/ 1 w 94"/>
                  <a:gd name="T59" fmla="*/ 1 h 44"/>
                  <a:gd name="T60" fmla="*/ 1 w 94"/>
                  <a:gd name="T61" fmla="*/ 1 h 44"/>
                  <a:gd name="T62" fmla="*/ 1 w 94"/>
                  <a:gd name="T63" fmla="*/ 1 h 44"/>
                  <a:gd name="T64" fmla="*/ 1 w 94"/>
                  <a:gd name="T65" fmla="*/ 1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44"/>
                  <a:gd name="T101" fmla="*/ 94 w 94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44">
                    <a:moveTo>
                      <a:pt x="47" y="44"/>
                    </a:moveTo>
                    <a:lnTo>
                      <a:pt x="38" y="44"/>
                    </a:lnTo>
                    <a:lnTo>
                      <a:pt x="29" y="42"/>
                    </a:lnTo>
                    <a:lnTo>
                      <a:pt x="21" y="41"/>
                    </a:lnTo>
                    <a:lnTo>
                      <a:pt x="15" y="38"/>
                    </a:lnTo>
                    <a:lnTo>
                      <a:pt x="9" y="35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9" y="1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6"/>
                    </a:lnTo>
                    <a:lnTo>
                      <a:pt x="87" y="10"/>
                    </a:lnTo>
                    <a:lnTo>
                      <a:pt x="91" y="13"/>
                    </a:lnTo>
                    <a:lnTo>
                      <a:pt x="93" y="17"/>
                    </a:lnTo>
                    <a:lnTo>
                      <a:pt x="94" y="22"/>
                    </a:lnTo>
                    <a:lnTo>
                      <a:pt x="93" y="26"/>
                    </a:lnTo>
                    <a:lnTo>
                      <a:pt x="91" y="31"/>
                    </a:lnTo>
                    <a:lnTo>
                      <a:pt x="87" y="35"/>
                    </a:lnTo>
                    <a:lnTo>
                      <a:pt x="81" y="38"/>
                    </a:lnTo>
                    <a:lnTo>
                      <a:pt x="74" y="41"/>
                    </a:lnTo>
                    <a:lnTo>
                      <a:pt x="66" y="42"/>
                    </a:lnTo>
                    <a:lnTo>
                      <a:pt x="57" y="44"/>
                    </a:ln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" name="Rectangle 57"/>
              <p:cNvSpPr>
                <a:spLocks noChangeArrowheads="1"/>
              </p:cNvSpPr>
              <p:nvPr/>
            </p:nvSpPr>
            <p:spPr bwMode="auto">
              <a:xfrm>
                <a:off x="939" y="1415"/>
                <a:ext cx="28" cy="38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77" name="Rectangle 58"/>
              <p:cNvSpPr>
                <a:spLocks noChangeArrowheads="1"/>
              </p:cNvSpPr>
              <p:nvPr/>
            </p:nvSpPr>
            <p:spPr bwMode="auto">
              <a:xfrm>
                <a:off x="678" y="1421"/>
                <a:ext cx="25" cy="27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78" name="Rectangle 59"/>
              <p:cNvSpPr>
                <a:spLocks noChangeArrowheads="1"/>
              </p:cNvSpPr>
              <p:nvPr/>
            </p:nvSpPr>
            <p:spPr bwMode="auto">
              <a:xfrm>
                <a:off x="678" y="1453"/>
                <a:ext cx="25" cy="26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79" name="Rectangle 60"/>
              <p:cNvSpPr>
                <a:spLocks noChangeArrowheads="1"/>
              </p:cNvSpPr>
              <p:nvPr/>
            </p:nvSpPr>
            <p:spPr bwMode="auto">
              <a:xfrm>
                <a:off x="781" y="1421"/>
                <a:ext cx="25" cy="27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80" name="Rectangle 61"/>
              <p:cNvSpPr>
                <a:spLocks noChangeArrowheads="1"/>
              </p:cNvSpPr>
              <p:nvPr/>
            </p:nvSpPr>
            <p:spPr bwMode="auto">
              <a:xfrm>
                <a:off x="781" y="1453"/>
                <a:ext cx="25" cy="26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81" name="Rectangle 62"/>
              <p:cNvSpPr>
                <a:spLocks noChangeArrowheads="1"/>
              </p:cNvSpPr>
              <p:nvPr/>
            </p:nvSpPr>
            <p:spPr bwMode="auto">
              <a:xfrm>
                <a:off x="730" y="1421"/>
                <a:ext cx="24" cy="27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82" name="Rectangle 63"/>
              <p:cNvSpPr>
                <a:spLocks noChangeArrowheads="1"/>
              </p:cNvSpPr>
              <p:nvPr/>
            </p:nvSpPr>
            <p:spPr bwMode="auto">
              <a:xfrm>
                <a:off x="730" y="1453"/>
                <a:ext cx="24" cy="26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83" name="Rectangle 64"/>
              <p:cNvSpPr>
                <a:spLocks noChangeArrowheads="1"/>
              </p:cNvSpPr>
              <p:nvPr/>
            </p:nvSpPr>
            <p:spPr bwMode="auto">
              <a:xfrm>
                <a:off x="853" y="1421"/>
                <a:ext cx="24" cy="27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84" name="Rectangle 65"/>
              <p:cNvSpPr>
                <a:spLocks noChangeArrowheads="1"/>
              </p:cNvSpPr>
              <p:nvPr/>
            </p:nvSpPr>
            <p:spPr bwMode="auto">
              <a:xfrm>
                <a:off x="853" y="1453"/>
                <a:ext cx="24" cy="26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85" name="Rectangle 66"/>
              <p:cNvSpPr>
                <a:spLocks noChangeArrowheads="1"/>
              </p:cNvSpPr>
              <p:nvPr/>
            </p:nvSpPr>
            <p:spPr bwMode="auto">
              <a:xfrm>
                <a:off x="1077" y="1421"/>
                <a:ext cx="24" cy="27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86" name="Rectangle 67"/>
              <p:cNvSpPr>
                <a:spLocks noChangeArrowheads="1"/>
              </p:cNvSpPr>
              <p:nvPr/>
            </p:nvSpPr>
            <p:spPr bwMode="auto">
              <a:xfrm>
                <a:off x="1077" y="1453"/>
                <a:ext cx="24" cy="26"/>
              </a:xfrm>
              <a:prstGeom prst="rect">
                <a:avLst/>
              </a:prstGeom>
              <a:solidFill>
                <a:srgbClr val="E5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487" name="Freeform 68"/>
              <p:cNvSpPr>
                <a:spLocks/>
              </p:cNvSpPr>
              <p:nvPr/>
            </p:nvSpPr>
            <p:spPr bwMode="auto">
              <a:xfrm>
                <a:off x="804" y="1273"/>
                <a:ext cx="31" cy="54"/>
              </a:xfrm>
              <a:custGeom>
                <a:avLst/>
                <a:gdLst>
                  <a:gd name="T0" fmla="*/ 1 w 62"/>
                  <a:gd name="T1" fmla="*/ 1 h 108"/>
                  <a:gd name="T2" fmla="*/ 1 w 62"/>
                  <a:gd name="T3" fmla="*/ 0 h 108"/>
                  <a:gd name="T4" fmla="*/ 0 w 62"/>
                  <a:gd name="T5" fmla="*/ 1 h 108"/>
                  <a:gd name="T6" fmla="*/ 1 w 62"/>
                  <a:gd name="T7" fmla="*/ 1 h 108"/>
                  <a:gd name="T8" fmla="*/ 1 w 62"/>
                  <a:gd name="T9" fmla="*/ 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108"/>
                  <a:gd name="T17" fmla="*/ 62 w 62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108">
                    <a:moveTo>
                      <a:pt x="62" y="108"/>
                    </a:moveTo>
                    <a:lnTo>
                      <a:pt x="8" y="0"/>
                    </a:lnTo>
                    <a:lnTo>
                      <a:pt x="0" y="13"/>
                    </a:lnTo>
                    <a:lnTo>
                      <a:pt x="49" y="108"/>
                    </a:lnTo>
                    <a:lnTo>
                      <a:pt x="62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127" name="Object 11"/>
            <p:cNvGraphicFramePr>
              <a:graphicFrameLocks noChangeAspect="1"/>
            </p:cNvGraphicFramePr>
            <p:nvPr/>
          </p:nvGraphicFramePr>
          <p:xfrm>
            <a:off x="7356612" y="1905000"/>
            <a:ext cx="1385750" cy="125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Clip" r:id="rId4" imgW="5600700" imgH="3589338" progId="">
                    <p:embed/>
                  </p:oleObj>
                </mc:Choice>
                <mc:Fallback>
                  <p:oleObj name="Clip" r:id="rId4" imgW="5600700" imgH="3589338" progId="">
                    <p:embed/>
                    <p:pic>
                      <p:nvPicPr>
                        <p:cNvPr id="512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6612" y="1905000"/>
                          <a:ext cx="1385750" cy="125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28" name="Group 70"/>
            <p:cNvGrpSpPr>
              <a:grpSpLocks/>
            </p:cNvGrpSpPr>
            <p:nvPr/>
          </p:nvGrpSpPr>
          <p:grpSpPr bwMode="auto">
            <a:xfrm>
              <a:off x="6150246" y="4202368"/>
              <a:ext cx="2011022" cy="819907"/>
              <a:chOff x="3771" y="3233"/>
              <a:chExt cx="2265" cy="487"/>
            </a:xfrm>
          </p:grpSpPr>
          <p:sp>
            <p:nvSpPr>
              <p:cNvPr id="5135" name="Freeform 71"/>
              <p:cNvSpPr>
                <a:spLocks/>
              </p:cNvSpPr>
              <p:nvPr/>
            </p:nvSpPr>
            <p:spPr bwMode="auto">
              <a:xfrm>
                <a:off x="3802" y="3491"/>
                <a:ext cx="118" cy="220"/>
              </a:xfrm>
              <a:custGeom>
                <a:avLst/>
                <a:gdLst>
                  <a:gd name="T0" fmla="*/ 0 w 419"/>
                  <a:gd name="T1" fmla="*/ 0 h 643"/>
                  <a:gd name="T2" fmla="*/ 0 w 419"/>
                  <a:gd name="T3" fmla="*/ 0 h 643"/>
                  <a:gd name="T4" fmla="*/ 0 w 419"/>
                  <a:gd name="T5" fmla="*/ 0 h 643"/>
                  <a:gd name="T6" fmla="*/ 0 w 419"/>
                  <a:gd name="T7" fmla="*/ 0 h 643"/>
                  <a:gd name="T8" fmla="*/ 0 w 419"/>
                  <a:gd name="T9" fmla="*/ 0 h 643"/>
                  <a:gd name="T10" fmla="*/ 0 w 419"/>
                  <a:gd name="T11" fmla="*/ 0 h 643"/>
                  <a:gd name="T12" fmla="*/ 0 w 419"/>
                  <a:gd name="T13" fmla="*/ 0 h 643"/>
                  <a:gd name="T14" fmla="*/ 0 w 419"/>
                  <a:gd name="T15" fmla="*/ 0 h 643"/>
                  <a:gd name="T16" fmla="*/ 0 w 419"/>
                  <a:gd name="T17" fmla="*/ 0 h 643"/>
                  <a:gd name="T18" fmla="*/ 0 w 419"/>
                  <a:gd name="T19" fmla="*/ 0 h 643"/>
                  <a:gd name="T20" fmla="*/ 0 w 419"/>
                  <a:gd name="T21" fmla="*/ 0 h 643"/>
                  <a:gd name="T22" fmla="*/ 0 w 419"/>
                  <a:gd name="T23" fmla="*/ 0 h 643"/>
                  <a:gd name="T24" fmla="*/ 0 w 419"/>
                  <a:gd name="T25" fmla="*/ 0 h 643"/>
                  <a:gd name="T26" fmla="*/ 0 w 419"/>
                  <a:gd name="T27" fmla="*/ 0 h 643"/>
                  <a:gd name="T28" fmla="*/ 0 w 419"/>
                  <a:gd name="T29" fmla="*/ 0 h 643"/>
                  <a:gd name="T30" fmla="*/ 0 w 419"/>
                  <a:gd name="T31" fmla="*/ 0 h 643"/>
                  <a:gd name="T32" fmla="*/ 0 w 419"/>
                  <a:gd name="T33" fmla="*/ 0 h 643"/>
                  <a:gd name="T34" fmla="*/ 0 w 419"/>
                  <a:gd name="T35" fmla="*/ 0 h 643"/>
                  <a:gd name="T36" fmla="*/ 0 w 419"/>
                  <a:gd name="T37" fmla="*/ 0 h 643"/>
                  <a:gd name="T38" fmla="*/ 0 w 419"/>
                  <a:gd name="T39" fmla="*/ 0 h 643"/>
                  <a:gd name="T40" fmla="*/ 0 w 419"/>
                  <a:gd name="T41" fmla="*/ 0 h 643"/>
                  <a:gd name="T42" fmla="*/ 0 w 419"/>
                  <a:gd name="T43" fmla="*/ 0 h 643"/>
                  <a:gd name="T44" fmla="*/ 0 w 419"/>
                  <a:gd name="T45" fmla="*/ 0 h 643"/>
                  <a:gd name="T46" fmla="*/ 0 w 419"/>
                  <a:gd name="T47" fmla="*/ 0 h 643"/>
                  <a:gd name="T48" fmla="*/ 0 w 419"/>
                  <a:gd name="T49" fmla="*/ 0 h 643"/>
                  <a:gd name="T50" fmla="*/ 0 w 419"/>
                  <a:gd name="T51" fmla="*/ 0 h 643"/>
                  <a:gd name="T52" fmla="*/ 0 w 419"/>
                  <a:gd name="T53" fmla="*/ 0 h 643"/>
                  <a:gd name="T54" fmla="*/ 0 w 419"/>
                  <a:gd name="T55" fmla="*/ 0 h 643"/>
                  <a:gd name="T56" fmla="*/ 0 w 419"/>
                  <a:gd name="T57" fmla="*/ 0 h 643"/>
                  <a:gd name="T58" fmla="*/ 0 w 419"/>
                  <a:gd name="T59" fmla="*/ 0 h 643"/>
                  <a:gd name="T60" fmla="*/ 0 w 419"/>
                  <a:gd name="T61" fmla="*/ 0 h 643"/>
                  <a:gd name="T62" fmla="*/ 0 w 419"/>
                  <a:gd name="T63" fmla="*/ 0 h 643"/>
                  <a:gd name="T64" fmla="*/ 0 w 419"/>
                  <a:gd name="T65" fmla="*/ 0 h 643"/>
                  <a:gd name="T66" fmla="*/ 0 w 419"/>
                  <a:gd name="T67" fmla="*/ 0 h 643"/>
                  <a:gd name="T68" fmla="*/ 0 w 419"/>
                  <a:gd name="T69" fmla="*/ 0 h 643"/>
                  <a:gd name="T70" fmla="*/ 0 w 419"/>
                  <a:gd name="T71" fmla="*/ 0 h 643"/>
                  <a:gd name="T72" fmla="*/ 0 w 419"/>
                  <a:gd name="T73" fmla="*/ 0 h 643"/>
                  <a:gd name="T74" fmla="*/ 0 w 419"/>
                  <a:gd name="T75" fmla="*/ 0 h 643"/>
                  <a:gd name="T76" fmla="*/ 0 w 419"/>
                  <a:gd name="T77" fmla="*/ 0 h 643"/>
                  <a:gd name="T78" fmla="*/ 0 w 419"/>
                  <a:gd name="T79" fmla="*/ 0 h 643"/>
                  <a:gd name="T80" fmla="*/ 0 w 419"/>
                  <a:gd name="T81" fmla="*/ 0 h 643"/>
                  <a:gd name="T82" fmla="*/ 0 w 419"/>
                  <a:gd name="T83" fmla="*/ 0 h 643"/>
                  <a:gd name="T84" fmla="*/ 0 w 419"/>
                  <a:gd name="T85" fmla="*/ 0 h 643"/>
                  <a:gd name="T86" fmla="*/ 0 w 419"/>
                  <a:gd name="T87" fmla="*/ 0 h 643"/>
                  <a:gd name="T88" fmla="*/ 0 w 419"/>
                  <a:gd name="T89" fmla="*/ 0 h 643"/>
                  <a:gd name="T90" fmla="*/ 0 w 419"/>
                  <a:gd name="T91" fmla="*/ 0 h 643"/>
                  <a:gd name="T92" fmla="*/ 0 w 419"/>
                  <a:gd name="T93" fmla="*/ 0 h 643"/>
                  <a:gd name="T94" fmla="*/ 0 w 419"/>
                  <a:gd name="T95" fmla="*/ 0 h 643"/>
                  <a:gd name="T96" fmla="*/ 0 w 419"/>
                  <a:gd name="T97" fmla="*/ 0 h 643"/>
                  <a:gd name="T98" fmla="*/ 0 w 419"/>
                  <a:gd name="T99" fmla="*/ 0 h 64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9"/>
                  <a:gd name="T151" fmla="*/ 0 h 643"/>
                  <a:gd name="T152" fmla="*/ 419 w 419"/>
                  <a:gd name="T153" fmla="*/ 643 h 64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9" h="643">
                    <a:moveTo>
                      <a:pt x="259" y="156"/>
                    </a:moveTo>
                    <a:lnTo>
                      <a:pt x="269" y="121"/>
                    </a:lnTo>
                    <a:lnTo>
                      <a:pt x="271" y="90"/>
                    </a:lnTo>
                    <a:lnTo>
                      <a:pt x="266" y="64"/>
                    </a:lnTo>
                    <a:lnTo>
                      <a:pt x="257" y="41"/>
                    </a:lnTo>
                    <a:lnTo>
                      <a:pt x="245" y="23"/>
                    </a:lnTo>
                    <a:lnTo>
                      <a:pt x="233" y="11"/>
                    </a:lnTo>
                    <a:lnTo>
                      <a:pt x="222" y="3"/>
                    </a:lnTo>
                    <a:lnTo>
                      <a:pt x="214" y="0"/>
                    </a:lnTo>
                    <a:lnTo>
                      <a:pt x="198" y="6"/>
                    </a:lnTo>
                    <a:lnTo>
                      <a:pt x="183" y="19"/>
                    </a:lnTo>
                    <a:lnTo>
                      <a:pt x="172" y="40"/>
                    </a:lnTo>
                    <a:lnTo>
                      <a:pt x="163" y="64"/>
                    </a:lnTo>
                    <a:lnTo>
                      <a:pt x="156" y="93"/>
                    </a:lnTo>
                    <a:lnTo>
                      <a:pt x="152" y="125"/>
                    </a:lnTo>
                    <a:lnTo>
                      <a:pt x="150" y="157"/>
                    </a:lnTo>
                    <a:lnTo>
                      <a:pt x="151" y="189"/>
                    </a:lnTo>
                    <a:lnTo>
                      <a:pt x="137" y="181"/>
                    </a:lnTo>
                    <a:lnTo>
                      <a:pt x="122" y="181"/>
                    </a:lnTo>
                    <a:lnTo>
                      <a:pt x="107" y="193"/>
                    </a:lnTo>
                    <a:lnTo>
                      <a:pt x="93" y="212"/>
                    </a:lnTo>
                    <a:lnTo>
                      <a:pt x="82" y="241"/>
                    </a:lnTo>
                    <a:lnTo>
                      <a:pt x="74" y="279"/>
                    </a:lnTo>
                    <a:lnTo>
                      <a:pt x="72" y="326"/>
                    </a:lnTo>
                    <a:lnTo>
                      <a:pt x="76" y="383"/>
                    </a:lnTo>
                    <a:lnTo>
                      <a:pt x="63" y="380"/>
                    </a:lnTo>
                    <a:lnTo>
                      <a:pt x="48" y="392"/>
                    </a:lnTo>
                    <a:lnTo>
                      <a:pt x="34" y="415"/>
                    </a:lnTo>
                    <a:lnTo>
                      <a:pt x="20" y="448"/>
                    </a:lnTo>
                    <a:lnTo>
                      <a:pt x="8" y="490"/>
                    </a:lnTo>
                    <a:lnTo>
                      <a:pt x="1" y="537"/>
                    </a:lnTo>
                    <a:lnTo>
                      <a:pt x="0" y="589"/>
                    </a:lnTo>
                    <a:lnTo>
                      <a:pt x="7" y="643"/>
                    </a:lnTo>
                    <a:lnTo>
                      <a:pt x="410" y="643"/>
                    </a:lnTo>
                    <a:lnTo>
                      <a:pt x="417" y="611"/>
                    </a:lnTo>
                    <a:lnTo>
                      <a:pt x="419" y="571"/>
                    </a:lnTo>
                    <a:lnTo>
                      <a:pt x="418" y="526"/>
                    </a:lnTo>
                    <a:lnTo>
                      <a:pt x="413" y="482"/>
                    </a:lnTo>
                    <a:lnTo>
                      <a:pt x="403" y="444"/>
                    </a:lnTo>
                    <a:lnTo>
                      <a:pt x="388" y="417"/>
                    </a:lnTo>
                    <a:lnTo>
                      <a:pt x="369" y="407"/>
                    </a:lnTo>
                    <a:lnTo>
                      <a:pt x="345" y="418"/>
                    </a:lnTo>
                    <a:lnTo>
                      <a:pt x="365" y="380"/>
                    </a:lnTo>
                    <a:lnTo>
                      <a:pt x="373" y="326"/>
                    </a:lnTo>
                    <a:lnTo>
                      <a:pt x="372" y="264"/>
                    </a:lnTo>
                    <a:lnTo>
                      <a:pt x="362" y="203"/>
                    </a:lnTo>
                    <a:lnTo>
                      <a:pt x="345" y="154"/>
                    </a:lnTo>
                    <a:lnTo>
                      <a:pt x="320" y="122"/>
                    </a:lnTo>
                    <a:lnTo>
                      <a:pt x="292" y="120"/>
                    </a:lnTo>
                    <a:lnTo>
                      <a:pt x="259" y="156"/>
                    </a:lnTo>
                    <a:close/>
                  </a:path>
                </a:pathLst>
              </a:custGeom>
              <a:solidFill>
                <a:srgbClr val="00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72"/>
              <p:cNvSpPr>
                <a:spLocks/>
              </p:cNvSpPr>
              <p:nvPr/>
            </p:nvSpPr>
            <p:spPr bwMode="auto">
              <a:xfrm>
                <a:off x="4042" y="3416"/>
                <a:ext cx="167" cy="295"/>
              </a:xfrm>
              <a:custGeom>
                <a:avLst/>
                <a:gdLst>
                  <a:gd name="T0" fmla="*/ 0 w 598"/>
                  <a:gd name="T1" fmla="*/ 0 h 863"/>
                  <a:gd name="T2" fmla="*/ 0 w 598"/>
                  <a:gd name="T3" fmla="*/ 0 h 863"/>
                  <a:gd name="T4" fmla="*/ 0 w 598"/>
                  <a:gd name="T5" fmla="*/ 0 h 863"/>
                  <a:gd name="T6" fmla="*/ 0 w 598"/>
                  <a:gd name="T7" fmla="*/ 0 h 863"/>
                  <a:gd name="T8" fmla="*/ 0 w 598"/>
                  <a:gd name="T9" fmla="*/ 0 h 863"/>
                  <a:gd name="T10" fmla="*/ 0 w 598"/>
                  <a:gd name="T11" fmla="*/ 0 h 863"/>
                  <a:gd name="T12" fmla="*/ 0 w 598"/>
                  <a:gd name="T13" fmla="*/ 0 h 863"/>
                  <a:gd name="T14" fmla="*/ 0 w 598"/>
                  <a:gd name="T15" fmla="*/ 0 h 863"/>
                  <a:gd name="T16" fmla="*/ 0 w 598"/>
                  <a:gd name="T17" fmla="*/ 0 h 863"/>
                  <a:gd name="T18" fmla="*/ 0 w 598"/>
                  <a:gd name="T19" fmla="*/ 0 h 863"/>
                  <a:gd name="T20" fmla="*/ 0 w 598"/>
                  <a:gd name="T21" fmla="*/ 0 h 863"/>
                  <a:gd name="T22" fmla="*/ 0 w 598"/>
                  <a:gd name="T23" fmla="*/ 0 h 863"/>
                  <a:gd name="T24" fmla="*/ 0 w 598"/>
                  <a:gd name="T25" fmla="*/ 0 h 863"/>
                  <a:gd name="T26" fmla="*/ 0 w 598"/>
                  <a:gd name="T27" fmla="*/ 0 h 863"/>
                  <a:gd name="T28" fmla="*/ 0 w 598"/>
                  <a:gd name="T29" fmla="*/ 0 h 863"/>
                  <a:gd name="T30" fmla="*/ 0 w 598"/>
                  <a:gd name="T31" fmla="*/ 0 h 863"/>
                  <a:gd name="T32" fmla="*/ 0 w 598"/>
                  <a:gd name="T33" fmla="*/ 0 h 863"/>
                  <a:gd name="T34" fmla="*/ 0 w 598"/>
                  <a:gd name="T35" fmla="*/ 0 h 863"/>
                  <a:gd name="T36" fmla="*/ 0 w 598"/>
                  <a:gd name="T37" fmla="*/ 0 h 863"/>
                  <a:gd name="T38" fmla="*/ 0 w 598"/>
                  <a:gd name="T39" fmla="*/ 0 h 863"/>
                  <a:gd name="T40" fmla="*/ 0 w 598"/>
                  <a:gd name="T41" fmla="*/ 0 h 863"/>
                  <a:gd name="T42" fmla="*/ 0 w 598"/>
                  <a:gd name="T43" fmla="*/ 0 h 863"/>
                  <a:gd name="T44" fmla="*/ 0 w 598"/>
                  <a:gd name="T45" fmla="*/ 0 h 863"/>
                  <a:gd name="T46" fmla="*/ 0 w 598"/>
                  <a:gd name="T47" fmla="*/ 0 h 863"/>
                  <a:gd name="T48" fmla="*/ 0 w 598"/>
                  <a:gd name="T49" fmla="*/ 0 h 863"/>
                  <a:gd name="T50" fmla="*/ 0 w 598"/>
                  <a:gd name="T51" fmla="*/ 0 h 863"/>
                  <a:gd name="T52" fmla="*/ 0 w 598"/>
                  <a:gd name="T53" fmla="*/ 0 h 863"/>
                  <a:gd name="T54" fmla="*/ 0 w 598"/>
                  <a:gd name="T55" fmla="*/ 0 h 863"/>
                  <a:gd name="T56" fmla="*/ 0 w 598"/>
                  <a:gd name="T57" fmla="*/ 0 h 863"/>
                  <a:gd name="T58" fmla="*/ 0 w 598"/>
                  <a:gd name="T59" fmla="*/ 0 h 863"/>
                  <a:gd name="T60" fmla="*/ 0 w 598"/>
                  <a:gd name="T61" fmla="*/ 0 h 863"/>
                  <a:gd name="T62" fmla="*/ 0 w 598"/>
                  <a:gd name="T63" fmla="*/ 0 h 863"/>
                  <a:gd name="T64" fmla="*/ 0 w 598"/>
                  <a:gd name="T65" fmla="*/ 0 h 863"/>
                  <a:gd name="T66" fmla="*/ 0 w 598"/>
                  <a:gd name="T67" fmla="*/ 0 h 863"/>
                  <a:gd name="T68" fmla="*/ 0 w 598"/>
                  <a:gd name="T69" fmla="*/ 0 h 863"/>
                  <a:gd name="T70" fmla="*/ 0 w 598"/>
                  <a:gd name="T71" fmla="*/ 0 h 863"/>
                  <a:gd name="T72" fmla="*/ 0 w 598"/>
                  <a:gd name="T73" fmla="*/ 0 h 863"/>
                  <a:gd name="T74" fmla="*/ 0 w 598"/>
                  <a:gd name="T75" fmla="*/ 0 h 863"/>
                  <a:gd name="T76" fmla="*/ 0 w 598"/>
                  <a:gd name="T77" fmla="*/ 0 h 863"/>
                  <a:gd name="T78" fmla="*/ 0 w 598"/>
                  <a:gd name="T79" fmla="*/ 0 h 863"/>
                  <a:gd name="T80" fmla="*/ 0 w 598"/>
                  <a:gd name="T81" fmla="*/ 0 h 863"/>
                  <a:gd name="T82" fmla="*/ 0 w 598"/>
                  <a:gd name="T83" fmla="*/ 0 h 863"/>
                  <a:gd name="T84" fmla="*/ 0 w 598"/>
                  <a:gd name="T85" fmla="*/ 0 h 863"/>
                  <a:gd name="T86" fmla="*/ 0 w 598"/>
                  <a:gd name="T87" fmla="*/ 0 h 863"/>
                  <a:gd name="T88" fmla="*/ 0 w 598"/>
                  <a:gd name="T89" fmla="*/ 0 h 8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98"/>
                  <a:gd name="T136" fmla="*/ 0 h 863"/>
                  <a:gd name="T137" fmla="*/ 598 w 598"/>
                  <a:gd name="T138" fmla="*/ 863 h 8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98" h="863">
                    <a:moveTo>
                      <a:pt x="580" y="863"/>
                    </a:moveTo>
                    <a:lnTo>
                      <a:pt x="50" y="863"/>
                    </a:lnTo>
                    <a:lnTo>
                      <a:pt x="31" y="840"/>
                    </a:lnTo>
                    <a:lnTo>
                      <a:pt x="16" y="812"/>
                    </a:lnTo>
                    <a:lnTo>
                      <a:pt x="6" y="780"/>
                    </a:lnTo>
                    <a:lnTo>
                      <a:pt x="0" y="748"/>
                    </a:lnTo>
                    <a:lnTo>
                      <a:pt x="0" y="718"/>
                    </a:lnTo>
                    <a:lnTo>
                      <a:pt x="6" y="694"/>
                    </a:lnTo>
                    <a:lnTo>
                      <a:pt x="19" y="679"/>
                    </a:lnTo>
                    <a:lnTo>
                      <a:pt x="38" y="674"/>
                    </a:lnTo>
                    <a:lnTo>
                      <a:pt x="32" y="652"/>
                    </a:lnTo>
                    <a:lnTo>
                      <a:pt x="29" y="625"/>
                    </a:lnTo>
                    <a:lnTo>
                      <a:pt x="28" y="594"/>
                    </a:lnTo>
                    <a:lnTo>
                      <a:pt x="31" y="561"/>
                    </a:lnTo>
                    <a:lnTo>
                      <a:pt x="39" y="531"/>
                    </a:lnTo>
                    <a:lnTo>
                      <a:pt x="52" y="505"/>
                    </a:lnTo>
                    <a:lnTo>
                      <a:pt x="69" y="486"/>
                    </a:lnTo>
                    <a:lnTo>
                      <a:pt x="93" y="477"/>
                    </a:lnTo>
                    <a:lnTo>
                      <a:pt x="90" y="461"/>
                    </a:lnTo>
                    <a:lnTo>
                      <a:pt x="90" y="444"/>
                    </a:lnTo>
                    <a:lnTo>
                      <a:pt x="93" y="427"/>
                    </a:lnTo>
                    <a:lnTo>
                      <a:pt x="99" y="410"/>
                    </a:lnTo>
                    <a:lnTo>
                      <a:pt x="106" y="395"/>
                    </a:lnTo>
                    <a:lnTo>
                      <a:pt x="115" y="384"/>
                    </a:lnTo>
                    <a:lnTo>
                      <a:pt x="123" y="376"/>
                    </a:lnTo>
                    <a:lnTo>
                      <a:pt x="133" y="374"/>
                    </a:lnTo>
                    <a:lnTo>
                      <a:pt x="122" y="345"/>
                    </a:lnTo>
                    <a:lnTo>
                      <a:pt x="119" y="319"/>
                    </a:lnTo>
                    <a:lnTo>
                      <a:pt x="121" y="296"/>
                    </a:lnTo>
                    <a:lnTo>
                      <a:pt x="127" y="278"/>
                    </a:lnTo>
                    <a:lnTo>
                      <a:pt x="136" y="263"/>
                    </a:lnTo>
                    <a:lnTo>
                      <a:pt x="148" y="252"/>
                    </a:lnTo>
                    <a:lnTo>
                      <a:pt x="160" y="245"/>
                    </a:lnTo>
                    <a:lnTo>
                      <a:pt x="173" y="243"/>
                    </a:lnTo>
                    <a:lnTo>
                      <a:pt x="171" y="217"/>
                    </a:lnTo>
                    <a:lnTo>
                      <a:pt x="172" y="186"/>
                    </a:lnTo>
                    <a:lnTo>
                      <a:pt x="174" y="154"/>
                    </a:lnTo>
                    <a:lnTo>
                      <a:pt x="181" y="124"/>
                    </a:lnTo>
                    <a:lnTo>
                      <a:pt x="191" y="99"/>
                    </a:lnTo>
                    <a:lnTo>
                      <a:pt x="206" y="82"/>
                    </a:lnTo>
                    <a:lnTo>
                      <a:pt x="226" y="78"/>
                    </a:lnTo>
                    <a:lnTo>
                      <a:pt x="251" y="88"/>
                    </a:lnTo>
                    <a:lnTo>
                      <a:pt x="249" y="60"/>
                    </a:lnTo>
                    <a:lnTo>
                      <a:pt x="255" y="36"/>
                    </a:lnTo>
                    <a:lnTo>
                      <a:pt x="265" y="19"/>
                    </a:lnTo>
                    <a:lnTo>
                      <a:pt x="279" y="6"/>
                    </a:lnTo>
                    <a:lnTo>
                      <a:pt x="294" y="0"/>
                    </a:lnTo>
                    <a:lnTo>
                      <a:pt x="309" y="2"/>
                    </a:lnTo>
                    <a:lnTo>
                      <a:pt x="322" y="12"/>
                    </a:lnTo>
                    <a:lnTo>
                      <a:pt x="328" y="30"/>
                    </a:lnTo>
                    <a:lnTo>
                      <a:pt x="336" y="19"/>
                    </a:lnTo>
                    <a:lnTo>
                      <a:pt x="348" y="13"/>
                    </a:lnTo>
                    <a:lnTo>
                      <a:pt x="362" y="13"/>
                    </a:lnTo>
                    <a:lnTo>
                      <a:pt x="377" y="21"/>
                    </a:lnTo>
                    <a:lnTo>
                      <a:pt x="391" y="36"/>
                    </a:lnTo>
                    <a:lnTo>
                      <a:pt x="402" y="60"/>
                    </a:lnTo>
                    <a:lnTo>
                      <a:pt x="410" y="95"/>
                    </a:lnTo>
                    <a:lnTo>
                      <a:pt x="411" y="140"/>
                    </a:lnTo>
                    <a:lnTo>
                      <a:pt x="421" y="133"/>
                    </a:lnTo>
                    <a:lnTo>
                      <a:pt x="430" y="127"/>
                    </a:lnTo>
                    <a:lnTo>
                      <a:pt x="439" y="126"/>
                    </a:lnTo>
                    <a:lnTo>
                      <a:pt x="447" y="131"/>
                    </a:lnTo>
                    <a:lnTo>
                      <a:pt x="454" y="147"/>
                    </a:lnTo>
                    <a:lnTo>
                      <a:pt x="459" y="174"/>
                    </a:lnTo>
                    <a:lnTo>
                      <a:pt x="460" y="218"/>
                    </a:lnTo>
                    <a:lnTo>
                      <a:pt x="457" y="280"/>
                    </a:lnTo>
                    <a:lnTo>
                      <a:pt x="472" y="276"/>
                    </a:lnTo>
                    <a:lnTo>
                      <a:pt x="487" y="275"/>
                    </a:lnTo>
                    <a:lnTo>
                      <a:pt x="504" y="281"/>
                    </a:lnTo>
                    <a:lnTo>
                      <a:pt x="516" y="296"/>
                    </a:lnTo>
                    <a:lnTo>
                      <a:pt x="528" y="321"/>
                    </a:lnTo>
                    <a:lnTo>
                      <a:pt x="535" y="357"/>
                    </a:lnTo>
                    <a:lnTo>
                      <a:pt x="536" y="408"/>
                    </a:lnTo>
                    <a:lnTo>
                      <a:pt x="530" y="475"/>
                    </a:lnTo>
                    <a:lnTo>
                      <a:pt x="540" y="476"/>
                    </a:lnTo>
                    <a:lnTo>
                      <a:pt x="552" y="492"/>
                    </a:lnTo>
                    <a:lnTo>
                      <a:pt x="562" y="520"/>
                    </a:lnTo>
                    <a:lnTo>
                      <a:pt x="570" y="557"/>
                    </a:lnTo>
                    <a:lnTo>
                      <a:pt x="576" y="599"/>
                    </a:lnTo>
                    <a:lnTo>
                      <a:pt x="577" y="644"/>
                    </a:lnTo>
                    <a:lnTo>
                      <a:pt x="574" y="688"/>
                    </a:lnTo>
                    <a:lnTo>
                      <a:pt x="563" y="726"/>
                    </a:lnTo>
                    <a:lnTo>
                      <a:pt x="572" y="728"/>
                    </a:lnTo>
                    <a:lnTo>
                      <a:pt x="580" y="736"/>
                    </a:lnTo>
                    <a:lnTo>
                      <a:pt x="588" y="750"/>
                    </a:lnTo>
                    <a:lnTo>
                      <a:pt x="595" y="767"/>
                    </a:lnTo>
                    <a:lnTo>
                      <a:pt x="598" y="788"/>
                    </a:lnTo>
                    <a:lnTo>
                      <a:pt x="597" y="812"/>
                    </a:lnTo>
                    <a:lnTo>
                      <a:pt x="591" y="838"/>
                    </a:lnTo>
                    <a:lnTo>
                      <a:pt x="580" y="863"/>
                    </a:lnTo>
                    <a:close/>
                  </a:path>
                </a:pathLst>
              </a:custGeom>
              <a:solidFill>
                <a:srgbClr val="00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73"/>
              <p:cNvSpPr>
                <a:spLocks/>
              </p:cNvSpPr>
              <p:nvPr/>
            </p:nvSpPr>
            <p:spPr bwMode="auto">
              <a:xfrm>
                <a:off x="3780" y="3259"/>
                <a:ext cx="563" cy="452"/>
              </a:xfrm>
              <a:custGeom>
                <a:avLst/>
                <a:gdLst>
                  <a:gd name="T0" fmla="*/ 0 w 2017"/>
                  <a:gd name="T1" fmla="*/ 0 h 1321"/>
                  <a:gd name="T2" fmla="*/ 0 w 2017"/>
                  <a:gd name="T3" fmla="*/ 0 h 1321"/>
                  <a:gd name="T4" fmla="*/ 0 w 2017"/>
                  <a:gd name="T5" fmla="*/ 0 h 1321"/>
                  <a:gd name="T6" fmla="*/ 0 w 2017"/>
                  <a:gd name="T7" fmla="*/ 0 h 1321"/>
                  <a:gd name="T8" fmla="*/ 0 w 2017"/>
                  <a:gd name="T9" fmla="*/ 0 h 1321"/>
                  <a:gd name="T10" fmla="*/ 0 w 2017"/>
                  <a:gd name="T11" fmla="*/ 0 h 1321"/>
                  <a:gd name="T12" fmla="*/ 0 w 2017"/>
                  <a:gd name="T13" fmla="*/ 0 h 1321"/>
                  <a:gd name="T14" fmla="*/ 0 w 2017"/>
                  <a:gd name="T15" fmla="*/ 0 h 1321"/>
                  <a:gd name="T16" fmla="*/ 0 w 2017"/>
                  <a:gd name="T17" fmla="*/ 0 h 1321"/>
                  <a:gd name="T18" fmla="*/ 0 w 2017"/>
                  <a:gd name="T19" fmla="*/ 0 h 1321"/>
                  <a:gd name="T20" fmla="*/ 0 w 2017"/>
                  <a:gd name="T21" fmla="*/ 0 h 1321"/>
                  <a:gd name="T22" fmla="*/ 0 w 2017"/>
                  <a:gd name="T23" fmla="*/ 0 h 1321"/>
                  <a:gd name="T24" fmla="*/ 0 w 2017"/>
                  <a:gd name="T25" fmla="*/ 0 h 1321"/>
                  <a:gd name="T26" fmla="*/ 0 w 2017"/>
                  <a:gd name="T27" fmla="*/ 0 h 1321"/>
                  <a:gd name="T28" fmla="*/ 0 w 2017"/>
                  <a:gd name="T29" fmla="*/ 0 h 1321"/>
                  <a:gd name="T30" fmla="*/ 0 w 2017"/>
                  <a:gd name="T31" fmla="*/ 0 h 1321"/>
                  <a:gd name="T32" fmla="*/ 0 w 2017"/>
                  <a:gd name="T33" fmla="*/ 0 h 1321"/>
                  <a:gd name="T34" fmla="*/ 0 w 2017"/>
                  <a:gd name="T35" fmla="*/ 0 h 1321"/>
                  <a:gd name="T36" fmla="*/ 0 w 2017"/>
                  <a:gd name="T37" fmla="*/ 0 h 1321"/>
                  <a:gd name="T38" fmla="*/ 0 w 2017"/>
                  <a:gd name="T39" fmla="*/ 0 h 1321"/>
                  <a:gd name="T40" fmla="*/ 0 w 2017"/>
                  <a:gd name="T41" fmla="*/ 0 h 1321"/>
                  <a:gd name="T42" fmla="*/ 0 w 2017"/>
                  <a:gd name="T43" fmla="*/ 0 h 1321"/>
                  <a:gd name="T44" fmla="*/ 0 w 2017"/>
                  <a:gd name="T45" fmla="*/ 0 h 1321"/>
                  <a:gd name="T46" fmla="*/ 0 w 2017"/>
                  <a:gd name="T47" fmla="*/ 0 h 1321"/>
                  <a:gd name="T48" fmla="*/ 0 w 2017"/>
                  <a:gd name="T49" fmla="*/ 0 h 1321"/>
                  <a:gd name="T50" fmla="*/ 0 w 2017"/>
                  <a:gd name="T51" fmla="*/ 0 h 1321"/>
                  <a:gd name="T52" fmla="*/ 0 w 2017"/>
                  <a:gd name="T53" fmla="*/ 0 h 1321"/>
                  <a:gd name="T54" fmla="*/ 0 w 2017"/>
                  <a:gd name="T55" fmla="*/ 0 h 1321"/>
                  <a:gd name="T56" fmla="*/ 0 w 2017"/>
                  <a:gd name="T57" fmla="*/ 0 h 1321"/>
                  <a:gd name="T58" fmla="*/ 0 w 2017"/>
                  <a:gd name="T59" fmla="*/ 0 h 1321"/>
                  <a:gd name="T60" fmla="*/ 0 w 2017"/>
                  <a:gd name="T61" fmla="*/ 0 h 1321"/>
                  <a:gd name="T62" fmla="*/ 0 w 2017"/>
                  <a:gd name="T63" fmla="*/ 0 h 1321"/>
                  <a:gd name="T64" fmla="*/ 0 w 2017"/>
                  <a:gd name="T65" fmla="*/ 0 h 1321"/>
                  <a:gd name="T66" fmla="*/ 0 w 2017"/>
                  <a:gd name="T67" fmla="*/ 0 h 1321"/>
                  <a:gd name="T68" fmla="*/ 0 w 2017"/>
                  <a:gd name="T69" fmla="*/ 0 h 1321"/>
                  <a:gd name="T70" fmla="*/ 0 w 2017"/>
                  <a:gd name="T71" fmla="*/ 0 h 1321"/>
                  <a:gd name="T72" fmla="*/ 0 w 2017"/>
                  <a:gd name="T73" fmla="*/ 0 h 1321"/>
                  <a:gd name="T74" fmla="*/ 0 w 2017"/>
                  <a:gd name="T75" fmla="*/ 0 h 1321"/>
                  <a:gd name="T76" fmla="*/ 0 w 2017"/>
                  <a:gd name="T77" fmla="*/ 0 h 1321"/>
                  <a:gd name="T78" fmla="*/ 0 w 2017"/>
                  <a:gd name="T79" fmla="*/ 0 h 1321"/>
                  <a:gd name="T80" fmla="*/ 0 w 2017"/>
                  <a:gd name="T81" fmla="*/ 0 h 1321"/>
                  <a:gd name="T82" fmla="*/ 0 w 2017"/>
                  <a:gd name="T83" fmla="*/ 0 h 1321"/>
                  <a:gd name="T84" fmla="*/ 0 w 2017"/>
                  <a:gd name="T85" fmla="*/ 0 h 1321"/>
                  <a:gd name="T86" fmla="*/ 0 w 2017"/>
                  <a:gd name="T87" fmla="*/ 0 h 1321"/>
                  <a:gd name="T88" fmla="*/ 0 w 2017"/>
                  <a:gd name="T89" fmla="*/ 0 h 1321"/>
                  <a:gd name="T90" fmla="*/ 0 w 2017"/>
                  <a:gd name="T91" fmla="*/ 0 h 1321"/>
                  <a:gd name="T92" fmla="*/ 0 w 2017"/>
                  <a:gd name="T93" fmla="*/ 0 h 1321"/>
                  <a:gd name="T94" fmla="*/ 0 w 2017"/>
                  <a:gd name="T95" fmla="*/ 0 h 13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7"/>
                  <a:gd name="T145" fmla="*/ 0 h 1321"/>
                  <a:gd name="T146" fmla="*/ 2017 w 2017"/>
                  <a:gd name="T147" fmla="*/ 1321 h 13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7" h="1321">
                    <a:moveTo>
                      <a:pt x="2017" y="1321"/>
                    </a:moveTo>
                    <a:lnTo>
                      <a:pt x="0" y="1321"/>
                    </a:lnTo>
                    <a:lnTo>
                      <a:pt x="0" y="1085"/>
                    </a:lnTo>
                    <a:lnTo>
                      <a:pt x="0" y="799"/>
                    </a:lnTo>
                    <a:lnTo>
                      <a:pt x="0" y="553"/>
                    </a:lnTo>
                    <a:lnTo>
                      <a:pt x="0" y="437"/>
                    </a:lnTo>
                    <a:lnTo>
                      <a:pt x="3" y="400"/>
                    </a:lnTo>
                    <a:lnTo>
                      <a:pt x="10" y="357"/>
                    </a:lnTo>
                    <a:lnTo>
                      <a:pt x="20" y="312"/>
                    </a:lnTo>
                    <a:lnTo>
                      <a:pt x="34" y="273"/>
                    </a:lnTo>
                    <a:lnTo>
                      <a:pt x="49" y="244"/>
                    </a:lnTo>
                    <a:lnTo>
                      <a:pt x="67" y="233"/>
                    </a:lnTo>
                    <a:lnTo>
                      <a:pt x="87" y="245"/>
                    </a:lnTo>
                    <a:lnTo>
                      <a:pt x="108" y="287"/>
                    </a:lnTo>
                    <a:lnTo>
                      <a:pt x="118" y="275"/>
                    </a:lnTo>
                    <a:lnTo>
                      <a:pt x="131" y="273"/>
                    </a:lnTo>
                    <a:lnTo>
                      <a:pt x="142" y="282"/>
                    </a:lnTo>
                    <a:lnTo>
                      <a:pt x="154" y="306"/>
                    </a:lnTo>
                    <a:lnTo>
                      <a:pt x="165" y="346"/>
                    </a:lnTo>
                    <a:lnTo>
                      <a:pt x="174" y="404"/>
                    </a:lnTo>
                    <a:lnTo>
                      <a:pt x="182" y="483"/>
                    </a:lnTo>
                    <a:lnTo>
                      <a:pt x="188" y="584"/>
                    </a:lnTo>
                    <a:lnTo>
                      <a:pt x="211" y="572"/>
                    </a:lnTo>
                    <a:lnTo>
                      <a:pt x="229" y="575"/>
                    </a:lnTo>
                    <a:lnTo>
                      <a:pt x="244" y="587"/>
                    </a:lnTo>
                    <a:lnTo>
                      <a:pt x="254" y="608"/>
                    </a:lnTo>
                    <a:lnTo>
                      <a:pt x="260" y="635"/>
                    </a:lnTo>
                    <a:lnTo>
                      <a:pt x="262" y="666"/>
                    </a:lnTo>
                    <a:lnTo>
                      <a:pt x="261" y="698"/>
                    </a:lnTo>
                    <a:lnTo>
                      <a:pt x="256" y="730"/>
                    </a:lnTo>
                    <a:lnTo>
                      <a:pt x="282" y="724"/>
                    </a:lnTo>
                    <a:lnTo>
                      <a:pt x="301" y="751"/>
                    </a:lnTo>
                    <a:lnTo>
                      <a:pt x="315" y="802"/>
                    </a:lnTo>
                    <a:lnTo>
                      <a:pt x="325" y="864"/>
                    </a:lnTo>
                    <a:lnTo>
                      <a:pt x="330" y="929"/>
                    </a:lnTo>
                    <a:lnTo>
                      <a:pt x="333" y="988"/>
                    </a:lnTo>
                    <a:lnTo>
                      <a:pt x="335" y="1031"/>
                    </a:lnTo>
                    <a:lnTo>
                      <a:pt x="335" y="1047"/>
                    </a:lnTo>
                    <a:lnTo>
                      <a:pt x="345" y="1039"/>
                    </a:lnTo>
                    <a:lnTo>
                      <a:pt x="353" y="1040"/>
                    </a:lnTo>
                    <a:lnTo>
                      <a:pt x="360" y="1049"/>
                    </a:lnTo>
                    <a:lnTo>
                      <a:pt x="365" y="1065"/>
                    </a:lnTo>
                    <a:lnTo>
                      <a:pt x="369" y="1085"/>
                    </a:lnTo>
                    <a:lnTo>
                      <a:pt x="374" y="1108"/>
                    </a:lnTo>
                    <a:lnTo>
                      <a:pt x="378" y="1132"/>
                    </a:lnTo>
                    <a:lnTo>
                      <a:pt x="384" y="1156"/>
                    </a:lnTo>
                    <a:lnTo>
                      <a:pt x="378" y="1120"/>
                    </a:lnTo>
                    <a:lnTo>
                      <a:pt x="375" y="1079"/>
                    </a:lnTo>
                    <a:lnTo>
                      <a:pt x="374" y="1040"/>
                    </a:lnTo>
                    <a:lnTo>
                      <a:pt x="375" y="1006"/>
                    </a:lnTo>
                    <a:lnTo>
                      <a:pt x="381" y="978"/>
                    </a:lnTo>
                    <a:lnTo>
                      <a:pt x="390" y="961"/>
                    </a:lnTo>
                    <a:lnTo>
                      <a:pt x="403" y="957"/>
                    </a:lnTo>
                    <a:lnTo>
                      <a:pt x="420" y="971"/>
                    </a:lnTo>
                    <a:lnTo>
                      <a:pt x="412" y="940"/>
                    </a:lnTo>
                    <a:lnTo>
                      <a:pt x="406" y="901"/>
                    </a:lnTo>
                    <a:lnTo>
                      <a:pt x="404" y="857"/>
                    </a:lnTo>
                    <a:lnTo>
                      <a:pt x="404" y="814"/>
                    </a:lnTo>
                    <a:lnTo>
                      <a:pt x="409" y="776"/>
                    </a:lnTo>
                    <a:lnTo>
                      <a:pt x="421" y="749"/>
                    </a:lnTo>
                    <a:lnTo>
                      <a:pt x="438" y="736"/>
                    </a:lnTo>
                    <a:lnTo>
                      <a:pt x="464" y="744"/>
                    </a:lnTo>
                    <a:lnTo>
                      <a:pt x="464" y="734"/>
                    </a:lnTo>
                    <a:lnTo>
                      <a:pt x="461" y="703"/>
                    </a:lnTo>
                    <a:lnTo>
                      <a:pt x="458" y="657"/>
                    </a:lnTo>
                    <a:lnTo>
                      <a:pt x="458" y="604"/>
                    </a:lnTo>
                    <a:lnTo>
                      <a:pt x="461" y="551"/>
                    </a:lnTo>
                    <a:lnTo>
                      <a:pt x="472" y="504"/>
                    </a:lnTo>
                    <a:lnTo>
                      <a:pt x="491" y="473"/>
                    </a:lnTo>
                    <a:lnTo>
                      <a:pt x="523" y="463"/>
                    </a:lnTo>
                    <a:lnTo>
                      <a:pt x="519" y="437"/>
                    </a:lnTo>
                    <a:lnTo>
                      <a:pt x="517" y="400"/>
                    </a:lnTo>
                    <a:lnTo>
                      <a:pt x="520" y="357"/>
                    </a:lnTo>
                    <a:lnTo>
                      <a:pt x="528" y="314"/>
                    </a:lnTo>
                    <a:lnTo>
                      <a:pt x="542" y="274"/>
                    </a:lnTo>
                    <a:lnTo>
                      <a:pt x="562" y="241"/>
                    </a:lnTo>
                    <a:lnTo>
                      <a:pt x="588" y="219"/>
                    </a:lnTo>
                    <a:lnTo>
                      <a:pt x="621" y="213"/>
                    </a:lnTo>
                    <a:lnTo>
                      <a:pt x="619" y="183"/>
                    </a:lnTo>
                    <a:lnTo>
                      <a:pt x="619" y="149"/>
                    </a:lnTo>
                    <a:lnTo>
                      <a:pt x="623" y="113"/>
                    </a:lnTo>
                    <a:lnTo>
                      <a:pt x="628" y="77"/>
                    </a:lnTo>
                    <a:lnTo>
                      <a:pt x="638" y="46"/>
                    </a:lnTo>
                    <a:lnTo>
                      <a:pt x="651" y="21"/>
                    </a:lnTo>
                    <a:lnTo>
                      <a:pt x="669" y="5"/>
                    </a:lnTo>
                    <a:lnTo>
                      <a:pt x="691" y="0"/>
                    </a:lnTo>
                    <a:lnTo>
                      <a:pt x="712" y="8"/>
                    </a:lnTo>
                    <a:lnTo>
                      <a:pt x="730" y="29"/>
                    </a:lnTo>
                    <a:lnTo>
                      <a:pt x="744" y="58"/>
                    </a:lnTo>
                    <a:lnTo>
                      <a:pt x="753" y="96"/>
                    </a:lnTo>
                    <a:lnTo>
                      <a:pt x="759" y="139"/>
                    </a:lnTo>
                    <a:lnTo>
                      <a:pt x="760" y="187"/>
                    </a:lnTo>
                    <a:lnTo>
                      <a:pt x="759" y="237"/>
                    </a:lnTo>
                    <a:lnTo>
                      <a:pt x="754" y="289"/>
                    </a:lnTo>
                    <a:lnTo>
                      <a:pt x="770" y="286"/>
                    </a:lnTo>
                    <a:lnTo>
                      <a:pt x="786" y="287"/>
                    </a:lnTo>
                    <a:lnTo>
                      <a:pt x="801" y="295"/>
                    </a:lnTo>
                    <a:lnTo>
                      <a:pt x="814" y="311"/>
                    </a:lnTo>
                    <a:lnTo>
                      <a:pt x="823" y="337"/>
                    </a:lnTo>
                    <a:lnTo>
                      <a:pt x="829" y="378"/>
                    </a:lnTo>
                    <a:lnTo>
                      <a:pt x="828" y="433"/>
                    </a:lnTo>
                    <a:lnTo>
                      <a:pt x="821" y="504"/>
                    </a:lnTo>
                    <a:lnTo>
                      <a:pt x="837" y="506"/>
                    </a:lnTo>
                    <a:lnTo>
                      <a:pt x="853" y="516"/>
                    </a:lnTo>
                    <a:lnTo>
                      <a:pt x="868" y="534"/>
                    </a:lnTo>
                    <a:lnTo>
                      <a:pt x="879" y="562"/>
                    </a:lnTo>
                    <a:lnTo>
                      <a:pt x="888" y="599"/>
                    </a:lnTo>
                    <a:lnTo>
                      <a:pt x="891" y="646"/>
                    </a:lnTo>
                    <a:lnTo>
                      <a:pt x="888" y="701"/>
                    </a:lnTo>
                    <a:lnTo>
                      <a:pt x="876" y="768"/>
                    </a:lnTo>
                    <a:lnTo>
                      <a:pt x="900" y="760"/>
                    </a:lnTo>
                    <a:lnTo>
                      <a:pt x="926" y="765"/>
                    </a:lnTo>
                    <a:lnTo>
                      <a:pt x="951" y="783"/>
                    </a:lnTo>
                    <a:lnTo>
                      <a:pt x="974" y="812"/>
                    </a:lnTo>
                    <a:lnTo>
                      <a:pt x="994" y="853"/>
                    </a:lnTo>
                    <a:lnTo>
                      <a:pt x="1006" y="904"/>
                    </a:lnTo>
                    <a:lnTo>
                      <a:pt x="1011" y="965"/>
                    </a:lnTo>
                    <a:lnTo>
                      <a:pt x="1006" y="1034"/>
                    </a:lnTo>
                    <a:lnTo>
                      <a:pt x="1013" y="1024"/>
                    </a:lnTo>
                    <a:lnTo>
                      <a:pt x="1021" y="1012"/>
                    </a:lnTo>
                    <a:lnTo>
                      <a:pt x="1032" y="1001"/>
                    </a:lnTo>
                    <a:lnTo>
                      <a:pt x="1043" y="988"/>
                    </a:lnTo>
                    <a:lnTo>
                      <a:pt x="1057" y="978"/>
                    </a:lnTo>
                    <a:lnTo>
                      <a:pt x="1072" y="967"/>
                    </a:lnTo>
                    <a:lnTo>
                      <a:pt x="1087" y="959"/>
                    </a:lnTo>
                    <a:lnTo>
                      <a:pt x="1104" y="955"/>
                    </a:lnTo>
                    <a:lnTo>
                      <a:pt x="1123" y="953"/>
                    </a:lnTo>
                    <a:lnTo>
                      <a:pt x="1141" y="955"/>
                    </a:lnTo>
                    <a:lnTo>
                      <a:pt x="1161" y="961"/>
                    </a:lnTo>
                    <a:lnTo>
                      <a:pt x="1181" y="973"/>
                    </a:lnTo>
                    <a:lnTo>
                      <a:pt x="1202" y="991"/>
                    </a:lnTo>
                    <a:lnTo>
                      <a:pt x="1224" y="1015"/>
                    </a:lnTo>
                    <a:lnTo>
                      <a:pt x="1246" y="1047"/>
                    </a:lnTo>
                    <a:lnTo>
                      <a:pt x="1268" y="1086"/>
                    </a:lnTo>
                    <a:lnTo>
                      <a:pt x="1268" y="1033"/>
                    </a:lnTo>
                    <a:lnTo>
                      <a:pt x="1275" y="977"/>
                    </a:lnTo>
                    <a:lnTo>
                      <a:pt x="1288" y="920"/>
                    </a:lnTo>
                    <a:lnTo>
                      <a:pt x="1309" y="870"/>
                    </a:lnTo>
                    <a:lnTo>
                      <a:pt x="1335" y="830"/>
                    </a:lnTo>
                    <a:lnTo>
                      <a:pt x="1366" y="810"/>
                    </a:lnTo>
                    <a:lnTo>
                      <a:pt x="1400" y="811"/>
                    </a:lnTo>
                    <a:lnTo>
                      <a:pt x="1439" y="840"/>
                    </a:lnTo>
                    <a:lnTo>
                      <a:pt x="1437" y="819"/>
                    </a:lnTo>
                    <a:lnTo>
                      <a:pt x="1439" y="797"/>
                    </a:lnTo>
                    <a:lnTo>
                      <a:pt x="1446" y="776"/>
                    </a:lnTo>
                    <a:lnTo>
                      <a:pt x="1458" y="759"/>
                    </a:lnTo>
                    <a:lnTo>
                      <a:pt x="1472" y="749"/>
                    </a:lnTo>
                    <a:lnTo>
                      <a:pt x="1488" y="749"/>
                    </a:lnTo>
                    <a:lnTo>
                      <a:pt x="1505" y="759"/>
                    </a:lnTo>
                    <a:lnTo>
                      <a:pt x="1525" y="786"/>
                    </a:lnTo>
                    <a:lnTo>
                      <a:pt x="1506" y="735"/>
                    </a:lnTo>
                    <a:lnTo>
                      <a:pt x="1499" y="680"/>
                    </a:lnTo>
                    <a:lnTo>
                      <a:pt x="1503" y="624"/>
                    </a:lnTo>
                    <a:lnTo>
                      <a:pt x="1514" y="575"/>
                    </a:lnTo>
                    <a:lnTo>
                      <a:pt x="1533" y="537"/>
                    </a:lnTo>
                    <a:lnTo>
                      <a:pt x="1557" y="515"/>
                    </a:lnTo>
                    <a:lnTo>
                      <a:pt x="1586" y="516"/>
                    </a:lnTo>
                    <a:lnTo>
                      <a:pt x="1616" y="544"/>
                    </a:lnTo>
                    <a:lnTo>
                      <a:pt x="1610" y="503"/>
                    </a:lnTo>
                    <a:lnTo>
                      <a:pt x="1608" y="464"/>
                    </a:lnTo>
                    <a:lnTo>
                      <a:pt x="1609" y="427"/>
                    </a:lnTo>
                    <a:lnTo>
                      <a:pt x="1613" y="393"/>
                    </a:lnTo>
                    <a:lnTo>
                      <a:pt x="1620" y="362"/>
                    </a:lnTo>
                    <a:lnTo>
                      <a:pt x="1629" y="334"/>
                    </a:lnTo>
                    <a:lnTo>
                      <a:pt x="1641" y="312"/>
                    </a:lnTo>
                    <a:lnTo>
                      <a:pt x="1654" y="296"/>
                    </a:lnTo>
                    <a:lnTo>
                      <a:pt x="1667" y="286"/>
                    </a:lnTo>
                    <a:lnTo>
                      <a:pt x="1682" y="282"/>
                    </a:lnTo>
                    <a:lnTo>
                      <a:pt x="1697" y="286"/>
                    </a:lnTo>
                    <a:lnTo>
                      <a:pt x="1712" y="298"/>
                    </a:lnTo>
                    <a:lnTo>
                      <a:pt x="1727" y="320"/>
                    </a:lnTo>
                    <a:lnTo>
                      <a:pt x="1741" y="351"/>
                    </a:lnTo>
                    <a:lnTo>
                      <a:pt x="1754" y="394"/>
                    </a:lnTo>
                    <a:lnTo>
                      <a:pt x="1764" y="447"/>
                    </a:lnTo>
                    <a:lnTo>
                      <a:pt x="1777" y="433"/>
                    </a:lnTo>
                    <a:lnTo>
                      <a:pt x="1798" y="426"/>
                    </a:lnTo>
                    <a:lnTo>
                      <a:pt x="1823" y="427"/>
                    </a:lnTo>
                    <a:lnTo>
                      <a:pt x="1850" y="439"/>
                    </a:lnTo>
                    <a:lnTo>
                      <a:pt x="1874" y="462"/>
                    </a:lnTo>
                    <a:lnTo>
                      <a:pt x="1893" y="500"/>
                    </a:lnTo>
                    <a:lnTo>
                      <a:pt x="1904" y="555"/>
                    </a:lnTo>
                    <a:lnTo>
                      <a:pt x="1903" y="629"/>
                    </a:lnTo>
                    <a:lnTo>
                      <a:pt x="1923" y="622"/>
                    </a:lnTo>
                    <a:lnTo>
                      <a:pt x="1943" y="628"/>
                    </a:lnTo>
                    <a:lnTo>
                      <a:pt x="1962" y="644"/>
                    </a:lnTo>
                    <a:lnTo>
                      <a:pt x="1980" y="668"/>
                    </a:lnTo>
                    <a:lnTo>
                      <a:pt x="1995" y="697"/>
                    </a:lnTo>
                    <a:lnTo>
                      <a:pt x="2006" y="730"/>
                    </a:lnTo>
                    <a:lnTo>
                      <a:pt x="2014" y="764"/>
                    </a:lnTo>
                    <a:lnTo>
                      <a:pt x="2017" y="797"/>
                    </a:lnTo>
                    <a:lnTo>
                      <a:pt x="2017" y="917"/>
                    </a:lnTo>
                    <a:lnTo>
                      <a:pt x="2017" y="1093"/>
                    </a:lnTo>
                    <a:lnTo>
                      <a:pt x="2017" y="1252"/>
                    </a:lnTo>
                    <a:lnTo>
                      <a:pt x="2017" y="1321"/>
                    </a:lnTo>
                    <a:close/>
                  </a:path>
                </a:pathLst>
              </a:custGeom>
              <a:solidFill>
                <a:srgbClr val="33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74"/>
              <p:cNvSpPr>
                <a:spLocks/>
              </p:cNvSpPr>
              <p:nvPr/>
            </p:nvSpPr>
            <p:spPr bwMode="auto">
              <a:xfrm>
                <a:off x="3781" y="3538"/>
                <a:ext cx="105" cy="173"/>
              </a:xfrm>
              <a:custGeom>
                <a:avLst/>
                <a:gdLst>
                  <a:gd name="T0" fmla="*/ 0 w 374"/>
                  <a:gd name="T1" fmla="*/ 0 h 504"/>
                  <a:gd name="T2" fmla="*/ 0 w 374"/>
                  <a:gd name="T3" fmla="*/ 0 h 504"/>
                  <a:gd name="T4" fmla="*/ 0 w 374"/>
                  <a:gd name="T5" fmla="*/ 0 h 504"/>
                  <a:gd name="T6" fmla="*/ 0 w 374"/>
                  <a:gd name="T7" fmla="*/ 0 h 504"/>
                  <a:gd name="T8" fmla="*/ 0 w 374"/>
                  <a:gd name="T9" fmla="*/ 0 h 504"/>
                  <a:gd name="T10" fmla="*/ 0 w 374"/>
                  <a:gd name="T11" fmla="*/ 0 h 504"/>
                  <a:gd name="T12" fmla="*/ 0 w 374"/>
                  <a:gd name="T13" fmla="*/ 0 h 504"/>
                  <a:gd name="T14" fmla="*/ 0 w 374"/>
                  <a:gd name="T15" fmla="*/ 0 h 504"/>
                  <a:gd name="T16" fmla="*/ 0 w 374"/>
                  <a:gd name="T17" fmla="*/ 0 h 504"/>
                  <a:gd name="T18" fmla="*/ 0 w 374"/>
                  <a:gd name="T19" fmla="*/ 0 h 504"/>
                  <a:gd name="T20" fmla="*/ 0 w 374"/>
                  <a:gd name="T21" fmla="*/ 0 h 504"/>
                  <a:gd name="T22" fmla="*/ 0 w 374"/>
                  <a:gd name="T23" fmla="*/ 0 h 504"/>
                  <a:gd name="T24" fmla="*/ 0 w 374"/>
                  <a:gd name="T25" fmla="*/ 0 h 504"/>
                  <a:gd name="T26" fmla="*/ 0 w 374"/>
                  <a:gd name="T27" fmla="*/ 0 h 504"/>
                  <a:gd name="T28" fmla="*/ 0 w 374"/>
                  <a:gd name="T29" fmla="*/ 0 h 504"/>
                  <a:gd name="T30" fmla="*/ 0 w 374"/>
                  <a:gd name="T31" fmla="*/ 0 h 504"/>
                  <a:gd name="T32" fmla="*/ 0 w 374"/>
                  <a:gd name="T33" fmla="*/ 0 h 504"/>
                  <a:gd name="T34" fmla="*/ 0 w 374"/>
                  <a:gd name="T35" fmla="*/ 0 h 504"/>
                  <a:gd name="T36" fmla="*/ 0 w 374"/>
                  <a:gd name="T37" fmla="*/ 0 h 504"/>
                  <a:gd name="T38" fmla="*/ 0 w 374"/>
                  <a:gd name="T39" fmla="*/ 0 h 504"/>
                  <a:gd name="T40" fmla="*/ 0 w 374"/>
                  <a:gd name="T41" fmla="*/ 0 h 504"/>
                  <a:gd name="T42" fmla="*/ 0 w 374"/>
                  <a:gd name="T43" fmla="*/ 0 h 504"/>
                  <a:gd name="T44" fmla="*/ 0 w 374"/>
                  <a:gd name="T45" fmla="*/ 0 h 504"/>
                  <a:gd name="T46" fmla="*/ 0 w 374"/>
                  <a:gd name="T47" fmla="*/ 0 h 504"/>
                  <a:gd name="T48" fmla="*/ 0 w 374"/>
                  <a:gd name="T49" fmla="*/ 0 h 504"/>
                  <a:gd name="T50" fmla="*/ 0 w 374"/>
                  <a:gd name="T51" fmla="*/ 0 h 504"/>
                  <a:gd name="T52" fmla="*/ 0 w 374"/>
                  <a:gd name="T53" fmla="*/ 0 h 504"/>
                  <a:gd name="T54" fmla="*/ 0 w 374"/>
                  <a:gd name="T55" fmla="*/ 0 h 504"/>
                  <a:gd name="T56" fmla="*/ 0 w 374"/>
                  <a:gd name="T57" fmla="*/ 0 h 504"/>
                  <a:gd name="T58" fmla="*/ 0 w 374"/>
                  <a:gd name="T59" fmla="*/ 0 h 504"/>
                  <a:gd name="T60" fmla="*/ 0 w 374"/>
                  <a:gd name="T61" fmla="*/ 0 h 504"/>
                  <a:gd name="T62" fmla="*/ 0 w 374"/>
                  <a:gd name="T63" fmla="*/ 0 h 504"/>
                  <a:gd name="T64" fmla="*/ 0 w 374"/>
                  <a:gd name="T65" fmla="*/ 0 h 504"/>
                  <a:gd name="T66" fmla="*/ 0 w 374"/>
                  <a:gd name="T67" fmla="*/ 0 h 504"/>
                  <a:gd name="T68" fmla="*/ 0 w 374"/>
                  <a:gd name="T69" fmla="*/ 0 h 504"/>
                  <a:gd name="T70" fmla="*/ 0 w 374"/>
                  <a:gd name="T71" fmla="*/ 0 h 504"/>
                  <a:gd name="T72" fmla="*/ 0 w 374"/>
                  <a:gd name="T73" fmla="*/ 0 h 504"/>
                  <a:gd name="T74" fmla="*/ 0 w 374"/>
                  <a:gd name="T75" fmla="*/ 0 h 504"/>
                  <a:gd name="T76" fmla="*/ 0 w 374"/>
                  <a:gd name="T77" fmla="*/ 0 h 504"/>
                  <a:gd name="T78" fmla="*/ 0 w 374"/>
                  <a:gd name="T79" fmla="*/ 0 h 504"/>
                  <a:gd name="T80" fmla="*/ 0 w 374"/>
                  <a:gd name="T81" fmla="*/ 0 h 504"/>
                  <a:gd name="T82" fmla="*/ 0 w 374"/>
                  <a:gd name="T83" fmla="*/ 0 h 504"/>
                  <a:gd name="T84" fmla="*/ 0 w 374"/>
                  <a:gd name="T85" fmla="*/ 0 h 504"/>
                  <a:gd name="T86" fmla="*/ 0 w 374"/>
                  <a:gd name="T87" fmla="*/ 0 h 504"/>
                  <a:gd name="T88" fmla="*/ 0 w 374"/>
                  <a:gd name="T89" fmla="*/ 0 h 504"/>
                  <a:gd name="T90" fmla="*/ 0 w 374"/>
                  <a:gd name="T91" fmla="*/ 0 h 504"/>
                  <a:gd name="T92" fmla="*/ 0 w 374"/>
                  <a:gd name="T93" fmla="*/ 0 h 504"/>
                  <a:gd name="T94" fmla="*/ 0 w 374"/>
                  <a:gd name="T95" fmla="*/ 0 h 504"/>
                  <a:gd name="T96" fmla="*/ 0 w 374"/>
                  <a:gd name="T97" fmla="*/ 0 h 504"/>
                  <a:gd name="T98" fmla="*/ 0 w 374"/>
                  <a:gd name="T99" fmla="*/ 0 h 50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4"/>
                  <a:gd name="T151" fmla="*/ 0 h 504"/>
                  <a:gd name="T152" fmla="*/ 374 w 374"/>
                  <a:gd name="T153" fmla="*/ 504 h 50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4" h="504">
                    <a:moveTo>
                      <a:pt x="192" y="0"/>
                    </a:moveTo>
                    <a:lnTo>
                      <a:pt x="207" y="2"/>
                    </a:lnTo>
                    <a:lnTo>
                      <a:pt x="220" y="8"/>
                    </a:lnTo>
                    <a:lnTo>
                      <a:pt x="230" y="16"/>
                    </a:lnTo>
                    <a:lnTo>
                      <a:pt x="238" y="28"/>
                    </a:lnTo>
                    <a:lnTo>
                      <a:pt x="244" y="43"/>
                    </a:lnTo>
                    <a:lnTo>
                      <a:pt x="249" y="62"/>
                    </a:lnTo>
                    <a:lnTo>
                      <a:pt x="250" y="85"/>
                    </a:lnTo>
                    <a:lnTo>
                      <a:pt x="249" y="110"/>
                    </a:lnTo>
                    <a:lnTo>
                      <a:pt x="260" y="103"/>
                    </a:lnTo>
                    <a:lnTo>
                      <a:pt x="274" y="103"/>
                    </a:lnTo>
                    <a:lnTo>
                      <a:pt x="287" y="112"/>
                    </a:lnTo>
                    <a:lnTo>
                      <a:pt x="299" y="130"/>
                    </a:lnTo>
                    <a:lnTo>
                      <a:pt x="310" y="156"/>
                    </a:lnTo>
                    <a:lnTo>
                      <a:pt x="316" y="189"/>
                    </a:lnTo>
                    <a:lnTo>
                      <a:pt x="318" y="230"/>
                    </a:lnTo>
                    <a:lnTo>
                      <a:pt x="314" y="278"/>
                    </a:lnTo>
                    <a:lnTo>
                      <a:pt x="325" y="276"/>
                    </a:lnTo>
                    <a:lnTo>
                      <a:pt x="334" y="288"/>
                    </a:lnTo>
                    <a:lnTo>
                      <a:pt x="343" y="308"/>
                    </a:lnTo>
                    <a:lnTo>
                      <a:pt x="352" y="337"/>
                    </a:lnTo>
                    <a:lnTo>
                      <a:pt x="359" y="374"/>
                    </a:lnTo>
                    <a:lnTo>
                      <a:pt x="366" y="415"/>
                    </a:lnTo>
                    <a:lnTo>
                      <a:pt x="371" y="459"/>
                    </a:lnTo>
                    <a:lnTo>
                      <a:pt x="374" y="504"/>
                    </a:lnTo>
                    <a:lnTo>
                      <a:pt x="3" y="504"/>
                    </a:lnTo>
                    <a:lnTo>
                      <a:pt x="1" y="486"/>
                    </a:lnTo>
                    <a:lnTo>
                      <a:pt x="0" y="456"/>
                    </a:lnTo>
                    <a:lnTo>
                      <a:pt x="2" y="419"/>
                    </a:lnTo>
                    <a:lnTo>
                      <a:pt x="7" y="379"/>
                    </a:lnTo>
                    <a:lnTo>
                      <a:pt x="15" y="342"/>
                    </a:lnTo>
                    <a:lnTo>
                      <a:pt x="24" y="309"/>
                    </a:lnTo>
                    <a:lnTo>
                      <a:pt x="37" y="288"/>
                    </a:lnTo>
                    <a:lnTo>
                      <a:pt x="52" y="281"/>
                    </a:lnTo>
                    <a:lnTo>
                      <a:pt x="44" y="268"/>
                    </a:lnTo>
                    <a:lnTo>
                      <a:pt x="39" y="253"/>
                    </a:lnTo>
                    <a:lnTo>
                      <a:pt x="36" y="235"/>
                    </a:lnTo>
                    <a:lnTo>
                      <a:pt x="36" y="213"/>
                    </a:lnTo>
                    <a:lnTo>
                      <a:pt x="38" y="191"/>
                    </a:lnTo>
                    <a:lnTo>
                      <a:pt x="44" y="167"/>
                    </a:lnTo>
                    <a:lnTo>
                      <a:pt x="49" y="142"/>
                    </a:lnTo>
                    <a:lnTo>
                      <a:pt x="59" y="117"/>
                    </a:lnTo>
                    <a:lnTo>
                      <a:pt x="70" y="94"/>
                    </a:lnTo>
                    <a:lnTo>
                      <a:pt x="83" y="72"/>
                    </a:lnTo>
                    <a:lnTo>
                      <a:pt x="97" y="51"/>
                    </a:lnTo>
                    <a:lnTo>
                      <a:pt x="113" y="33"/>
                    </a:lnTo>
                    <a:lnTo>
                      <a:pt x="131" y="19"/>
                    </a:lnTo>
                    <a:lnTo>
                      <a:pt x="150" y="8"/>
                    </a:lnTo>
                    <a:lnTo>
                      <a:pt x="170" y="1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4D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75"/>
              <p:cNvSpPr>
                <a:spLocks/>
              </p:cNvSpPr>
              <p:nvPr/>
            </p:nvSpPr>
            <p:spPr bwMode="auto">
              <a:xfrm>
                <a:off x="4270" y="3546"/>
                <a:ext cx="131" cy="165"/>
              </a:xfrm>
              <a:custGeom>
                <a:avLst/>
                <a:gdLst>
                  <a:gd name="T0" fmla="*/ 0 w 468"/>
                  <a:gd name="T1" fmla="*/ 0 h 484"/>
                  <a:gd name="T2" fmla="*/ 0 w 468"/>
                  <a:gd name="T3" fmla="*/ 0 h 484"/>
                  <a:gd name="T4" fmla="*/ 0 w 468"/>
                  <a:gd name="T5" fmla="*/ 0 h 484"/>
                  <a:gd name="T6" fmla="*/ 0 w 468"/>
                  <a:gd name="T7" fmla="*/ 0 h 484"/>
                  <a:gd name="T8" fmla="*/ 0 w 468"/>
                  <a:gd name="T9" fmla="*/ 0 h 484"/>
                  <a:gd name="T10" fmla="*/ 0 w 468"/>
                  <a:gd name="T11" fmla="*/ 0 h 484"/>
                  <a:gd name="T12" fmla="*/ 0 w 468"/>
                  <a:gd name="T13" fmla="*/ 0 h 484"/>
                  <a:gd name="T14" fmla="*/ 0 w 468"/>
                  <a:gd name="T15" fmla="*/ 0 h 484"/>
                  <a:gd name="T16" fmla="*/ 0 w 468"/>
                  <a:gd name="T17" fmla="*/ 0 h 484"/>
                  <a:gd name="T18" fmla="*/ 0 w 468"/>
                  <a:gd name="T19" fmla="*/ 0 h 484"/>
                  <a:gd name="T20" fmla="*/ 0 w 468"/>
                  <a:gd name="T21" fmla="*/ 0 h 484"/>
                  <a:gd name="T22" fmla="*/ 0 w 468"/>
                  <a:gd name="T23" fmla="*/ 0 h 484"/>
                  <a:gd name="T24" fmla="*/ 0 w 468"/>
                  <a:gd name="T25" fmla="*/ 0 h 484"/>
                  <a:gd name="T26" fmla="*/ 0 w 468"/>
                  <a:gd name="T27" fmla="*/ 0 h 484"/>
                  <a:gd name="T28" fmla="*/ 0 w 468"/>
                  <a:gd name="T29" fmla="*/ 0 h 484"/>
                  <a:gd name="T30" fmla="*/ 0 w 468"/>
                  <a:gd name="T31" fmla="*/ 0 h 484"/>
                  <a:gd name="T32" fmla="*/ 0 w 468"/>
                  <a:gd name="T33" fmla="*/ 0 h 484"/>
                  <a:gd name="T34" fmla="*/ 0 w 468"/>
                  <a:gd name="T35" fmla="*/ 0 h 484"/>
                  <a:gd name="T36" fmla="*/ 0 w 468"/>
                  <a:gd name="T37" fmla="*/ 0 h 484"/>
                  <a:gd name="T38" fmla="*/ 0 w 468"/>
                  <a:gd name="T39" fmla="*/ 0 h 484"/>
                  <a:gd name="T40" fmla="*/ 0 w 468"/>
                  <a:gd name="T41" fmla="*/ 0 h 484"/>
                  <a:gd name="T42" fmla="*/ 0 w 468"/>
                  <a:gd name="T43" fmla="*/ 0 h 484"/>
                  <a:gd name="T44" fmla="*/ 0 w 468"/>
                  <a:gd name="T45" fmla="*/ 0 h 484"/>
                  <a:gd name="T46" fmla="*/ 0 w 468"/>
                  <a:gd name="T47" fmla="*/ 0 h 484"/>
                  <a:gd name="T48" fmla="*/ 0 w 468"/>
                  <a:gd name="T49" fmla="*/ 0 h 484"/>
                  <a:gd name="T50" fmla="*/ 0 w 468"/>
                  <a:gd name="T51" fmla="*/ 0 h 484"/>
                  <a:gd name="T52" fmla="*/ 0 w 468"/>
                  <a:gd name="T53" fmla="*/ 0 h 484"/>
                  <a:gd name="T54" fmla="*/ 0 w 468"/>
                  <a:gd name="T55" fmla="*/ 0 h 484"/>
                  <a:gd name="T56" fmla="*/ 0 w 468"/>
                  <a:gd name="T57" fmla="*/ 0 h 484"/>
                  <a:gd name="T58" fmla="*/ 0 w 468"/>
                  <a:gd name="T59" fmla="*/ 0 h 484"/>
                  <a:gd name="T60" fmla="*/ 0 w 468"/>
                  <a:gd name="T61" fmla="*/ 0 h 484"/>
                  <a:gd name="T62" fmla="*/ 0 w 468"/>
                  <a:gd name="T63" fmla="*/ 0 h 484"/>
                  <a:gd name="T64" fmla="*/ 0 w 468"/>
                  <a:gd name="T65" fmla="*/ 0 h 484"/>
                  <a:gd name="T66" fmla="*/ 0 w 468"/>
                  <a:gd name="T67" fmla="*/ 0 h 484"/>
                  <a:gd name="T68" fmla="*/ 0 w 468"/>
                  <a:gd name="T69" fmla="*/ 0 h 484"/>
                  <a:gd name="T70" fmla="*/ 0 w 468"/>
                  <a:gd name="T71" fmla="*/ 0 h 484"/>
                  <a:gd name="T72" fmla="*/ 0 w 468"/>
                  <a:gd name="T73" fmla="*/ 0 h 484"/>
                  <a:gd name="T74" fmla="*/ 0 w 468"/>
                  <a:gd name="T75" fmla="*/ 0 h 484"/>
                  <a:gd name="T76" fmla="*/ 0 w 468"/>
                  <a:gd name="T77" fmla="*/ 0 h 484"/>
                  <a:gd name="T78" fmla="*/ 0 w 468"/>
                  <a:gd name="T79" fmla="*/ 0 h 484"/>
                  <a:gd name="T80" fmla="*/ 0 w 468"/>
                  <a:gd name="T81" fmla="*/ 0 h 484"/>
                  <a:gd name="T82" fmla="*/ 0 w 468"/>
                  <a:gd name="T83" fmla="*/ 0 h 484"/>
                  <a:gd name="T84" fmla="*/ 0 w 468"/>
                  <a:gd name="T85" fmla="*/ 0 h 484"/>
                  <a:gd name="T86" fmla="*/ 0 w 468"/>
                  <a:gd name="T87" fmla="*/ 0 h 484"/>
                  <a:gd name="T88" fmla="*/ 0 w 468"/>
                  <a:gd name="T89" fmla="*/ 0 h 484"/>
                  <a:gd name="T90" fmla="*/ 0 w 468"/>
                  <a:gd name="T91" fmla="*/ 0 h 484"/>
                  <a:gd name="T92" fmla="*/ 0 w 468"/>
                  <a:gd name="T93" fmla="*/ 0 h 484"/>
                  <a:gd name="T94" fmla="*/ 0 w 468"/>
                  <a:gd name="T95" fmla="*/ 0 h 484"/>
                  <a:gd name="T96" fmla="*/ 0 w 468"/>
                  <a:gd name="T97" fmla="*/ 0 h 484"/>
                  <a:gd name="T98" fmla="*/ 0 w 468"/>
                  <a:gd name="T99" fmla="*/ 0 h 4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484"/>
                  <a:gd name="T152" fmla="*/ 468 w 468"/>
                  <a:gd name="T153" fmla="*/ 484 h 4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484">
                    <a:moveTo>
                      <a:pt x="38" y="484"/>
                    </a:moveTo>
                    <a:lnTo>
                      <a:pt x="432" y="484"/>
                    </a:lnTo>
                    <a:lnTo>
                      <a:pt x="446" y="467"/>
                    </a:lnTo>
                    <a:lnTo>
                      <a:pt x="456" y="445"/>
                    </a:lnTo>
                    <a:lnTo>
                      <a:pt x="464" y="421"/>
                    </a:lnTo>
                    <a:lnTo>
                      <a:pt x="468" y="398"/>
                    </a:lnTo>
                    <a:lnTo>
                      <a:pt x="468" y="377"/>
                    </a:lnTo>
                    <a:lnTo>
                      <a:pt x="461" y="361"/>
                    </a:lnTo>
                    <a:lnTo>
                      <a:pt x="448" y="350"/>
                    </a:lnTo>
                    <a:lnTo>
                      <a:pt x="427" y="350"/>
                    </a:lnTo>
                    <a:lnTo>
                      <a:pt x="442" y="326"/>
                    </a:lnTo>
                    <a:lnTo>
                      <a:pt x="451" y="298"/>
                    </a:lnTo>
                    <a:lnTo>
                      <a:pt x="452" y="266"/>
                    </a:lnTo>
                    <a:lnTo>
                      <a:pt x="447" y="239"/>
                    </a:lnTo>
                    <a:lnTo>
                      <a:pt x="436" y="217"/>
                    </a:lnTo>
                    <a:lnTo>
                      <a:pt x="418" y="204"/>
                    </a:lnTo>
                    <a:lnTo>
                      <a:pt x="398" y="205"/>
                    </a:lnTo>
                    <a:lnTo>
                      <a:pt x="372" y="223"/>
                    </a:lnTo>
                    <a:lnTo>
                      <a:pt x="372" y="209"/>
                    </a:lnTo>
                    <a:lnTo>
                      <a:pt x="371" y="178"/>
                    </a:lnTo>
                    <a:lnTo>
                      <a:pt x="365" y="136"/>
                    </a:lnTo>
                    <a:lnTo>
                      <a:pt x="353" y="91"/>
                    </a:lnTo>
                    <a:lnTo>
                      <a:pt x="332" y="50"/>
                    </a:lnTo>
                    <a:lnTo>
                      <a:pt x="301" y="18"/>
                    </a:lnTo>
                    <a:lnTo>
                      <a:pt x="257" y="0"/>
                    </a:lnTo>
                    <a:lnTo>
                      <a:pt x="198" y="5"/>
                    </a:lnTo>
                    <a:lnTo>
                      <a:pt x="180" y="13"/>
                    </a:lnTo>
                    <a:lnTo>
                      <a:pt x="161" y="27"/>
                    </a:lnTo>
                    <a:lnTo>
                      <a:pt x="143" y="45"/>
                    </a:lnTo>
                    <a:lnTo>
                      <a:pt x="127" y="68"/>
                    </a:lnTo>
                    <a:lnTo>
                      <a:pt x="113" y="95"/>
                    </a:lnTo>
                    <a:lnTo>
                      <a:pt x="104" y="125"/>
                    </a:lnTo>
                    <a:lnTo>
                      <a:pt x="100" y="158"/>
                    </a:lnTo>
                    <a:lnTo>
                      <a:pt x="103" y="193"/>
                    </a:lnTo>
                    <a:lnTo>
                      <a:pt x="84" y="188"/>
                    </a:lnTo>
                    <a:lnTo>
                      <a:pt x="66" y="196"/>
                    </a:lnTo>
                    <a:lnTo>
                      <a:pt x="47" y="215"/>
                    </a:lnTo>
                    <a:lnTo>
                      <a:pt x="32" y="240"/>
                    </a:lnTo>
                    <a:lnTo>
                      <a:pt x="23" y="271"/>
                    </a:lnTo>
                    <a:lnTo>
                      <a:pt x="22" y="303"/>
                    </a:lnTo>
                    <a:lnTo>
                      <a:pt x="32" y="337"/>
                    </a:lnTo>
                    <a:lnTo>
                      <a:pt x="55" y="368"/>
                    </a:lnTo>
                    <a:lnTo>
                      <a:pt x="39" y="360"/>
                    </a:lnTo>
                    <a:lnTo>
                      <a:pt x="24" y="362"/>
                    </a:lnTo>
                    <a:lnTo>
                      <a:pt x="12" y="371"/>
                    </a:lnTo>
                    <a:lnTo>
                      <a:pt x="4" y="387"/>
                    </a:lnTo>
                    <a:lnTo>
                      <a:pt x="0" y="408"/>
                    </a:lnTo>
                    <a:lnTo>
                      <a:pt x="4" y="432"/>
                    </a:lnTo>
                    <a:lnTo>
                      <a:pt x="16" y="458"/>
                    </a:lnTo>
                    <a:lnTo>
                      <a:pt x="38" y="484"/>
                    </a:lnTo>
                    <a:close/>
                  </a:path>
                </a:pathLst>
              </a:custGeom>
              <a:solidFill>
                <a:srgbClr val="84D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40" name="Group 76"/>
              <p:cNvGrpSpPr>
                <a:grpSpLocks/>
              </p:cNvGrpSpPr>
              <p:nvPr/>
            </p:nvGrpSpPr>
            <p:grpSpPr bwMode="auto">
              <a:xfrm>
                <a:off x="3773" y="3401"/>
                <a:ext cx="56" cy="319"/>
                <a:chOff x="594" y="3418"/>
                <a:chExt cx="104" cy="465"/>
              </a:xfrm>
            </p:grpSpPr>
            <p:sp>
              <p:nvSpPr>
                <p:cNvPr id="5405" name="Freeform 77"/>
                <p:cNvSpPr>
                  <a:spLocks/>
                </p:cNvSpPr>
                <p:nvPr/>
              </p:nvSpPr>
              <p:spPr bwMode="auto">
                <a:xfrm>
                  <a:off x="616" y="3454"/>
                  <a:ext cx="61" cy="114"/>
                </a:xfrm>
                <a:custGeom>
                  <a:avLst/>
                  <a:gdLst>
                    <a:gd name="T0" fmla="*/ 0 w 123"/>
                    <a:gd name="T1" fmla="*/ 0 h 228"/>
                    <a:gd name="T2" fmla="*/ 0 w 123"/>
                    <a:gd name="T3" fmla="*/ 1 h 228"/>
                    <a:gd name="T4" fmla="*/ 0 w 123"/>
                    <a:gd name="T5" fmla="*/ 1 h 228"/>
                    <a:gd name="T6" fmla="*/ 0 w 123"/>
                    <a:gd name="T7" fmla="*/ 0 h 228"/>
                    <a:gd name="T8" fmla="*/ 0 w 123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228"/>
                    <a:gd name="T17" fmla="*/ 123 w 123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228">
                      <a:moveTo>
                        <a:pt x="43" y="0"/>
                      </a:moveTo>
                      <a:lnTo>
                        <a:pt x="123" y="228"/>
                      </a:lnTo>
                      <a:lnTo>
                        <a:pt x="0" y="228"/>
                      </a:lnTo>
                      <a:lnTo>
                        <a:pt x="0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E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6" name="Rectangle 78"/>
                <p:cNvSpPr>
                  <a:spLocks noChangeArrowheads="1"/>
                </p:cNvSpPr>
                <p:nvPr/>
              </p:nvSpPr>
              <p:spPr bwMode="auto">
                <a:xfrm>
                  <a:off x="603" y="3604"/>
                  <a:ext cx="87" cy="279"/>
                </a:xfrm>
                <a:prstGeom prst="rect">
                  <a:avLst/>
                </a:prstGeom>
                <a:solidFill>
                  <a:srgbClr val="FFE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07" name="Rectangle 79"/>
                <p:cNvSpPr>
                  <a:spLocks noChangeArrowheads="1"/>
                </p:cNvSpPr>
                <p:nvPr/>
              </p:nvSpPr>
              <p:spPr bwMode="auto">
                <a:xfrm>
                  <a:off x="603" y="3614"/>
                  <a:ext cx="23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08" name="Rectangle 80"/>
                <p:cNvSpPr>
                  <a:spLocks noChangeArrowheads="1"/>
                </p:cNvSpPr>
                <p:nvPr/>
              </p:nvSpPr>
              <p:spPr bwMode="auto">
                <a:xfrm>
                  <a:off x="635" y="3614"/>
                  <a:ext cx="55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09" name="Rectangle 81"/>
                <p:cNvSpPr>
                  <a:spLocks noChangeArrowheads="1"/>
                </p:cNvSpPr>
                <p:nvPr/>
              </p:nvSpPr>
              <p:spPr bwMode="auto">
                <a:xfrm>
                  <a:off x="603" y="3653"/>
                  <a:ext cx="55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0" name="Rectangle 82"/>
                <p:cNvSpPr>
                  <a:spLocks noChangeArrowheads="1"/>
                </p:cNvSpPr>
                <p:nvPr/>
              </p:nvSpPr>
              <p:spPr bwMode="auto">
                <a:xfrm>
                  <a:off x="667" y="3653"/>
                  <a:ext cx="23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1" name="Rectangle 83"/>
                <p:cNvSpPr>
                  <a:spLocks noChangeArrowheads="1"/>
                </p:cNvSpPr>
                <p:nvPr/>
              </p:nvSpPr>
              <p:spPr bwMode="auto">
                <a:xfrm>
                  <a:off x="603" y="3693"/>
                  <a:ext cx="23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2" name="Rectangle 84"/>
                <p:cNvSpPr>
                  <a:spLocks noChangeArrowheads="1"/>
                </p:cNvSpPr>
                <p:nvPr/>
              </p:nvSpPr>
              <p:spPr bwMode="auto">
                <a:xfrm>
                  <a:off x="635" y="3693"/>
                  <a:ext cx="55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3" name="Rectangle 85"/>
                <p:cNvSpPr>
                  <a:spLocks noChangeArrowheads="1"/>
                </p:cNvSpPr>
                <p:nvPr/>
              </p:nvSpPr>
              <p:spPr bwMode="auto">
                <a:xfrm>
                  <a:off x="603" y="3733"/>
                  <a:ext cx="55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4" name="Rectangle 86"/>
                <p:cNvSpPr>
                  <a:spLocks noChangeArrowheads="1"/>
                </p:cNvSpPr>
                <p:nvPr/>
              </p:nvSpPr>
              <p:spPr bwMode="auto">
                <a:xfrm>
                  <a:off x="667" y="3733"/>
                  <a:ext cx="23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5" name="Rectangle 87"/>
                <p:cNvSpPr>
                  <a:spLocks noChangeArrowheads="1"/>
                </p:cNvSpPr>
                <p:nvPr/>
              </p:nvSpPr>
              <p:spPr bwMode="auto">
                <a:xfrm>
                  <a:off x="603" y="3773"/>
                  <a:ext cx="23" cy="29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6" name="Rectangle 88"/>
                <p:cNvSpPr>
                  <a:spLocks noChangeArrowheads="1"/>
                </p:cNvSpPr>
                <p:nvPr/>
              </p:nvSpPr>
              <p:spPr bwMode="auto">
                <a:xfrm>
                  <a:off x="635" y="3773"/>
                  <a:ext cx="55" cy="29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7" name="Rectangle 89"/>
                <p:cNvSpPr>
                  <a:spLocks noChangeArrowheads="1"/>
                </p:cNvSpPr>
                <p:nvPr/>
              </p:nvSpPr>
              <p:spPr bwMode="auto">
                <a:xfrm>
                  <a:off x="603" y="3812"/>
                  <a:ext cx="55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8" name="Rectangle 90"/>
                <p:cNvSpPr>
                  <a:spLocks noChangeArrowheads="1"/>
                </p:cNvSpPr>
                <p:nvPr/>
              </p:nvSpPr>
              <p:spPr bwMode="auto">
                <a:xfrm>
                  <a:off x="667" y="3812"/>
                  <a:ext cx="23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19" name="Rectangle 91"/>
                <p:cNvSpPr>
                  <a:spLocks noChangeArrowheads="1"/>
                </p:cNvSpPr>
                <p:nvPr/>
              </p:nvSpPr>
              <p:spPr bwMode="auto">
                <a:xfrm>
                  <a:off x="603" y="3851"/>
                  <a:ext cx="23" cy="32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20" name="Rectangle 92"/>
                <p:cNvSpPr>
                  <a:spLocks noChangeArrowheads="1"/>
                </p:cNvSpPr>
                <p:nvPr/>
              </p:nvSpPr>
              <p:spPr bwMode="auto">
                <a:xfrm>
                  <a:off x="635" y="3851"/>
                  <a:ext cx="55" cy="32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21" name="Rectangle 93"/>
                <p:cNvSpPr>
                  <a:spLocks noChangeArrowheads="1"/>
                </p:cNvSpPr>
                <p:nvPr/>
              </p:nvSpPr>
              <p:spPr bwMode="auto">
                <a:xfrm>
                  <a:off x="594" y="3568"/>
                  <a:ext cx="104" cy="36"/>
                </a:xfrm>
                <a:prstGeom prst="rect">
                  <a:avLst/>
                </a:prstGeom>
                <a:solidFill>
                  <a:srgbClr val="FFE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22" name="Freeform 94"/>
                <p:cNvSpPr>
                  <a:spLocks/>
                </p:cNvSpPr>
                <p:nvPr/>
              </p:nvSpPr>
              <p:spPr bwMode="auto">
                <a:xfrm>
                  <a:off x="610" y="3418"/>
                  <a:ext cx="35" cy="35"/>
                </a:xfrm>
                <a:custGeom>
                  <a:avLst/>
                  <a:gdLst>
                    <a:gd name="T0" fmla="*/ 1 w 69"/>
                    <a:gd name="T1" fmla="*/ 1 h 69"/>
                    <a:gd name="T2" fmla="*/ 1 w 69"/>
                    <a:gd name="T3" fmla="*/ 1 h 69"/>
                    <a:gd name="T4" fmla="*/ 1 w 69"/>
                    <a:gd name="T5" fmla="*/ 1 h 69"/>
                    <a:gd name="T6" fmla="*/ 1 w 69"/>
                    <a:gd name="T7" fmla="*/ 1 h 69"/>
                    <a:gd name="T8" fmla="*/ 1 w 69"/>
                    <a:gd name="T9" fmla="*/ 1 h 69"/>
                    <a:gd name="T10" fmla="*/ 1 w 69"/>
                    <a:gd name="T11" fmla="*/ 1 h 69"/>
                    <a:gd name="T12" fmla="*/ 1 w 69"/>
                    <a:gd name="T13" fmla="*/ 1 h 69"/>
                    <a:gd name="T14" fmla="*/ 1 w 69"/>
                    <a:gd name="T15" fmla="*/ 1 h 69"/>
                    <a:gd name="T16" fmla="*/ 1 w 69"/>
                    <a:gd name="T17" fmla="*/ 1 h 69"/>
                    <a:gd name="T18" fmla="*/ 1 w 69"/>
                    <a:gd name="T19" fmla="*/ 1 h 69"/>
                    <a:gd name="T20" fmla="*/ 1 w 69"/>
                    <a:gd name="T21" fmla="*/ 1 h 69"/>
                    <a:gd name="T22" fmla="*/ 1 w 69"/>
                    <a:gd name="T23" fmla="*/ 1 h 69"/>
                    <a:gd name="T24" fmla="*/ 1 w 69"/>
                    <a:gd name="T25" fmla="*/ 1 h 69"/>
                    <a:gd name="T26" fmla="*/ 1 w 69"/>
                    <a:gd name="T27" fmla="*/ 1 h 69"/>
                    <a:gd name="T28" fmla="*/ 1 w 69"/>
                    <a:gd name="T29" fmla="*/ 1 h 69"/>
                    <a:gd name="T30" fmla="*/ 1 w 69"/>
                    <a:gd name="T31" fmla="*/ 1 h 69"/>
                    <a:gd name="T32" fmla="*/ 1 w 69"/>
                    <a:gd name="T33" fmla="*/ 0 h 69"/>
                    <a:gd name="T34" fmla="*/ 1 w 69"/>
                    <a:gd name="T35" fmla="*/ 1 h 69"/>
                    <a:gd name="T36" fmla="*/ 1 w 69"/>
                    <a:gd name="T37" fmla="*/ 1 h 69"/>
                    <a:gd name="T38" fmla="*/ 1 w 69"/>
                    <a:gd name="T39" fmla="*/ 1 h 69"/>
                    <a:gd name="T40" fmla="*/ 1 w 69"/>
                    <a:gd name="T41" fmla="*/ 1 h 69"/>
                    <a:gd name="T42" fmla="*/ 1 w 69"/>
                    <a:gd name="T43" fmla="*/ 1 h 69"/>
                    <a:gd name="T44" fmla="*/ 1 w 69"/>
                    <a:gd name="T45" fmla="*/ 1 h 69"/>
                    <a:gd name="T46" fmla="*/ 1 w 69"/>
                    <a:gd name="T47" fmla="*/ 1 h 69"/>
                    <a:gd name="T48" fmla="*/ 0 w 69"/>
                    <a:gd name="T49" fmla="*/ 1 h 69"/>
                    <a:gd name="T50" fmla="*/ 1 w 69"/>
                    <a:gd name="T51" fmla="*/ 1 h 69"/>
                    <a:gd name="T52" fmla="*/ 1 w 69"/>
                    <a:gd name="T53" fmla="*/ 1 h 69"/>
                    <a:gd name="T54" fmla="*/ 1 w 69"/>
                    <a:gd name="T55" fmla="*/ 1 h 69"/>
                    <a:gd name="T56" fmla="*/ 1 w 69"/>
                    <a:gd name="T57" fmla="*/ 1 h 69"/>
                    <a:gd name="T58" fmla="*/ 1 w 69"/>
                    <a:gd name="T59" fmla="*/ 1 h 69"/>
                    <a:gd name="T60" fmla="*/ 1 w 69"/>
                    <a:gd name="T61" fmla="*/ 1 h 69"/>
                    <a:gd name="T62" fmla="*/ 1 w 69"/>
                    <a:gd name="T63" fmla="*/ 1 h 69"/>
                    <a:gd name="T64" fmla="*/ 1 w 69"/>
                    <a:gd name="T65" fmla="*/ 1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69"/>
                    <a:gd name="T101" fmla="*/ 69 w 69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69">
                      <a:moveTo>
                        <a:pt x="34" y="69"/>
                      </a:moveTo>
                      <a:lnTo>
                        <a:pt x="41" y="68"/>
                      </a:lnTo>
                      <a:lnTo>
                        <a:pt x="47" y="67"/>
                      </a:lnTo>
                      <a:lnTo>
                        <a:pt x="54" y="63"/>
                      </a:lnTo>
                      <a:lnTo>
                        <a:pt x="58" y="59"/>
                      </a:lnTo>
                      <a:lnTo>
                        <a:pt x="63" y="54"/>
                      </a:lnTo>
                      <a:lnTo>
                        <a:pt x="67" y="48"/>
                      </a:lnTo>
                      <a:lnTo>
                        <a:pt x="68" y="41"/>
                      </a:lnTo>
                      <a:lnTo>
                        <a:pt x="69" y="34"/>
                      </a:lnTo>
                      <a:lnTo>
                        <a:pt x="68" y="27"/>
                      </a:lnTo>
                      <a:lnTo>
                        <a:pt x="67" y="20"/>
                      </a:lnTo>
                      <a:lnTo>
                        <a:pt x="63" y="15"/>
                      </a:lnTo>
                      <a:lnTo>
                        <a:pt x="58" y="10"/>
                      </a:lnTo>
                      <a:lnTo>
                        <a:pt x="54" y="6"/>
                      </a:lnTo>
                      <a:lnTo>
                        <a:pt x="47" y="2"/>
                      </a:lnTo>
                      <a:lnTo>
                        <a:pt x="41" y="1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20" y="2"/>
                      </a:lnTo>
                      <a:lnTo>
                        <a:pt x="15" y="6"/>
                      </a:lnTo>
                      <a:lnTo>
                        <a:pt x="10" y="10"/>
                      </a:lnTo>
                      <a:lnTo>
                        <a:pt x="5" y="15"/>
                      </a:lnTo>
                      <a:lnTo>
                        <a:pt x="2" y="20"/>
                      </a:lnTo>
                      <a:lnTo>
                        <a:pt x="1" y="27"/>
                      </a:lnTo>
                      <a:lnTo>
                        <a:pt x="0" y="34"/>
                      </a:lnTo>
                      <a:lnTo>
                        <a:pt x="1" y="41"/>
                      </a:lnTo>
                      <a:lnTo>
                        <a:pt x="2" y="48"/>
                      </a:lnTo>
                      <a:lnTo>
                        <a:pt x="5" y="54"/>
                      </a:lnTo>
                      <a:lnTo>
                        <a:pt x="10" y="59"/>
                      </a:lnTo>
                      <a:lnTo>
                        <a:pt x="15" y="63"/>
                      </a:lnTo>
                      <a:lnTo>
                        <a:pt x="20" y="67"/>
                      </a:lnTo>
                      <a:lnTo>
                        <a:pt x="27" y="68"/>
                      </a:lnTo>
                      <a:lnTo>
                        <a:pt x="34" y="69"/>
                      </a:lnTo>
                      <a:close/>
                    </a:path>
                  </a:pathLst>
                </a:cu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1" name="Group 95"/>
              <p:cNvGrpSpPr>
                <a:grpSpLocks/>
              </p:cNvGrpSpPr>
              <p:nvPr/>
            </p:nvGrpSpPr>
            <p:grpSpPr bwMode="auto">
              <a:xfrm>
                <a:off x="4058" y="3401"/>
                <a:ext cx="59" cy="319"/>
                <a:chOff x="1067" y="3418"/>
                <a:chExt cx="104" cy="465"/>
              </a:xfrm>
            </p:grpSpPr>
            <p:sp>
              <p:nvSpPr>
                <p:cNvPr id="5387" name="Freeform 96"/>
                <p:cNvSpPr>
                  <a:spLocks/>
                </p:cNvSpPr>
                <p:nvPr/>
              </p:nvSpPr>
              <p:spPr bwMode="auto">
                <a:xfrm>
                  <a:off x="1088" y="3454"/>
                  <a:ext cx="62" cy="114"/>
                </a:xfrm>
                <a:custGeom>
                  <a:avLst/>
                  <a:gdLst>
                    <a:gd name="T0" fmla="*/ 1 w 124"/>
                    <a:gd name="T1" fmla="*/ 0 h 228"/>
                    <a:gd name="T2" fmla="*/ 0 w 124"/>
                    <a:gd name="T3" fmla="*/ 1 h 228"/>
                    <a:gd name="T4" fmla="*/ 1 w 124"/>
                    <a:gd name="T5" fmla="*/ 1 h 228"/>
                    <a:gd name="T6" fmla="*/ 1 w 124"/>
                    <a:gd name="T7" fmla="*/ 0 h 228"/>
                    <a:gd name="T8" fmla="*/ 1 w 124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"/>
                    <a:gd name="T16" fmla="*/ 0 h 228"/>
                    <a:gd name="T17" fmla="*/ 124 w 124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" h="228">
                      <a:moveTo>
                        <a:pt x="81" y="0"/>
                      </a:moveTo>
                      <a:lnTo>
                        <a:pt x="0" y="228"/>
                      </a:lnTo>
                      <a:lnTo>
                        <a:pt x="124" y="228"/>
                      </a:lnTo>
                      <a:lnTo>
                        <a:pt x="124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FFE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8" name="Rectangle 97"/>
                <p:cNvSpPr>
                  <a:spLocks noChangeArrowheads="1"/>
                </p:cNvSpPr>
                <p:nvPr/>
              </p:nvSpPr>
              <p:spPr bwMode="auto">
                <a:xfrm>
                  <a:off x="1075" y="3604"/>
                  <a:ext cx="87" cy="279"/>
                </a:xfrm>
                <a:prstGeom prst="rect">
                  <a:avLst/>
                </a:prstGeom>
                <a:solidFill>
                  <a:srgbClr val="FFE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89" name="Rectangle 98"/>
                <p:cNvSpPr>
                  <a:spLocks noChangeArrowheads="1"/>
                </p:cNvSpPr>
                <p:nvPr/>
              </p:nvSpPr>
              <p:spPr bwMode="auto">
                <a:xfrm>
                  <a:off x="1140" y="3614"/>
                  <a:ext cx="22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0" name="Rectangle 99"/>
                <p:cNvSpPr>
                  <a:spLocks noChangeArrowheads="1"/>
                </p:cNvSpPr>
                <p:nvPr/>
              </p:nvSpPr>
              <p:spPr bwMode="auto">
                <a:xfrm>
                  <a:off x="1075" y="3614"/>
                  <a:ext cx="55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1" name="Rectangle 100"/>
                <p:cNvSpPr>
                  <a:spLocks noChangeArrowheads="1"/>
                </p:cNvSpPr>
                <p:nvPr/>
              </p:nvSpPr>
              <p:spPr bwMode="auto">
                <a:xfrm>
                  <a:off x="1108" y="3653"/>
                  <a:ext cx="54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075" y="3653"/>
                  <a:ext cx="23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3" name="Rectangle 102"/>
                <p:cNvSpPr>
                  <a:spLocks noChangeArrowheads="1"/>
                </p:cNvSpPr>
                <p:nvPr/>
              </p:nvSpPr>
              <p:spPr bwMode="auto">
                <a:xfrm>
                  <a:off x="1140" y="3693"/>
                  <a:ext cx="22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4" name="Rectangle 103"/>
                <p:cNvSpPr>
                  <a:spLocks noChangeArrowheads="1"/>
                </p:cNvSpPr>
                <p:nvPr/>
              </p:nvSpPr>
              <p:spPr bwMode="auto">
                <a:xfrm>
                  <a:off x="1075" y="3693"/>
                  <a:ext cx="55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5" name="Rectangle 104"/>
                <p:cNvSpPr>
                  <a:spLocks noChangeArrowheads="1"/>
                </p:cNvSpPr>
                <p:nvPr/>
              </p:nvSpPr>
              <p:spPr bwMode="auto">
                <a:xfrm>
                  <a:off x="1108" y="3733"/>
                  <a:ext cx="54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6" name="Rectangle 105"/>
                <p:cNvSpPr>
                  <a:spLocks noChangeArrowheads="1"/>
                </p:cNvSpPr>
                <p:nvPr/>
              </p:nvSpPr>
              <p:spPr bwMode="auto">
                <a:xfrm>
                  <a:off x="1075" y="3733"/>
                  <a:ext cx="23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7" name="Rectangle 106"/>
                <p:cNvSpPr>
                  <a:spLocks noChangeArrowheads="1"/>
                </p:cNvSpPr>
                <p:nvPr/>
              </p:nvSpPr>
              <p:spPr bwMode="auto">
                <a:xfrm>
                  <a:off x="1140" y="3773"/>
                  <a:ext cx="22" cy="29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8" name="Rectangle 107"/>
                <p:cNvSpPr>
                  <a:spLocks noChangeArrowheads="1"/>
                </p:cNvSpPr>
                <p:nvPr/>
              </p:nvSpPr>
              <p:spPr bwMode="auto">
                <a:xfrm>
                  <a:off x="1075" y="3773"/>
                  <a:ext cx="55" cy="29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99" name="Rectangle 108"/>
                <p:cNvSpPr>
                  <a:spLocks noChangeArrowheads="1"/>
                </p:cNvSpPr>
                <p:nvPr/>
              </p:nvSpPr>
              <p:spPr bwMode="auto">
                <a:xfrm>
                  <a:off x="1108" y="3812"/>
                  <a:ext cx="54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00" name="Rectangle 109"/>
                <p:cNvSpPr>
                  <a:spLocks noChangeArrowheads="1"/>
                </p:cNvSpPr>
                <p:nvPr/>
              </p:nvSpPr>
              <p:spPr bwMode="auto">
                <a:xfrm>
                  <a:off x="1075" y="3812"/>
                  <a:ext cx="23" cy="30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01" name="Rectangle 110"/>
                <p:cNvSpPr>
                  <a:spLocks noChangeArrowheads="1"/>
                </p:cNvSpPr>
                <p:nvPr/>
              </p:nvSpPr>
              <p:spPr bwMode="auto">
                <a:xfrm>
                  <a:off x="1140" y="3851"/>
                  <a:ext cx="22" cy="32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02" name="Rectangle 111"/>
                <p:cNvSpPr>
                  <a:spLocks noChangeArrowheads="1"/>
                </p:cNvSpPr>
                <p:nvPr/>
              </p:nvSpPr>
              <p:spPr bwMode="auto">
                <a:xfrm>
                  <a:off x="1075" y="3851"/>
                  <a:ext cx="55" cy="32"/>
                </a:xfrm>
                <a:prstGeom prst="rect">
                  <a:avLst/>
                </a:pr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03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67" y="3568"/>
                  <a:ext cx="104" cy="36"/>
                </a:xfrm>
                <a:prstGeom prst="rect">
                  <a:avLst/>
                </a:prstGeom>
                <a:solidFill>
                  <a:srgbClr val="FFE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404" name="Freeform 113"/>
                <p:cNvSpPr>
                  <a:spLocks/>
                </p:cNvSpPr>
                <p:nvPr/>
              </p:nvSpPr>
              <p:spPr bwMode="auto">
                <a:xfrm>
                  <a:off x="1120" y="3418"/>
                  <a:ext cx="36" cy="35"/>
                </a:xfrm>
                <a:custGeom>
                  <a:avLst/>
                  <a:gdLst>
                    <a:gd name="T0" fmla="*/ 1 w 70"/>
                    <a:gd name="T1" fmla="*/ 1 h 69"/>
                    <a:gd name="T2" fmla="*/ 1 w 70"/>
                    <a:gd name="T3" fmla="*/ 1 h 69"/>
                    <a:gd name="T4" fmla="*/ 1 w 70"/>
                    <a:gd name="T5" fmla="*/ 1 h 69"/>
                    <a:gd name="T6" fmla="*/ 1 w 70"/>
                    <a:gd name="T7" fmla="*/ 1 h 69"/>
                    <a:gd name="T8" fmla="*/ 1 w 70"/>
                    <a:gd name="T9" fmla="*/ 1 h 69"/>
                    <a:gd name="T10" fmla="*/ 1 w 70"/>
                    <a:gd name="T11" fmla="*/ 1 h 69"/>
                    <a:gd name="T12" fmla="*/ 1 w 70"/>
                    <a:gd name="T13" fmla="*/ 1 h 69"/>
                    <a:gd name="T14" fmla="*/ 1 w 70"/>
                    <a:gd name="T15" fmla="*/ 1 h 69"/>
                    <a:gd name="T16" fmla="*/ 0 w 70"/>
                    <a:gd name="T17" fmla="*/ 1 h 69"/>
                    <a:gd name="T18" fmla="*/ 1 w 70"/>
                    <a:gd name="T19" fmla="*/ 1 h 69"/>
                    <a:gd name="T20" fmla="*/ 1 w 70"/>
                    <a:gd name="T21" fmla="*/ 1 h 69"/>
                    <a:gd name="T22" fmla="*/ 1 w 70"/>
                    <a:gd name="T23" fmla="*/ 1 h 69"/>
                    <a:gd name="T24" fmla="*/ 1 w 70"/>
                    <a:gd name="T25" fmla="*/ 1 h 69"/>
                    <a:gd name="T26" fmla="*/ 1 w 70"/>
                    <a:gd name="T27" fmla="*/ 1 h 69"/>
                    <a:gd name="T28" fmla="*/ 1 w 70"/>
                    <a:gd name="T29" fmla="*/ 1 h 69"/>
                    <a:gd name="T30" fmla="*/ 1 w 70"/>
                    <a:gd name="T31" fmla="*/ 1 h 69"/>
                    <a:gd name="T32" fmla="*/ 1 w 70"/>
                    <a:gd name="T33" fmla="*/ 0 h 69"/>
                    <a:gd name="T34" fmla="*/ 1 w 70"/>
                    <a:gd name="T35" fmla="*/ 1 h 69"/>
                    <a:gd name="T36" fmla="*/ 1 w 70"/>
                    <a:gd name="T37" fmla="*/ 1 h 69"/>
                    <a:gd name="T38" fmla="*/ 1 w 70"/>
                    <a:gd name="T39" fmla="*/ 1 h 69"/>
                    <a:gd name="T40" fmla="*/ 1 w 70"/>
                    <a:gd name="T41" fmla="*/ 1 h 69"/>
                    <a:gd name="T42" fmla="*/ 1 w 70"/>
                    <a:gd name="T43" fmla="*/ 1 h 69"/>
                    <a:gd name="T44" fmla="*/ 1 w 70"/>
                    <a:gd name="T45" fmla="*/ 1 h 69"/>
                    <a:gd name="T46" fmla="*/ 1 w 70"/>
                    <a:gd name="T47" fmla="*/ 1 h 69"/>
                    <a:gd name="T48" fmla="*/ 1 w 70"/>
                    <a:gd name="T49" fmla="*/ 1 h 69"/>
                    <a:gd name="T50" fmla="*/ 1 w 70"/>
                    <a:gd name="T51" fmla="*/ 1 h 69"/>
                    <a:gd name="T52" fmla="*/ 1 w 70"/>
                    <a:gd name="T53" fmla="*/ 1 h 69"/>
                    <a:gd name="T54" fmla="*/ 1 w 70"/>
                    <a:gd name="T55" fmla="*/ 1 h 69"/>
                    <a:gd name="T56" fmla="*/ 1 w 70"/>
                    <a:gd name="T57" fmla="*/ 1 h 69"/>
                    <a:gd name="T58" fmla="*/ 1 w 70"/>
                    <a:gd name="T59" fmla="*/ 1 h 69"/>
                    <a:gd name="T60" fmla="*/ 1 w 70"/>
                    <a:gd name="T61" fmla="*/ 1 h 69"/>
                    <a:gd name="T62" fmla="*/ 1 w 70"/>
                    <a:gd name="T63" fmla="*/ 1 h 69"/>
                    <a:gd name="T64" fmla="*/ 1 w 70"/>
                    <a:gd name="T65" fmla="*/ 1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69"/>
                    <a:gd name="T101" fmla="*/ 70 w 70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69">
                      <a:moveTo>
                        <a:pt x="36" y="69"/>
                      </a:moveTo>
                      <a:lnTo>
                        <a:pt x="29" y="68"/>
                      </a:lnTo>
                      <a:lnTo>
                        <a:pt x="22" y="67"/>
                      </a:lnTo>
                      <a:lnTo>
                        <a:pt x="16" y="63"/>
                      </a:lnTo>
                      <a:lnTo>
                        <a:pt x="10" y="59"/>
                      </a:lnTo>
                      <a:lnTo>
                        <a:pt x="6" y="54"/>
                      </a:lnTo>
                      <a:lnTo>
                        <a:pt x="2" y="4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" y="27"/>
                      </a:lnTo>
                      <a:lnTo>
                        <a:pt x="2" y="20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2" y="2"/>
                      </a:lnTo>
                      <a:lnTo>
                        <a:pt x="29" y="1"/>
                      </a:lnTo>
                      <a:lnTo>
                        <a:pt x="36" y="0"/>
                      </a:lnTo>
                      <a:lnTo>
                        <a:pt x="42" y="1"/>
                      </a:lnTo>
                      <a:lnTo>
                        <a:pt x="48" y="2"/>
                      </a:lnTo>
                      <a:lnTo>
                        <a:pt x="55" y="6"/>
                      </a:lnTo>
                      <a:lnTo>
                        <a:pt x="60" y="10"/>
                      </a:lnTo>
                      <a:lnTo>
                        <a:pt x="64" y="15"/>
                      </a:lnTo>
                      <a:lnTo>
                        <a:pt x="68" y="20"/>
                      </a:lnTo>
                      <a:lnTo>
                        <a:pt x="69" y="27"/>
                      </a:lnTo>
                      <a:lnTo>
                        <a:pt x="70" y="34"/>
                      </a:lnTo>
                      <a:lnTo>
                        <a:pt x="69" y="41"/>
                      </a:lnTo>
                      <a:lnTo>
                        <a:pt x="68" y="48"/>
                      </a:lnTo>
                      <a:lnTo>
                        <a:pt x="64" y="54"/>
                      </a:lnTo>
                      <a:lnTo>
                        <a:pt x="60" y="59"/>
                      </a:lnTo>
                      <a:lnTo>
                        <a:pt x="55" y="63"/>
                      </a:lnTo>
                      <a:lnTo>
                        <a:pt x="48" y="67"/>
                      </a:lnTo>
                      <a:lnTo>
                        <a:pt x="42" y="68"/>
                      </a:lnTo>
                      <a:lnTo>
                        <a:pt x="36" y="69"/>
                      </a:lnTo>
                      <a:close/>
                    </a:path>
                  </a:pathLst>
                </a:custGeom>
                <a:solidFill>
                  <a:srgbClr val="9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42" name="Freeform 114"/>
              <p:cNvSpPr>
                <a:spLocks/>
              </p:cNvSpPr>
              <p:nvPr/>
            </p:nvSpPr>
            <p:spPr bwMode="auto">
              <a:xfrm>
                <a:off x="5578" y="3383"/>
                <a:ext cx="458" cy="328"/>
              </a:xfrm>
              <a:custGeom>
                <a:avLst/>
                <a:gdLst>
                  <a:gd name="T0" fmla="*/ 0 w 1638"/>
                  <a:gd name="T1" fmla="*/ 0 h 958"/>
                  <a:gd name="T2" fmla="*/ 0 w 1638"/>
                  <a:gd name="T3" fmla="*/ 0 h 958"/>
                  <a:gd name="T4" fmla="*/ 0 w 1638"/>
                  <a:gd name="T5" fmla="*/ 0 h 958"/>
                  <a:gd name="T6" fmla="*/ 0 w 1638"/>
                  <a:gd name="T7" fmla="*/ 0 h 958"/>
                  <a:gd name="T8" fmla="*/ 0 w 1638"/>
                  <a:gd name="T9" fmla="*/ 0 h 958"/>
                  <a:gd name="T10" fmla="*/ 0 w 1638"/>
                  <a:gd name="T11" fmla="*/ 0 h 958"/>
                  <a:gd name="T12" fmla="*/ 0 w 1638"/>
                  <a:gd name="T13" fmla="*/ 0 h 958"/>
                  <a:gd name="T14" fmla="*/ 0 w 1638"/>
                  <a:gd name="T15" fmla="*/ 0 h 958"/>
                  <a:gd name="T16" fmla="*/ 0 w 1638"/>
                  <a:gd name="T17" fmla="*/ 0 h 958"/>
                  <a:gd name="T18" fmla="*/ 0 w 1638"/>
                  <a:gd name="T19" fmla="*/ 0 h 958"/>
                  <a:gd name="T20" fmla="*/ 0 w 1638"/>
                  <a:gd name="T21" fmla="*/ 0 h 958"/>
                  <a:gd name="T22" fmla="*/ 0 w 1638"/>
                  <a:gd name="T23" fmla="*/ 0 h 958"/>
                  <a:gd name="T24" fmla="*/ 0 w 1638"/>
                  <a:gd name="T25" fmla="*/ 0 h 958"/>
                  <a:gd name="T26" fmla="*/ 0 w 1638"/>
                  <a:gd name="T27" fmla="*/ 0 h 958"/>
                  <a:gd name="T28" fmla="*/ 0 w 1638"/>
                  <a:gd name="T29" fmla="*/ 0 h 958"/>
                  <a:gd name="T30" fmla="*/ 0 w 1638"/>
                  <a:gd name="T31" fmla="*/ 0 h 958"/>
                  <a:gd name="T32" fmla="*/ 0 w 1638"/>
                  <a:gd name="T33" fmla="*/ 0 h 958"/>
                  <a:gd name="T34" fmla="*/ 0 w 1638"/>
                  <a:gd name="T35" fmla="*/ 0 h 958"/>
                  <a:gd name="T36" fmla="*/ 0 w 1638"/>
                  <a:gd name="T37" fmla="*/ 0 h 958"/>
                  <a:gd name="T38" fmla="*/ 0 w 1638"/>
                  <a:gd name="T39" fmla="*/ 0 h 958"/>
                  <a:gd name="T40" fmla="*/ 0 w 1638"/>
                  <a:gd name="T41" fmla="*/ 0 h 958"/>
                  <a:gd name="T42" fmla="*/ 0 w 1638"/>
                  <a:gd name="T43" fmla="*/ 0 h 958"/>
                  <a:gd name="T44" fmla="*/ 0 w 1638"/>
                  <a:gd name="T45" fmla="*/ 0 h 958"/>
                  <a:gd name="T46" fmla="*/ 0 w 1638"/>
                  <a:gd name="T47" fmla="*/ 0 h 958"/>
                  <a:gd name="T48" fmla="*/ 0 w 1638"/>
                  <a:gd name="T49" fmla="*/ 0 h 958"/>
                  <a:gd name="T50" fmla="*/ 0 w 1638"/>
                  <a:gd name="T51" fmla="*/ 0 h 958"/>
                  <a:gd name="T52" fmla="*/ 0 w 1638"/>
                  <a:gd name="T53" fmla="*/ 0 h 958"/>
                  <a:gd name="T54" fmla="*/ 0 w 1638"/>
                  <a:gd name="T55" fmla="*/ 0 h 958"/>
                  <a:gd name="T56" fmla="*/ 0 w 1638"/>
                  <a:gd name="T57" fmla="*/ 0 h 958"/>
                  <a:gd name="T58" fmla="*/ 0 w 1638"/>
                  <a:gd name="T59" fmla="*/ 0 h 958"/>
                  <a:gd name="T60" fmla="*/ 0 w 1638"/>
                  <a:gd name="T61" fmla="*/ 0 h 958"/>
                  <a:gd name="T62" fmla="*/ 0 w 1638"/>
                  <a:gd name="T63" fmla="*/ 0 h 958"/>
                  <a:gd name="T64" fmla="*/ 0 w 1638"/>
                  <a:gd name="T65" fmla="*/ 0 h 958"/>
                  <a:gd name="T66" fmla="*/ 0 w 1638"/>
                  <a:gd name="T67" fmla="*/ 0 h 958"/>
                  <a:gd name="T68" fmla="*/ 0 w 1638"/>
                  <a:gd name="T69" fmla="*/ 0 h 958"/>
                  <a:gd name="T70" fmla="*/ 0 w 1638"/>
                  <a:gd name="T71" fmla="*/ 0 h 958"/>
                  <a:gd name="T72" fmla="*/ 0 w 1638"/>
                  <a:gd name="T73" fmla="*/ 0 h 958"/>
                  <a:gd name="T74" fmla="*/ 0 w 1638"/>
                  <a:gd name="T75" fmla="*/ 0 h 958"/>
                  <a:gd name="T76" fmla="*/ 0 w 1638"/>
                  <a:gd name="T77" fmla="*/ 0 h 958"/>
                  <a:gd name="T78" fmla="*/ 0 w 1638"/>
                  <a:gd name="T79" fmla="*/ 0 h 958"/>
                  <a:gd name="T80" fmla="*/ 0 w 1638"/>
                  <a:gd name="T81" fmla="*/ 0 h 958"/>
                  <a:gd name="T82" fmla="*/ 0 w 1638"/>
                  <a:gd name="T83" fmla="*/ 0 h 958"/>
                  <a:gd name="T84" fmla="*/ 0 w 1638"/>
                  <a:gd name="T85" fmla="*/ 0 h 958"/>
                  <a:gd name="T86" fmla="*/ 0 w 1638"/>
                  <a:gd name="T87" fmla="*/ 0 h 958"/>
                  <a:gd name="T88" fmla="*/ 0 w 1638"/>
                  <a:gd name="T89" fmla="*/ 0 h 958"/>
                  <a:gd name="T90" fmla="*/ 0 w 1638"/>
                  <a:gd name="T91" fmla="*/ 0 h 958"/>
                  <a:gd name="T92" fmla="*/ 0 w 1638"/>
                  <a:gd name="T93" fmla="*/ 0 h 958"/>
                  <a:gd name="T94" fmla="*/ 0 w 1638"/>
                  <a:gd name="T95" fmla="*/ 0 h 958"/>
                  <a:gd name="T96" fmla="*/ 0 w 1638"/>
                  <a:gd name="T97" fmla="*/ 0 h 958"/>
                  <a:gd name="T98" fmla="*/ 0 w 1638"/>
                  <a:gd name="T99" fmla="*/ 0 h 958"/>
                  <a:gd name="T100" fmla="*/ 0 w 1638"/>
                  <a:gd name="T101" fmla="*/ 0 h 9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38"/>
                  <a:gd name="T154" fmla="*/ 0 h 958"/>
                  <a:gd name="T155" fmla="*/ 1638 w 1638"/>
                  <a:gd name="T156" fmla="*/ 958 h 95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38" h="958">
                    <a:moveTo>
                      <a:pt x="1638" y="958"/>
                    </a:moveTo>
                    <a:lnTo>
                      <a:pt x="1638" y="895"/>
                    </a:lnTo>
                    <a:lnTo>
                      <a:pt x="1638" y="753"/>
                    </a:lnTo>
                    <a:lnTo>
                      <a:pt x="1638" y="603"/>
                    </a:lnTo>
                    <a:lnTo>
                      <a:pt x="1638" y="517"/>
                    </a:lnTo>
                    <a:lnTo>
                      <a:pt x="1636" y="497"/>
                    </a:lnTo>
                    <a:lnTo>
                      <a:pt x="1631" y="472"/>
                    </a:lnTo>
                    <a:lnTo>
                      <a:pt x="1622" y="447"/>
                    </a:lnTo>
                    <a:lnTo>
                      <a:pt x="1610" y="424"/>
                    </a:lnTo>
                    <a:lnTo>
                      <a:pt x="1597" y="406"/>
                    </a:lnTo>
                    <a:lnTo>
                      <a:pt x="1582" y="401"/>
                    </a:lnTo>
                    <a:lnTo>
                      <a:pt x="1564" y="408"/>
                    </a:lnTo>
                    <a:lnTo>
                      <a:pt x="1547" y="433"/>
                    </a:lnTo>
                    <a:lnTo>
                      <a:pt x="1552" y="401"/>
                    </a:lnTo>
                    <a:lnTo>
                      <a:pt x="1552" y="364"/>
                    </a:lnTo>
                    <a:lnTo>
                      <a:pt x="1546" y="325"/>
                    </a:lnTo>
                    <a:lnTo>
                      <a:pt x="1537" y="288"/>
                    </a:lnTo>
                    <a:lnTo>
                      <a:pt x="1523" y="258"/>
                    </a:lnTo>
                    <a:lnTo>
                      <a:pt x="1507" y="237"/>
                    </a:lnTo>
                    <a:lnTo>
                      <a:pt x="1487" y="230"/>
                    </a:lnTo>
                    <a:lnTo>
                      <a:pt x="1465" y="241"/>
                    </a:lnTo>
                    <a:lnTo>
                      <a:pt x="1465" y="214"/>
                    </a:lnTo>
                    <a:lnTo>
                      <a:pt x="1463" y="190"/>
                    </a:lnTo>
                    <a:lnTo>
                      <a:pt x="1457" y="168"/>
                    </a:lnTo>
                    <a:lnTo>
                      <a:pt x="1449" y="150"/>
                    </a:lnTo>
                    <a:lnTo>
                      <a:pt x="1440" y="133"/>
                    </a:lnTo>
                    <a:lnTo>
                      <a:pt x="1428" y="121"/>
                    </a:lnTo>
                    <a:lnTo>
                      <a:pt x="1416" y="113"/>
                    </a:lnTo>
                    <a:lnTo>
                      <a:pt x="1403" y="108"/>
                    </a:lnTo>
                    <a:lnTo>
                      <a:pt x="1391" y="108"/>
                    </a:lnTo>
                    <a:lnTo>
                      <a:pt x="1382" y="112"/>
                    </a:lnTo>
                    <a:lnTo>
                      <a:pt x="1374" y="116"/>
                    </a:lnTo>
                    <a:lnTo>
                      <a:pt x="1368" y="121"/>
                    </a:lnTo>
                    <a:lnTo>
                      <a:pt x="1364" y="127"/>
                    </a:lnTo>
                    <a:lnTo>
                      <a:pt x="1360" y="132"/>
                    </a:lnTo>
                    <a:lnTo>
                      <a:pt x="1358" y="136"/>
                    </a:lnTo>
                    <a:lnTo>
                      <a:pt x="1358" y="137"/>
                    </a:lnTo>
                    <a:lnTo>
                      <a:pt x="1359" y="114"/>
                    </a:lnTo>
                    <a:lnTo>
                      <a:pt x="1356" y="91"/>
                    </a:lnTo>
                    <a:lnTo>
                      <a:pt x="1348" y="71"/>
                    </a:lnTo>
                    <a:lnTo>
                      <a:pt x="1338" y="55"/>
                    </a:lnTo>
                    <a:lnTo>
                      <a:pt x="1327" y="44"/>
                    </a:lnTo>
                    <a:lnTo>
                      <a:pt x="1314" y="39"/>
                    </a:lnTo>
                    <a:lnTo>
                      <a:pt x="1303" y="41"/>
                    </a:lnTo>
                    <a:lnTo>
                      <a:pt x="1292" y="53"/>
                    </a:lnTo>
                    <a:lnTo>
                      <a:pt x="1292" y="42"/>
                    </a:lnTo>
                    <a:lnTo>
                      <a:pt x="1288" y="33"/>
                    </a:lnTo>
                    <a:lnTo>
                      <a:pt x="1281" y="24"/>
                    </a:lnTo>
                    <a:lnTo>
                      <a:pt x="1272" y="16"/>
                    </a:lnTo>
                    <a:lnTo>
                      <a:pt x="1260" y="9"/>
                    </a:lnTo>
                    <a:lnTo>
                      <a:pt x="1246" y="3"/>
                    </a:lnTo>
                    <a:lnTo>
                      <a:pt x="1231" y="1"/>
                    </a:lnTo>
                    <a:lnTo>
                      <a:pt x="1215" y="0"/>
                    </a:lnTo>
                    <a:lnTo>
                      <a:pt x="1199" y="1"/>
                    </a:lnTo>
                    <a:lnTo>
                      <a:pt x="1184" y="7"/>
                    </a:lnTo>
                    <a:lnTo>
                      <a:pt x="1168" y="15"/>
                    </a:lnTo>
                    <a:lnTo>
                      <a:pt x="1154" y="26"/>
                    </a:lnTo>
                    <a:lnTo>
                      <a:pt x="1141" y="44"/>
                    </a:lnTo>
                    <a:lnTo>
                      <a:pt x="1131" y="64"/>
                    </a:lnTo>
                    <a:lnTo>
                      <a:pt x="1123" y="90"/>
                    </a:lnTo>
                    <a:lnTo>
                      <a:pt x="1117" y="121"/>
                    </a:lnTo>
                    <a:lnTo>
                      <a:pt x="1109" y="106"/>
                    </a:lnTo>
                    <a:lnTo>
                      <a:pt x="1094" y="97"/>
                    </a:lnTo>
                    <a:lnTo>
                      <a:pt x="1077" y="94"/>
                    </a:lnTo>
                    <a:lnTo>
                      <a:pt x="1057" y="98"/>
                    </a:lnTo>
                    <a:lnTo>
                      <a:pt x="1039" y="107"/>
                    </a:lnTo>
                    <a:lnTo>
                      <a:pt x="1023" y="123"/>
                    </a:lnTo>
                    <a:lnTo>
                      <a:pt x="1012" y="146"/>
                    </a:lnTo>
                    <a:lnTo>
                      <a:pt x="1010" y="175"/>
                    </a:lnTo>
                    <a:lnTo>
                      <a:pt x="1002" y="162"/>
                    </a:lnTo>
                    <a:lnTo>
                      <a:pt x="992" y="153"/>
                    </a:lnTo>
                    <a:lnTo>
                      <a:pt x="979" y="148"/>
                    </a:lnTo>
                    <a:lnTo>
                      <a:pt x="965" y="147"/>
                    </a:lnTo>
                    <a:lnTo>
                      <a:pt x="950" y="150"/>
                    </a:lnTo>
                    <a:lnTo>
                      <a:pt x="934" y="155"/>
                    </a:lnTo>
                    <a:lnTo>
                      <a:pt x="918" y="163"/>
                    </a:lnTo>
                    <a:lnTo>
                      <a:pt x="902" y="174"/>
                    </a:lnTo>
                    <a:lnTo>
                      <a:pt x="887" y="185"/>
                    </a:lnTo>
                    <a:lnTo>
                      <a:pt x="873" y="199"/>
                    </a:lnTo>
                    <a:lnTo>
                      <a:pt x="860" y="214"/>
                    </a:lnTo>
                    <a:lnTo>
                      <a:pt x="849" y="230"/>
                    </a:lnTo>
                    <a:lnTo>
                      <a:pt x="840" y="246"/>
                    </a:lnTo>
                    <a:lnTo>
                      <a:pt x="834" y="262"/>
                    </a:lnTo>
                    <a:lnTo>
                      <a:pt x="832" y="279"/>
                    </a:lnTo>
                    <a:lnTo>
                      <a:pt x="832" y="295"/>
                    </a:lnTo>
                    <a:lnTo>
                      <a:pt x="822" y="275"/>
                    </a:lnTo>
                    <a:lnTo>
                      <a:pt x="804" y="272"/>
                    </a:lnTo>
                    <a:lnTo>
                      <a:pt x="780" y="282"/>
                    </a:lnTo>
                    <a:lnTo>
                      <a:pt x="754" y="306"/>
                    </a:lnTo>
                    <a:lnTo>
                      <a:pt x="730" y="341"/>
                    </a:lnTo>
                    <a:lnTo>
                      <a:pt x="711" y="385"/>
                    </a:lnTo>
                    <a:lnTo>
                      <a:pt x="699" y="435"/>
                    </a:lnTo>
                    <a:lnTo>
                      <a:pt x="700" y="490"/>
                    </a:lnTo>
                    <a:lnTo>
                      <a:pt x="690" y="482"/>
                    </a:lnTo>
                    <a:lnTo>
                      <a:pt x="678" y="481"/>
                    </a:lnTo>
                    <a:lnTo>
                      <a:pt x="666" y="487"/>
                    </a:lnTo>
                    <a:lnTo>
                      <a:pt x="653" y="497"/>
                    </a:lnTo>
                    <a:lnTo>
                      <a:pt x="640" y="512"/>
                    </a:lnTo>
                    <a:lnTo>
                      <a:pt x="630" y="531"/>
                    </a:lnTo>
                    <a:lnTo>
                      <a:pt x="620" y="553"/>
                    </a:lnTo>
                    <a:lnTo>
                      <a:pt x="613" y="578"/>
                    </a:lnTo>
                    <a:lnTo>
                      <a:pt x="621" y="527"/>
                    </a:lnTo>
                    <a:lnTo>
                      <a:pt x="620" y="482"/>
                    </a:lnTo>
                    <a:lnTo>
                      <a:pt x="613" y="444"/>
                    </a:lnTo>
                    <a:lnTo>
                      <a:pt x="599" y="417"/>
                    </a:lnTo>
                    <a:lnTo>
                      <a:pt x="582" y="399"/>
                    </a:lnTo>
                    <a:lnTo>
                      <a:pt x="562" y="395"/>
                    </a:lnTo>
                    <a:lnTo>
                      <a:pt x="541" y="406"/>
                    </a:lnTo>
                    <a:lnTo>
                      <a:pt x="520" y="435"/>
                    </a:lnTo>
                    <a:lnTo>
                      <a:pt x="509" y="418"/>
                    </a:lnTo>
                    <a:lnTo>
                      <a:pt x="493" y="411"/>
                    </a:lnTo>
                    <a:lnTo>
                      <a:pt x="474" y="416"/>
                    </a:lnTo>
                    <a:lnTo>
                      <a:pt x="456" y="429"/>
                    </a:lnTo>
                    <a:lnTo>
                      <a:pt x="438" y="451"/>
                    </a:lnTo>
                    <a:lnTo>
                      <a:pt x="424" y="479"/>
                    </a:lnTo>
                    <a:lnTo>
                      <a:pt x="415" y="511"/>
                    </a:lnTo>
                    <a:lnTo>
                      <a:pt x="413" y="547"/>
                    </a:lnTo>
                    <a:lnTo>
                      <a:pt x="404" y="543"/>
                    </a:lnTo>
                    <a:lnTo>
                      <a:pt x="391" y="543"/>
                    </a:lnTo>
                    <a:lnTo>
                      <a:pt x="379" y="548"/>
                    </a:lnTo>
                    <a:lnTo>
                      <a:pt x="365" y="554"/>
                    </a:lnTo>
                    <a:lnTo>
                      <a:pt x="353" y="564"/>
                    </a:lnTo>
                    <a:lnTo>
                      <a:pt x="345" y="577"/>
                    </a:lnTo>
                    <a:lnTo>
                      <a:pt x="341" y="593"/>
                    </a:lnTo>
                    <a:lnTo>
                      <a:pt x="341" y="610"/>
                    </a:lnTo>
                    <a:lnTo>
                      <a:pt x="334" y="593"/>
                    </a:lnTo>
                    <a:lnTo>
                      <a:pt x="321" y="579"/>
                    </a:lnTo>
                    <a:lnTo>
                      <a:pt x="305" y="570"/>
                    </a:lnTo>
                    <a:lnTo>
                      <a:pt x="287" y="565"/>
                    </a:lnTo>
                    <a:lnTo>
                      <a:pt x="267" y="566"/>
                    </a:lnTo>
                    <a:lnTo>
                      <a:pt x="245" y="573"/>
                    </a:lnTo>
                    <a:lnTo>
                      <a:pt x="224" y="586"/>
                    </a:lnTo>
                    <a:lnTo>
                      <a:pt x="204" y="607"/>
                    </a:lnTo>
                    <a:lnTo>
                      <a:pt x="193" y="593"/>
                    </a:lnTo>
                    <a:lnTo>
                      <a:pt x="176" y="590"/>
                    </a:lnTo>
                    <a:lnTo>
                      <a:pt x="155" y="593"/>
                    </a:lnTo>
                    <a:lnTo>
                      <a:pt x="133" y="607"/>
                    </a:lnTo>
                    <a:lnTo>
                      <a:pt x="114" y="629"/>
                    </a:lnTo>
                    <a:lnTo>
                      <a:pt x="98" y="660"/>
                    </a:lnTo>
                    <a:lnTo>
                      <a:pt x="90" y="699"/>
                    </a:lnTo>
                    <a:lnTo>
                      <a:pt x="92" y="747"/>
                    </a:lnTo>
                    <a:lnTo>
                      <a:pt x="79" y="735"/>
                    </a:lnTo>
                    <a:lnTo>
                      <a:pt x="65" y="730"/>
                    </a:lnTo>
                    <a:lnTo>
                      <a:pt x="49" y="735"/>
                    </a:lnTo>
                    <a:lnTo>
                      <a:pt x="34" y="745"/>
                    </a:lnTo>
                    <a:lnTo>
                      <a:pt x="20" y="762"/>
                    </a:lnTo>
                    <a:lnTo>
                      <a:pt x="10" y="784"/>
                    </a:lnTo>
                    <a:lnTo>
                      <a:pt x="2" y="811"/>
                    </a:lnTo>
                    <a:lnTo>
                      <a:pt x="0" y="839"/>
                    </a:lnTo>
                    <a:lnTo>
                      <a:pt x="0" y="892"/>
                    </a:lnTo>
                    <a:lnTo>
                      <a:pt x="0" y="929"/>
                    </a:lnTo>
                    <a:lnTo>
                      <a:pt x="0" y="951"/>
                    </a:lnTo>
                    <a:lnTo>
                      <a:pt x="0" y="958"/>
                    </a:lnTo>
                    <a:lnTo>
                      <a:pt x="1638" y="958"/>
                    </a:lnTo>
                    <a:close/>
                  </a:path>
                </a:pathLst>
              </a:custGeom>
              <a:solidFill>
                <a:srgbClr val="00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115"/>
              <p:cNvSpPr>
                <a:spLocks/>
              </p:cNvSpPr>
              <p:nvPr/>
            </p:nvSpPr>
            <p:spPr bwMode="auto">
              <a:xfrm>
                <a:off x="5578" y="3562"/>
                <a:ext cx="130" cy="149"/>
              </a:xfrm>
              <a:custGeom>
                <a:avLst/>
                <a:gdLst>
                  <a:gd name="T0" fmla="*/ 0 w 467"/>
                  <a:gd name="T1" fmla="*/ 0 h 434"/>
                  <a:gd name="T2" fmla="*/ 0 w 467"/>
                  <a:gd name="T3" fmla="*/ 0 h 434"/>
                  <a:gd name="T4" fmla="*/ 0 w 467"/>
                  <a:gd name="T5" fmla="*/ 0 h 434"/>
                  <a:gd name="T6" fmla="*/ 0 w 467"/>
                  <a:gd name="T7" fmla="*/ 0 h 434"/>
                  <a:gd name="T8" fmla="*/ 0 w 467"/>
                  <a:gd name="T9" fmla="*/ 0 h 434"/>
                  <a:gd name="T10" fmla="*/ 0 w 467"/>
                  <a:gd name="T11" fmla="*/ 0 h 434"/>
                  <a:gd name="T12" fmla="*/ 0 w 467"/>
                  <a:gd name="T13" fmla="*/ 0 h 434"/>
                  <a:gd name="T14" fmla="*/ 0 w 467"/>
                  <a:gd name="T15" fmla="*/ 0 h 434"/>
                  <a:gd name="T16" fmla="*/ 0 w 467"/>
                  <a:gd name="T17" fmla="*/ 0 h 434"/>
                  <a:gd name="T18" fmla="*/ 0 w 467"/>
                  <a:gd name="T19" fmla="*/ 0 h 434"/>
                  <a:gd name="T20" fmla="*/ 0 w 467"/>
                  <a:gd name="T21" fmla="*/ 0 h 434"/>
                  <a:gd name="T22" fmla="*/ 0 w 467"/>
                  <a:gd name="T23" fmla="*/ 0 h 434"/>
                  <a:gd name="T24" fmla="*/ 0 w 467"/>
                  <a:gd name="T25" fmla="*/ 0 h 434"/>
                  <a:gd name="T26" fmla="*/ 0 w 467"/>
                  <a:gd name="T27" fmla="*/ 0 h 434"/>
                  <a:gd name="T28" fmla="*/ 0 w 467"/>
                  <a:gd name="T29" fmla="*/ 0 h 434"/>
                  <a:gd name="T30" fmla="*/ 0 w 467"/>
                  <a:gd name="T31" fmla="*/ 0 h 434"/>
                  <a:gd name="T32" fmla="*/ 0 w 467"/>
                  <a:gd name="T33" fmla="*/ 0 h 434"/>
                  <a:gd name="T34" fmla="*/ 0 w 467"/>
                  <a:gd name="T35" fmla="*/ 0 h 434"/>
                  <a:gd name="T36" fmla="*/ 0 w 467"/>
                  <a:gd name="T37" fmla="*/ 0 h 434"/>
                  <a:gd name="T38" fmla="*/ 0 w 467"/>
                  <a:gd name="T39" fmla="*/ 0 h 434"/>
                  <a:gd name="T40" fmla="*/ 0 w 467"/>
                  <a:gd name="T41" fmla="*/ 0 h 434"/>
                  <a:gd name="T42" fmla="*/ 0 w 467"/>
                  <a:gd name="T43" fmla="*/ 0 h 434"/>
                  <a:gd name="T44" fmla="*/ 0 w 467"/>
                  <a:gd name="T45" fmla="*/ 0 h 434"/>
                  <a:gd name="T46" fmla="*/ 0 w 467"/>
                  <a:gd name="T47" fmla="*/ 0 h 434"/>
                  <a:gd name="T48" fmla="*/ 0 w 467"/>
                  <a:gd name="T49" fmla="*/ 0 h 434"/>
                  <a:gd name="T50" fmla="*/ 0 w 467"/>
                  <a:gd name="T51" fmla="*/ 0 h 434"/>
                  <a:gd name="T52" fmla="*/ 0 w 467"/>
                  <a:gd name="T53" fmla="*/ 0 h 434"/>
                  <a:gd name="T54" fmla="*/ 0 w 467"/>
                  <a:gd name="T55" fmla="*/ 0 h 434"/>
                  <a:gd name="T56" fmla="*/ 0 w 467"/>
                  <a:gd name="T57" fmla="*/ 0 h 434"/>
                  <a:gd name="T58" fmla="*/ 0 w 467"/>
                  <a:gd name="T59" fmla="*/ 0 h 434"/>
                  <a:gd name="T60" fmla="*/ 0 w 467"/>
                  <a:gd name="T61" fmla="*/ 0 h 434"/>
                  <a:gd name="T62" fmla="*/ 0 w 467"/>
                  <a:gd name="T63" fmla="*/ 0 h 434"/>
                  <a:gd name="T64" fmla="*/ 0 w 467"/>
                  <a:gd name="T65" fmla="*/ 0 h 434"/>
                  <a:gd name="T66" fmla="*/ 0 w 467"/>
                  <a:gd name="T67" fmla="*/ 0 h 434"/>
                  <a:gd name="T68" fmla="*/ 0 w 467"/>
                  <a:gd name="T69" fmla="*/ 0 h 434"/>
                  <a:gd name="T70" fmla="*/ 0 w 467"/>
                  <a:gd name="T71" fmla="*/ 0 h 434"/>
                  <a:gd name="T72" fmla="*/ 0 w 467"/>
                  <a:gd name="T73" fmla="*/ 0 h 434"/>
                  <a:gd name="T74" fmla="*/ 0 w 467"/>
                  <a:gd name="T75" fmla="*/ 0 h 434"/>
                  <a:gd name="T76" fmla="*/ 0 w 467"/>
                  <a:gd name="T77" fmla="*/ 0 h 434"/>
                  <a:gd name="T78" fmla="*/ 0 w 467"/>
                  <a:gd name="T79" fmla="*/ 0 h 434"/>
                  <a:gd name="T80" fmla="*/ 0 w 467"/>
                  <a:gd name="T81" fmla="*/ 0 h 434"/>
                  <a:gd name="T82" fmla="*/ 0 w 467"/>
                  <a:gd name="T83" fmla="*/ 0 h 434"/>
                  <a:gd name="T84" fmla="*/ 0 w 467"/>
                  <a:gd name="T85" fmla="*/ 0 h 434"/>
                  <a:gd name="T86" fmla="*/ 0 w 467"/>
                  <a:gd name="T87" fmla="*/ 0 h 434"/>
                  <a:gd name="T88" fmla="*/ 0 w 467"/>
                  <a:gd name="T89" fmla="*/ 0 h 434"/>
                  <a:gd name="T90" fmla="*/ 0 w 467"/>
                  <a:gd name="T91" fmla="*/ 0 h 434"/>
                  <a:gd name="T92" fmla="*/ 0 w 467"/>
                  <a:gd name="T93" fmla="*/ 0 h 434"/>
                  <a:gd name="T94" fmla="*/ 0 w 467"/>
                  <a:gd name="T95" fmla="*/ 0 h 434"/>
                  <a:gd name="T96" fmla="*/ 0 w 467"/>
                  <a:gd name="T97" fmla="*/ 0 h 434"/>
                  <a:gd name="T98" fmla="*/ 0 w 467"/>
                  <a:gd name="T99" fmla="*/ 0 h 434"/>
                  <a:gd name="T100" fmla="*/ 0 w 467"/>
                  <a:gd name="T101" fmla="*/ 0 h 434"/>
                  <a:gd name="T102" fmla="*/ 0 w 467"/>
                  <a:gd name="T103" fmla="*/ 0 h 434"/>
                  <a:gd name="T104" fmla="*/ 0 w 467"/>
                  <a:gd name="T105" fmla="*/ 0 h 434"/>
                  <a:gd name="T106" fmla="*/ 0 w 467"/>
                  <a:gd name="T107" fmla="*/ 0 h 434"/>
                  <a:gd name="T108" fmla="*/ 0 w 467"/>
                  <a:gd name="T109" fmla="*/ 0 h 434"/>
                  <a:gd name="T110" fmla="*/ 0 w 467"/>
                  <a:gd name="T111" fmla="*/ 0 h 434"/>
                  <a:gd name="T112" fmla="*/ 0 w 467"/>
                  <a:gd name="T113" fmla="*/ 0 h 434"/>
                  <a:gd name="T114" fmla="*/ 0 w 467"/>
                  <a:gd name="T115" fmla="*/ 0 h 4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7"/>
                  <a:gd name="T175" fmla="*/ 0 h 434"/>
                  <a:gd name="T176" fmla="*/ 467 w 467"/>
                  <a:gd name="T177" fmla="*/ 434 h 43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7" h="434">
                    <a:moveTo>
                      <a:pt x="38" y="434"/>
                    </a:moveTo>
                    <a:lnTo>
                      <a:pt x="432" y="434"/>
                    </a:lnTo>
                    <a:lnTo>
                      <a:pt x="445" y="417"/>
                    </a:lnTo>
                    <a:lnTo>
                      <a:pt x="456" y="395"/>
                    </a:lnTo>
                    <a:lnTo>
                      <a:pt x="464" y="371"/>
                    </a:lnTo>
                    <a:lnTo>
                      <a:pt x="467" y="348"/>
                    </a:lnTo>
                    <a:lnTo>
                      <a:pt x="467" y="327"/>
                    </a:lnTo>
                    <a:lnTo>
                      <a:pt x="460" y="311"/>
                    </a:lnTo>
                    <a:lnTo>
                      <a:pt x="448" y="300"/>
                    </a:lnTo>
                    <a:lnTo>
                      <a:pt x="427" y="300"/>
                    </a:lnTo>
                    <a:lnTo>
                      <a:pt x="442" y="276"/>
                    </a:lnTo>
                    <a:lnTo>
                      <a:pt x="450" y="248"/>
                    </a:lnTo>
                    <a:lnTo>
                      <a:pt x="451" y="216"/>
                    </a:lnTo>
                    <a:lnTo>
                      <a:pt x="447" y="189"/>
                    </a:lnTo>
                    <a:lnTo>
                      <a:pt x="435" y="167"/>
                    </a:lnTo>
                    <a:lnTo>
                      <a:pt x="418" y="154"/>
                    </a:lnTo>
                    <a:lnTo>
                      <a:pt x="397" y="155"/>
                    </a:lnTo>
                    <a:lnTo>
                      <a:pt x="372" y="173"/>
                    </a:lnTo>
                    <a:lnTo>
                      <a:pt x="374" y="145"/>
                    </a:lnTo>
                    <a:lnTo>
                      <a:pt x="368" y="120"/>
                    </a:lnTo>
                    <a:lnTo>
                      <a:pt x="356" y="97"/>
                    </a:lnTo>
                    <a:lnTo>
                      <a:pt x="337" y="80"/>
                    </a:lnTo>
                    <a:lnTo>
                      <a:pt x="315" y="71"/>
                    </a:lnTo>
                    <a:lnTo>
                      <a:pt x="291" y="72"/>
                    </a:lnTo>
                    <a:lnTo>
                      <a:pt x="268" y="85"/>
                    </a:lnTo>
                    <a:lnTo>
                      <a:pt x="247" y="113"/>
                    </a:lnTo>
                    <a:lnTo>
                      <a:pt x="260" y="89"/>
                    </a:lnTo>
                    <a:lnTo>
                      <a:pt x="266" y="67"/>
                    </a:lnTo>
                    <a:lnTo>
                      <a:pt x="267" y="46"/>
                    </a:lnTo>
                    <a:lnTo>
                      <a:pt x="262" y="28"/>
                    </a:lnTo>
                    <a:lnTo>
                      <a:pt x="253" y="14"/>
                    </a:lnTo>
                    <a:lnTo>
                      <a:pt x="242" y="4"/>
                    </a:lnTo>
                    <a:lnTo>
                      <a:pt x="227" y="0"/>
                    </a:lnTo>
                    <a:lnTo>
                      <a:pt x="209" y="1"/>
                    </a:lnTo>
                    <a:lnTo>
                      <a:pt x="191" y="7"/>
                    </a:lnTo>
                    <a:lnTo>
                      <a:pt x="170" y="15"/>
                    </a:lnTo>
                    <a:lnTo>
                      <a:pt x="151" y="26"/>
                    </a:lnTo>
                    <a:lnTo>
                      <a:pt x="132" y="41"/>
                    </a:lnTo>
                    <a:lnTo>
                      <a:pt x="116" y="60"/>
                    </a:lnTo>
                    <a:lnTo>
                      <a:pt x="104" y="83"/>
                    </a:lnTo>
                    <a:lnTo>
                      <a:pt x="100" y="110"/>
                    </a:lnTo>
                    <a:lnTo>
                      <a:pt x="102" y="143"/>
                    </a:lnTo>
                    <a:lnTo>
                      <a:pt x="85" y="138"/>
                    </a:lnTo>
                    <a:lnTo>
                      <a:pt x="65" y="146"/>
                    </a:lnTo>
                    <a:lnTo>
                      <a:pt x="47" y="165"/>
                    </a:lnTo>
                    <a:lnTo>
                      <a:pt x="32" y="190"/>
                    </a:lnTo>
                    <a:lnTo>
                      <a:pt x="23" y="221"/>
                    </a:lnTo>
                    <a:lnTo>
                      <a:pt x="21" y="253"/>
                    </a:lnTo>
                    <a:lnTo>
                      <a:pt x="32" y="287"/>
                    </a:lnTo>
                    <a:lnTo>
                      <a:pt x="55" y="318"/>
                    </a:lnTo>
                    <a:lnTo>
                      <a:pt x="39" y="310"/>
                    </a:lnTo>
                    <a:lnTo>
                      <a:pt x="24" y="312"/>
                    </a:lnTo>
                    <a:lnTo>
                      <a:pt x="11" y="321"/>
                    </a:lnTo>
                    <a:lnTo>
                      <a:pt x="3" y="337"/>
                    </a:lnTo>
                    <a:lnTo>
                      <a:pt x="0" y="358"/>
                    </a:lnTo>
                    <a:lnTo>
                      <a:pt x="4" y="382"/>
                    </a:lnTo>
                    <a:lnTo>
                      <a:pt x="16" y="408"/>
                    </a:lnTo>
                    <a:lnTo>
                      <a:pt x="38" y="434"/>
                    </a:lnTo>
                    <a:close/>
                  </a:path>
                </a:pathLst>
              </a:custGeom>
              <a:solidFill>
                <a:srgbClr val="00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116"/>
              <p:cNvSpPr>
                <a:spLocks/>
              </p:cNvSpPr>
              <p:nvPr/>
            </p:nvSpPr>
            <p:spPr bwMode="auto">
              <a:xfrm>
                <a:off x="5480" y="3373"/>
                <a:ext cx="161" cy="338"/>
              </a:xfrm>
              <a:custGeom>
                <a:avLst/>
                <a:gdLst>
                  <a:gd name="T0" fmla="*/ 0 w 578"/>
                  <a:gd name="T1" fmla="*/ 0 h 987"/>
                  <a:gd name="T2" fmla="*/ 0 w 578"/>
                  <a:gd name="T3" fmla="*/ 0 h 987"/>
                  <a:gd name="T4" fmla="*/ 0 w 578"/>
                  <a:gd name="T5" fmla="*/ 0 h 987"/>
                  <a:gd name="T6" fmla="*/ 0 w 578"/>
                  <a:gd name="T7" fmla="*/ 0 h 987"/>
                  <a:gd name="T8" fmla="*/ 0 w 578"/>
                  <a:gd name="T9" fmla="*/ 0 h 987"/>
                  <a:gd name="T10" fmla="*/ 0 w 578"/>
                  <a:gd name="T11" fmla="*/ 0 h 987"/>
                  <a:gd name="T12" fmla="*/ 0 w 578"/>
                  <a:gd name="T13" fmla="*/ 0 h 987"/>
                  <a:gd name="T14" fmla="*/ 0 w 578"/>
                  <a:gd name="T15" fmla="*/ 0 h 987"/>
                  <a:gd name="T16" fmla="*/ 0 w 578"/>
                  <a:gd name="T17" fmla="*/ 0 h 987"/>
                  <a:gd name="T18" fmla="*/ 0 w 578"/>
                  <a:gd name="T19" fmla="*/ 0 h 987"/>
                  <a:gd name="T20" fmla="*/ 0 w 578"/>
                  <a:gd name="T21" fmla="*/ 0 h 987"/>
                  <a:gd name="T22" fmla="*/ 0 w 578"/>
                  <a:gd name="T23" fmla="*/ 0 h 987"/>
                  <a:gd name="T24" fmla="*/ 0 w 578"/>
                  <a:gd name="T25" fmla="*/ 0 h 987"/>
                  <a:gd name="T26" fmla="*/ 0 w 578"/>
                  <a:gd name="T27" fmla="*/ 0 h 987"/>
                  <a:gd name="T28" fmla="*/ 0 w 578"/>
                  <a:gd name="T29" fmla="*/ 0 h 987"/>
                  <a:gd name="T30" fmla="*/ 0 w 578"/>
                  <a:gd name="T31" fmla="*/ 0 h 987"/>
                  <a:gd name="T32" fmla="*/ 0 w 578"/>
                  <a:gd name="T33" fmla="*/ 0 h 987"/>
                  <a:gd name="T34" fmla="*/ 0 w 578"/>
                  <a:gd name="T35" fmla="*/ 0 h 987"/>
                  <a:gd name="T36" fmla="*/ 0 w 578"/>
                  <a:gd name="T37" fmla="*/ 0 h 987"/>
                  <a:gd name="T38" fmla="*/ 0 w 578"/>
                  <a:gd name="T39" fmla="*/ 0 h 987"/>
                  <a:gd name="T40" fmla="*/ 0 w 578"/>
                  <a:gd name="T41" fmla="*/ 0 h 987"/>
                  <a:gd name="T42" fmla="*/ 0 w 578"/>
                  <a:gd name="T43" fmla="*/ 0 h 987"/>
                  <a:gd name="T44" fmla="*/ 0 w 578"/>
                  <a:gd name="T45" fmla="*/ 0 h 987"/>
                  <a:gd name="T46" fmla="*/ 0 w 578"/>
                  <a:gd name="T47" fmla="*/ 0 h 987"/>
                  <a:gd name="T48" fmla="*/ 0 w 578"/>
                  <a:gd name="T49" fmla="*/ 0 h 987"/>
                  <a:gd name="T50" fmla="*/ 0 w 578"/>
                  <a:gd name="T51" fmla="*/ 0 h 987"/>
                  <a:gd name="T52" fmla="*/ 0 w 578"/>
                  <a:gd name="T53" fmla="*/ 0 h 987"/>
                  <a:gd name="T54" fmla="*/ 0 w 578"/>
                  <a:gd name="T55" fmla="*/ 0 h 987"/>
                  <a:gd name="T56" fmla="*/ 0 w 578"/>
                  <a:gd name="T57" fmla="*/ 0 h 987"/>
                  <a:gd name="T58" fmla="*/ 0 w 578"/>
                  <a:gd name="T59" fmla="*/ 0 h 987"/>
                  <a:gd name="T60" fmla="*/ 0 w 578"/>
                  <a:gd name="T61" fmla="*/ 0 h 987"/>
                  <a:gd name="T62" fmla="*/ 0 w 578"/>
                  <a:gd name="T63" fmla="*/ 0 h 987"/>
                  <a:gd name="T64" fmla="*/ 0 w 578"/>
                  <a:gd name="T65" fmla="*/ 0 h 987"/>
                  <a:gd name="T66" fmla="*/ 0 w 578"/>
                  <a:gd name="T67" fmla="*/ 0 h 987"/>
                  <a:gd name="T68" fmla="*/ 0 w 578"/>
                  <a:gd name="T69" fmla="*/ 0 h 987"/>
                  <a:gd name="T70" fmla="*/ 0 w 578"/>
                  <a:gd name="T71" fmla="*/ 0 h 987"/>
                  <a:gd name="T72" fmla="*/ 0 w 578"/>
                  <a:gd name="T73" fmla="*/ 0 h 987"/>
                  <a:gd name="T74" fmla="*/ 0 w 578"/>
                  <a:gd name="T75" fmla="*/ 0 h 987"/>
                  <a:gd name="T76" fmla="*/ 0 w 578"/>
                  <a:gd name="T77" fmla="*/ 0 h 987"/>
                  <a:gd name="T78" fmla="*/ 0 w 578"/>
                  <a:gd name="T79" fmla="*/ 0 h 987"/>
                  <a:gd name="T80" fmla="*/ 0 w 578"/>
                  <a:gd name="T81" fmla="*/ 0 h 987"/>
                  <a:gd name="T82" fmla="*/ 0 w 578"/>
                  <a:gd name="T83" fmla="*/ 0 h 987"/>
                  <a:gd name="T84" fmla="*/ 0 w 578"/>
                  <a:gd name="T85" fmla="*/ 0 h 987"/>
                  <a:gd name="T86" fmla="*/ 0 w 578"/>
                  <a:gd name="T87" fmla="*/ 0 h 987"/>
                  <a:gd name="T88" fmla="*/ 0 w 578"/>
                  <a:gd name="T89" fmla="*/ 0 h 9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78"/>
                  <a:gd name="T136" fmla="*/ 0 h 987"/>
                  <a:gd name="T137" fmla="*/ 578 w 578"/>
                  <a:gd name="T138" fmla="*/ 987 h 9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78" h="987">
                    <a:moveTo>
                      <a:pt x="517" y="987"/>
                    </a:moveTo>
                    <a:lnTo>
                      <a:pt x="538" y="961"/>
                    </a:lnTo>
                    <a:lnTo>
                      <a:pt x="557" y="921"/>
                    </a:lnTo>
                    <a:lnTo>
                      <a:pt x="571" y="874"/>
                    </a:lnTo>
                    <a:lnTo>
                      <a:pt x="578" y="825"/>
                    </a:lnTo>
                    <a:lnTo>
                      <a:pt x="576" y="781"/>
                    </a:lnTo>
                    <a:lnTo>
                      <a:pt x="565" y="746"/>
                    </a:lnTo>
                    <a:lnTo>
                      <a:pt x="541" y="729"/>
                    </a:lnTo>
                    <a:lnTo>
                      <a:pt x="504" y="734"/>
                    </a:lnTo>
                    <a:lnTo>
                      <a:pt x="523" y="710"/>
                    </a:lnTo>
                    <a:lnTo>
                      <a:pt x="537" y="680"/>
                    </a:lnTo>
                    <a:lnTo>
                      <a:pt x="545" y="646"/>
                    </a:lnTo>
                    <a:lnTo>
                      <a:pt x="545" y="614"/>
                    </a:lnTo>
                    <a:lnTo>
                      <a:pt x="538" y="587"/>
                    </a:lnTo>
                    <a:lnTo>
                      <a:pt x="523" y="570"/>
                    </a:lnTo>
                    <a:lnTo>
                      <a:pt x="499" y="566"/>
                    </a:lnTo>
                    <a:lnTo>
                      <a:pt x="466" y="579"/>
                    </a:lnTo>
                    <a:lnTo>
                      <a:pt x="478" y="564"/>
                    </a:lnTo>
                    <a:lnTo>
                      <a:pt x="487" y="546"/>
                    </a:lnTo>
                    <a:lnTo>
                      <a:pt x="491" y="525"/>
                    </a:lnTo>
                    <a:lnTo>
                      <a:pt x="491" y="503"/>
                    </a:lnTo>
                    <a:lnTo>
                      <a:pt x="488" y="483"/>
                    </a:lnTo>
                    <a:lnTo>
                      <a:pt x="481" y="463"/>
                    </a:lnTo>
                    <a:lnTo>
                      <a:pt x="469" y="448"/>
                    </a:lnTo>
                    <a:lnTo>
                      <a:pt x="453" y="439"/>
                    </a:lnTo>
                    <a:lnTo>
                      <a:pt x="472" y="417"/>
                    </a:lnTo>
                    <a:lnTo>
                      <a:pt x="484" y="388"/>
                    </a:lnTo>
                    <a:lnTo>
                      <a:pt x="492" y="356"/>
                    </a:lnTo>
                    <a:lnTo>
                      <a:pt x="495" y="323"/>
                    </a:lnTo>
                    <a:lnTo>
                      <a:pt x="491" y="293"/>
                    </a:lnTo>
                    <a:lnTo>
                      <a:pt x="481" y="268"/>
                    </a:lnTo>
                    <a:lnTo>
                      <a:pt x="465" y="253"/>
                    </a:lnTo>
                    <a:lnTo>
                      <a:pt x="440" y="251"/>
                    </a:lnTo>
                    <a:lnTo>
                      <a:pt x="460" y="225"/>
                    </a:lnTo>
                    <a:lnTo>
                      <a:pt x="469" y="196"/>
                    </a:lnTo>
                    <a:lnTo>
                      <a:pt x="469" y="167"/>
                    </a:lnTo>
                    <a:lnTo>
                      <a:pt x="462" y="141"/>
                    </a:lnTo>
                    <a:lnTo>
                      <a:pt x="450" y="118"/>
                    </a:lnTo>
                    <a:lnTo>
                      <a:pt x="434" y="101"/>
                    </a:lnTo>
                    <a:lnTo>
                      <a:pt x="415" y="93"/>
                    </a:lnTo>
                    <a:lnTo>
                      <a:pt x="397" y="97"/>
                    </a:lnTo>
                    <a:lnTo>
                      <a:pt x="401" y="71"/>
                    </a:lnTo>
                    <a:lnTo>
                      <a:pt x="396" y="45"/>
                    </a:lnTo>
                    <a:lnTo>
                      <a:pt x="379" y="22"/>
                    </a:lnTo>
                    <a:lnTo>
                      <a:pt x="359" y="6"/>
                    </a:lnTo>
                    <a:lnTo>
                      <a:pt x="333" y="0"/>
                    </a:lnTo>
                    <a:lnTo>
                      <a:pt x="306" y="7"/>
                    </a:lnTo>
                    <a:lnTo>
                      <a:pt x="279" y="31"/>
                    </a:lnTo>
                    <a:lnTo>
                      <a:pt x="256" y="76"/>
                    </a:lnTo>
                    <a:lnTo>
                      <a:pt x="242" y="76"/>
                    </a:lnTo>
                    <a:lnTo>
                      <a:pt x="225" y="86"/>
                    </a:lnTo>
                    <a:lnTo>
                      <a:pt x="207" y="107"/>
                    </a:lnTo>
                    <a:lnTo>
                      <a:pt x="188" y="136"/>
                    </a:lnTo>
                    <a:lnTo>
                      <a:pt x="174" y="172"/>
                    </a:lnTo>
                    <a:lnTo>
                      <a:pt x="167" y="213"/>
                    </a:lnTo>
                    <a:lnTo>
                      <a:pt x="167" y="257"/>
                    </a:lnTo>
                    <a:lnTo>
                      <a:pt x="179" y="303"/>
                    </a:lnTo>
                    <a:lnTo>
                      <a:pt x="166" y="306"/>
                    </a:lnTo>
                    <a:lnTo>
                      <a:pt x="151" y="318"/>
                    </a:lnTo>
                    <a:lnTo>
                      <a:pt x="135" y="336"/>
                    </a:lnTo>
                    <a:lnTo>
                      <a:pt x="121" y="359"/>
                    </a:lnTo>
                    <a:lnTo>
                      <a:pt x="112" y="388"/>
                    </a:lnTo>
                    <a:lnTo>
                      <a:pt x="112" y="418"/>
                    </a:lnTo>
                    <a:lnTo>
                      <a:pt x="121" y="450"/>
                    </a:lnTo>
                    <a:lnTo>
                      <a:pt x="144" y="481"/>
                    </a:lnTo>
                    <a:lnTo>
                      <a:pt x="132" y="480"/>
                    </a:lnTo>
                    <a:lnTo>
                      <a:pt x="118" y="486"/>
                    </a:lnTo>
                    <a:lnTo>
                      <a:pt x="104" y="495"/>
                    </a:lnTo>
                    <a:lnTo>
                      <a:pt x="91" y="509"/>
                    </a:lnTo>
                    <a:lnTo>
                      <a:pt x="81" y="529"/>
                    </a:lnTo>
                    <a:lnTo>
                      <a:pt x="75" y="551"/>
                    </a:lnTo>
                    <a:lnTo>
                      <a:pt x="74" y="577"/>
                    </a:lnTo>
                    <a:lnTo>
                      <a:pt x="80" y="606"/>
                    </a:lnTo>
                    <a:lnTo>
                      <a:pt x="67" y="605"/>
                    </a:lnTo>
                    <a:lnTo>
                      <a:pt x="52" y="614"/>
                    </a:lnTo>
                    <a:lnTo>
                      <a:pt x="37" y="632"/>
                    </a:lnTo>
                    <a:lnTo>
                      <a:pt x="25" y="658"/>
                    </a:lnTo>
                    <a:lnTo>
                      <a:pt x="20" y="691"/>
                    </a:lnTo>
                    <a:lnTo>
                      <a:pt x="25" y="730"/>
                    </a:lnTo>
                    <a:lnTo>
                      <a:pt x="42" y="773"/>
                    </a:lnTo>
                    <a:lnTo>
                      <a:pt x="76" y="820"/>
                    </a:lnTo>
                    <a:lnTo>
                      <a:pt x="57" y="815"/>
                    </a:lnTo>
                    <a:lnTo>
                      <a:pt x="37" y="821"/>
                    </a:lnTo>
                    <a:lnTo>
                      <a:pt x="19" y="836"/>
                    </a:lnTo>
                    <a:lnTo>
                      <a:pt x="6" y="858"/>
                    </a:lnTo>
                    <a:lnTo>
                      <a:pt x="0" y="886"/>
                    </a:lnTo>
                    <a:lnTo>
                      <a:pt x="4" y="918"/>
                    </a:lnTo>
                    <a:lnTo>
                      <a:pt x="21" y="951"/>
                    </a:lnTo>
                    <a:lnTo>
                      <a:pt x="55" y="987"/>
                    </a:lnTo>
                    <a:lnTo>
                      <a:pt x="517" y="987"/>
                    </a:lnTo>
                    <a:close/>
                  </a:path>
                </a:pathLst>
              </a:custGeom>
              <a:solidFill>
                <a:srgbClr val="33B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117"/>
              <p:cNvSpPr>
                <a:spLocks/>
              </p:cNvSpPr>
              <p:nvPr/>
            </p:nvSpPr>
            <p:spPr bwMode="auto">
              <a:xfrm>
                <a:off x="5899" y="3457"/>
                <a:ext cx="42" cy="89"/>
              </a:xfrm>
              <a:custGeom>
                <a:avLst/>
                <a:gdLst>
                  <a:gd name="T0" fmla="*/ 0 w 150"/>
                  <a:gd name="T1" fmla="*/ 0 h 260"/>
                  <a:gd name="T2" fmla="*/ 0 w 150"/>
                  <a:gd name="T3" fmla="*/ 0 h 260"/>
                  <a:gd name="T4" fmla="*/ 0 w 150"/>
                  <a:gd name="T5" fmla="*/ 0 h 260"/>
                  <a:gd name="T6" fmla="*/ 0 w 150"/>
                  <a:gd name="T7" fmla="*/ 0 h 260"/>
                  <a:gd name="T8" fmla="*/ 0 w 150"/>
                  <a:gd name="T9" fmla="*/ 0 h 2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260"/>
                  <a:gd name="T17" fmla="*/ 150 w 150"/>
                  <a:gd name="T18" fmla="*/ 260 h 2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260">
                    <a:moveTo>
                      <a:pt x="26" y="260"/>
                    </a:moveTo>
                    <a:lnTo>
                      <a:pt x="150" y="0"/>
                    </a:lnTo>
                    <a:lnTo>
                      <a:pt x="125" y="0"/>
                    </a:lnTo>
                    <a:lnTo>
                      <a:pt x="0" y="260"/>
                    </a:lnTo>
                    <a:lnTo>
                      <a:pt x="26" y="260"/>
                    </a:lnTo>
                    <a:close/>
                  </a:path>
                </a:pathLst>
              </a:cu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118"/>
              <p:cNvSpPr>
                <a:spLocks/>
              </p:cNvSpPr>
              <p:nvPr/>
            </p:nvSpPr>
            <p:spPr bwMode="auto">
              <a:xfrm>
                <a:off x="5790" y="3472"/>
                <a:ext cx="57" cy="74"/>
              </a:xfrm>
              <a:custGeom>
                <a:avLst/>
                <a:gdLst>
                  <a:gd name="T0" fmla="*/ 0 w 204"/>
                  <a:gd name="T1" fmla="*/ 0 h 217"/>
                  <a:gd name="T2" fmla="*/ 0 w 204"/>
                  <a:gd name="T3" fmla="*/ 0 h 217"/>
                  <a:gd name="T4" fmla="*/ 0 w 204"/>
                  <a:gd name="T5" fmla="*/ 0 h 217"/>
                  <a:gd name="T6" fmla="*/ 0 w 204"/>
                  <a:gd name="T7" fmla="*/ 0 h 217"/>
                  <a:gd name="T8" fmla="*/ 0 w 204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217"/>
                  <a:gd name="T17" fmla="*/ 204 w 204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217">
                    <a:moveTo>
                      <a:pt x="16" y="217"/>
                    </a:moveTo>
                    <a:lnTo>
                      <a:pt x="0" y="217"/>
                    </a:lnTo>
                    <a:lnTo>
                      <a:pt x="188" y="0"/>
                    </a:lnTo>
                    <a:lnTo>
                      <a:pt x="204" y="0"/>
                    </a:lnTo>
                    <a:lnTo>
                      <a:pt x="16" y="217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119"/>
              <p:cNvSpPr>
                <a:spLocks/>
              </p:cNvSpPr>
              <p:nvPr/>
            </p:nvSpPr>
            <p:spPr bwMode="auto">
              <a:xfrm>
                <a:off x="5807" y="3487"/>
                <a:ext cx="47" cy="59"/>
              </a:xfrm>
              <a:custGeom>
                <a:avLst/>
                <a:gdLst>
                  <a:gd name="T0" fmla="*/ 0 w 167"/>
                  <a:gd name="T1" fmla="*/ 0 h 174"/>
                  <a:gd name="T2" fmla="*/ 0 w 167"/>
                  <a:gd name="T3" fmla="*/ 0 h 174"/>
                  <a:gd name="T4" fmla="*/ 0 w 167"/>
                  <a:gd name="T5" fmla="*/ 0 h 174"/>
                  <a:gd name="T6" fmla="*/ 0 w 167"/>
                  <a:gd name="T7" fmla="*/ 0 h 174"/>
                  <a:gd name="T8" fmla="*/ 0 w 167"/>
                  <a:gd name="T9" fmla="*/ 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174"/>
                  <a:gd name="T17" fmla="*/ 167 w 167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174">
                    <a:moveTo>
                      <a:pt x="167" y="0"/>
                    </a:moveTo>
                    <a:lnTo>
                      <a:pt x="16" y="174"/>
                    </a:lnTo>
                    <a:lnTo>
                      <a:pt x="0" y="174"/>
                    </a:lnTo>
                    <a:lnTo>
                      <a:pt x="151" y="0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120"/>
              <p:cNvSpPr>
                <a:spLocks/>
              </p:cNvSpPr>
              <p:nvPr/>
            </p:nvSpPr>
            <p:spPr bwMode="auto">
              <a:xfrm>
                <a:off x="5824" y="3501"/>
                <a:ext cx="36" cy="45"/>
              </a:xfrm>
              <a:custGeom>
                <a:avLst/>
                <a:gdLst>
                  <a:gd name="T0" fmla="*/ 0 w 131"/>
                  <a:gd name="T1" fmla="*/ 0 h 133"/>
                  <a:gd name="T2" fmla="*/ 0 w 131"/>
                  <a:gd name="T3" fmla="*/ 0 h 133"/>
                  <a:gd name="T4" fmla="*/ 0 w 131"/>
                  <a:gd name="T5" fmla="*/ 0 h 133"/>
                  <a:gd name="T6" fmla="*/ 0 w 131"/>
                  <a:gd name="T7" fmla="*/ 0 h 133"/>
                  <a:gd name="T8" fmla="*/ 0 w 131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133"/>
                  <a:gd name="T17" fmla="*/ 131 w 131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133">
                    <a:moveTo>
                      <a:pt x="131" y="0"/>
                    </a:moveTo>
                    <a:lnTo>
                      <a:pt x="16" y="133"/>
                    </a:lnTo>
                    <a:lnTo>
                      <a:pt x="0" y="133"/>
                    </a:lnTo>
                    <a:lnTo>
                      <a:pt x="115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121"/>
              <p:cNvSpPr>
                <a:spLocks/>
              </p:cNvSpPr>
              <p:nvPr/>
            </p:nvSpPr>
            <p:spPr bwMode="auto">
              <a:xfrm>
                <a:off x="5840" y="3515"/>
                <a:ext cx="26" cy="31"/>
              </a:xfrm>
              <a:custGeom>
                <a:avLst/>
                <a:gdLst>
                  <a:gd name="T0" fmla="*/ 0 w 95"/>
                  <a:gd name="T1" fmla="*/ 0 h 90"/>
                  <a:gd name="T2" fmla="*/ 0 w 95"/>
                  <a:gd name="T3" fmla="*/ 0 h 90"/>
                  <a:gd name="T4" fmla="*/ 0 w 95"/>
                  <a:gd name="T5" fmla="*/ 0 h 90"/>
                  <a:gd name="T6" fmla="*/ 0 w 95"/>
                  <a:gd name="T7" fmla="*/ 0 h 90"/>
                  <a:gd name="T8" fmla="*/ 0 w 95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90"/>
                  <a:gd name="T17" fmla="*/ 95 w 95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90">
                    <a:moveTo>
                      <a:pt x="95" y="0"/>
                    </a:moveTo>
                    <a:lnTo>
                      <a:pt x="17" y="90"/>
                    </a:lnTo>
                    <a:lnTo>
                      <a:pt x="0" y="90"/>
                    </a:lnTo>
                    <a:lnTo>
                      <a:pt x="79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122"/>
              <p:cNvSpPr>
                <a:spLocks/>
              </p:cNvSpPr>
              <p:nvPr/>
            </p:nvSpPr>
            <p:spPr bwMode="auto">
              <a:xfrm>
                <a:off x="5855" y="3530"/>
                <a:ext cx="17" cy="16"/>
              </a:xfrm>
              <a:custGeom>
                <a:avLst/>
                <a:gdLst>
                  <a:gd name="T0" fmla="*/ 0 w 57"/>
                  <a:gd name="T1" fmla="*/ 0 h 47"/>
                  <a:gd name="T2" fmla="*/ 0 w 57"/>
                  <a:gd name="T3" fmla="*/ 0 h 47"/>
                  <a:gd name="T4" fmla="*/ 0 w 57"/>
                  <a:gd name="T5" fmla="*/ 0 h 47"/>
                  <a:gd name="T6" fmla="*/ 0 w 57"/>
                  <a:gd name="T7" fmla="*/ 0 h 47"/>
                  <a:gd name="T8" fmla="*/ 0 w 5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7"/>
                  <a:gd name="T17" fmla="*/ 57 w 5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7">
                    <a:moveTo>
                      <a:pt x="57" y="0"/>
                    </a:moveTo>
                    <a:lnTo>
                      <a:pt x="16" y="47"/>
                    </a:lnTo>
                    <a:lnTo>
                      <a:pt x="0" y="47"/>
                    </a:lnTo>
                    <a:lnTo>
                      <a:pt x="41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123"/>
              <p:cNvSpPr>
                <a:spLocks/>
              </p:cNvSpPr>
              <p:nvPr/>
            </p:nvSpPr>
            <p:spPr bwMode="auto">
              <a:xfrm>
                <a:off x="5817" y="3484"/>
                <a:ext cx="49" cy="62"/>
              </a:xfrm>
              <a:custGeom>
                <a:avLst/>
                <a:gdLst>
                  <a:gd name="T0" fmla="*/ 0 w 175"/>
                  <a:gd name="T1" fmla="*/ 0 h 183"/>
                  <a:gd name="T2" fmla="*/ 0 w 175"/>
                  <a:gd name="T3" fmla="*/ 0 h 183"/>
                  <a:gd name="T4" fmla="*/ 0 w 175"/>
                  <a:gd name="T5" fmla="*/ 0 h 183"/>
                  <a:gd name="T6" fmla="*/ 0 w 175"/>
                  <a:gd name="T7" fmla="*/ 0 h 183"/>
                  <a:gd name="T8" fmla="*/ 0 w 175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83"/>
                  <a:gd name="T17" fmla="*/ 175 w 175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83">
                    <a:moveTo>
                      <a:pt x="159" y="183"/>
                    </a:moveTo>
                    <a:lnTo>
                      <a:pt x="175" y="18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159" y="183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124"/>
              <p:cNvSpPr>
                <a:spLocks/>
              </p:cNvSpPr>
              <p:nvPr/>
            </p:nvSpPr>
            <p:spPr bwMode="auto">
              <a:xfrm>
                <a:off x="5810" y="3497"/>
                <a:ext cx="39" cy="49"/>
              </a:xfrm>
              <a:custGeom>
                <a:avLst/>
                <a:gdLst>
                  <a:gd name="T0" fmla="*/ 0 w 142"/>
                  <a:gd name="T1" fmla="*/ 0 h 145"/>
                  <a:gd name="T2" fmla="*/ 0 w 142"/>
                  <a:gd name="T3" fmla="*/ 0 h 145"/>
                  <a:gd name="T4" fmla="*/ 0 w 142"/>
                  <a:gd name="T5" fmla="*/ 0 h 145"/>
                  <a:gd name="T6" fmla="*/ 0 w 142"/>
                  <a:gd name="T7" fmla="*/ 0 h 145"/>
                  <a:gd name="T8" fmla="*/ 0 w 14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45"/>
                  <a:gd name="T17" fmla="*/ 142 w 14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45">
                    <a:moveTo>
                      <a:pt x="0" y="0"/>
                    </a:moveTo>
                    <a:lnTo>
                      <a:pt x="126" y="145"/>
                    </a:lnTo>
                    <a:lnTo>
                      <a:pt x="142" y="145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125"/>
              <p:cNvSpPr>
                <a:spLocks/>
              </p:cNvSpPr>
              <p:nvPr/>
            </p:nvSpPr>
            <p:spPr bwMode="auto">
              <a:xfrm>
                <a:off x="5801" y="3507"/>
                <a:ext cx="32" cy="39"/>
              </a:xfrm>
              <a:custGeom>
                <a:avLst/>
                <a:gdLst>
                  <a:gd name="T0" fmla="*/ 0 w 114"/>
                  <a:gd name="T1" fmla="*/ 0 h 115"/>
                  <a:gd name="T2" fmla="*/ 0 w 114"/>
                  <a:gd name="T3" fmla="*/ 0 h 115"/>
                  <a:gd name="T4" fmla="*/ 0 w 114"/>
                  <a:gd name="T5" fmla="*/ 0 h 115"/>
                  <a:gd name="T6" fmla="*/ 0 w 114"/>
                  <a:gd name="T7" fmla="*/ 0 h 115"/>
                  <a:gd name="T8" fmla="*/ 0 w 114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115"/>
                  <a:gd name="T17" fmla="*/ 114 w 114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115">
                    <a:moveTo>
                      <a:pt x="0" y="0"/>
                    </a:moveTo>
                    <a:lnTo>
                      <a:pt x="98" y="115"/>
                    </a:lnTo>
                    <a:lnTo>
                      <a:pt x="114" y="115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126"/>
              <p:cNvSpPr>
                <a:spLocks/>
              </p:cNvSpPr>
              <p:nvPr/>
            </p:nvSpPr>
            <p:spPr bwMode="auto">
              <a:xfrm>
                <a:off x="5793" y="3520"/>
                <a:ext cx="23" cy="26"/>
              </a:xfrm>
              <a:custGeom>
                <a:avLst/>
                <a:gdLst>
                  <a:gd name="T0" fmla="*/ 0 w 84"/>
                  <a:gd name="T1" fmla="*/ 0 h 79"/>
                  <a:gd name="T2" fmla="*/ 0 w 84"/>
                  <a:gd name="T3" fmla="*/ 0 h 79"/>
                  <a:gd name="T4" fmla="*/ 0 w 84"/>
                  <a:gd name="T5" fmla="*/ 0 h 79"/>
                  <a:gd name="T6" fmla="*/ 0 w 84"/>
                  <a:gd name="T7" fmla="*/ 0 h 79"/>
                  <a:gd name="T8" fmla="*/ 0 w 84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9"/>
                  <a:gd name="T17" fmla="*/ 84 w 84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9">
                    <a:moveTo>
                      <a:pt x="0" y="0"/>
                    </a:moveTo>
                    <a:lnTo>
                      <a:pt x="68" y="79"/>
                    </a:lnTo>
                    <a:lnTo>
                      <a:pt x="84" y="79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127"/>
              <p:cNvSpPr>
                <a:spLocks/>
              </p:cNvSpPr>
              <p:nvPr/>
            </p:nvSpPr>
            <p:spPr bwMode="auto">
              <a:xfrm>
                <a:off x="5784" y="3530"/>
                <a:ext cx="17" cy="16"/>
              </a:xfrm>
              <a:custGeom>
                <a:avLst/>
                <a:gdLst>
                  <a:gd name="T0" fmla="*/ 0 w 58"/>
                  <a:gd name="T1" fmla="*/ 0 h 47"/>
                  <a:gd name="T2" fmla="*/ 0 w 58"/>
                  <a:gd name="T3" fmla="*/ 0 h 47"/>
                  <a:gd name="T4" fmla="*/ 0 w 58"/>
                  <a:gd name="T5" fmla="*/ 0 h 47"/>
                  <a:gd name="T6" fmla="*/ 0 w 58"/>
                  <a:gd name="T7" fmla="*/ 0 h 47"/>
                  <a:gd name="T8" fmla="*/ 0 w 58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7"/>
                  <a:gd name="T17" fmla="*/ 58 w 58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7">
                    <a:moveTo>
                      <a:pt x="0" y="0"/>
                    </a:moveTo>
                    <a:lnTo>
                      <a:pt x="42" y="47"/>
                    </a:lnTo>
                    <a:lnTo>
                      <a:pt x="58" y="47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Freeform 128"/>
              <p:cNvSpPr>
                <a:spLocks/>
              </p:cNvSpPr>
              <p:nvPr/>
            </p:nvSpPr>
            <p:spPr bwMode="auto">
              <a:xfrm>
                <a:off x="5828" y="3474"/>
                <a:ext cx="44" cy="56"/>
              </a:xfrm>
              <a:custGeom>
                <a:avLst/>
                <a:gdLst>
                  <a:gd name="T0" fmla="*/ 0 w 157"/>
                  <a:gd name="T1" fmla="*/ 0 h 165"/>
                  <a:gd name="T2" fmla="*/ 0 w 157"/>
                  <a:gd name="T3" fmla="*/ 0 h 165"/>
                  <a:gd name="T4" fmla="*/ 0 w 157"/>
                  <a:gd name="T5" fmla="*/ 0 h 165"/>
                  <a:gd name="T6" fmla="*/ 0 w 157"/>
                  <a:gd name="T7" fmla="*/ 0 h 165"/>
                  <a:gd name="T8" fmla="*/ 0 w 157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165"/>
                  <a:gd name="T17" fmla="*/ 157 w 157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165">
                    <a:moveTo>
                      <a:pt x="0" y="0"/>
                    </a:moveTo>
                    <a:lnTo>
                      <a:pt x="141" y="165"/>
                    </a:lnTo>
                    <a:lnTo>
                      <a:pt x="157" y="165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129"/>
              <p:cNvSpPr>
                <a:spLocks/>
              </p:cNvSpPr>
              <p:nvPr/>
            </p:nvSpPr>
            <p:spPr bwMode="auto">
              <a:xfrm>
                <a:off x="5824" y="3549"/>
                <a:ext cx="52" cy="64"/>
              </a:xfrm>
              <a:custGeom>
                <a:avLst/>
                <a:gdLst>
                  <a:gd name="T0" fmla="*/ 0 w 185"/>
                  <a:gd name="T1" fmla="*/ 0 h 185"/>
                  <a:gd name="T2" fmla="*/ 0 w 185"/>
                  <a:gd name="T3" fmla="*/ 0 h 185"/>
                  <a:gd name="T4" fmla="*/ 0 w 185"/>
                  <a:gd name="T5" fmla="*/ 0 h 185"/>
                  <a:gd name="T6" fmla="*/ 0 w 185"/>
                  <a:gd name="T7" fmla="*/ 0 h 185"/>
                  <a:gd name="T8" fmla="*/ 0 w 185"/>
                  <a:gd name="T9" fmla="*/ 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85"/>
                  <a:gd name="T17" fmla="*/ 185 w 185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85">
                    <a:moveTo>
                      <a:pt x="185" y="177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176" y="185"/>
                    </a:lnTo>
                    <a:lnTo>
                      <a:pt x="185" y="177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130"/>
              <p:cNvSpPr>
                <a:spLocks/>
              </p:cNvSpPr>
              <p:nvPr/>
            </p:nvSpPr>
            <p:spPr bwMode="auto">
              <a:xfrm>
                <a:off x="5808" y="3549"/>
                <a:ext cx="68" cy="84"/>
              </a:xfrm>
              <a:custGeom>
                <a:avLst/>
                <a:gdLst>
                  <a:gd name="T0" fmla="*/ 0 w 244"/>
                  <a:gd name="T1" fmla="*/ 0 h 244"/>
                  <a:gd name="T2" fmla="*/ 0 w 244"/>
                  <a:gd name="T3" fmla="*/ 0 h 244"/>
                  <a:gd name="T4" fmla="*/ 0 w 244"/>
                  <a:gd name="T5" fmla="*/ 0 h 244"/>
                  <a:gd name="T6" fmla="*/ 0 w 244"/>
                  <a:gd name="T7" fmla="*/ 0 h 244"/>
                  <a:gd name="T8" fmla="*/ 0 w 244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244"/>
                  <a:gd name="T17" fmla="*/ 244 w 244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244">
                    <a:moveTo>
                      <a:pt x="244" y="235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235" y="244"/>
                    </a:lnTo>
                    <a:lnTo>
                      <a:pt x="244" y="235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131"/>
              <p:cNvSpPr>
                <a:spLocks/>
              </p:cNvSpPr>
              <p:nvPr/>
            </p:nvSpPr>
            <p:spPr bwMode="auto">
              <a:xfrm>
                <a:off x="5792" y="3549"/>
                <a:ext cx="84" cy="103"/>
              </a:xfrm>
              <a:custGeom>
                <a:avLst/>
                <a:gdLst>
                  <a:gd name="T0" fmla="*/ 0 w 299"/>
                  <a:gd name="T1" fmla="*/ 0 h 302"/>
                  <a:gd name="T2" fmla="*/ 0 w 299"/>
                  <a:gd name="T3" fmla="*/ 0 h 302"/>
                  <a:gd name="T4" fmla="*/ 0 w 299"/>
                  <a:gd name="T5" fmla="*/ 0 h 302"/>
                  <a:gd name="T6" fmla="*/ 0 w 299"/>
                  <a:gd name="T7" fmla="*/ 0 h 302"/>
                  <a:gd name="T8" fmla="*/ 0 w 299"/>
                  <a:gd name="T9" fmla="*/ 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302"/>
                  <a:gd name="T17" fmla="*/ 299 w 2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302">
                    <a:moveTo>
                      <a:pt x="299" y="292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290" y="302"/>
                    </a:lnTo>
                    <a:lnTo>
                      <a:pt x="299" y="29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132"/>
              <p:cNvSpPr>
                <a:spLocks/>
              </p:cNvSpPr>
              <p:nvPr/>
            </p:nvSpPr>
            <p:spPr bwMode="auto">
              <a:xfrm>
                <a:off x="5777" y="3552"/>
                <a:ext cx="99" cy="120"/>
              </a:xfrm>
              <a:custGeom>
                <a:avLst/>
                <a:gdLst>
                  <a:gd name="T0" fmla="*/ 0 w 352"/>
                  <a:gd name="T1" fmla="*/ 0 h 352"/>
                  <a:gd name="T2" fmla="*/ 0 w 352"/>
                  <a:gd name="T3" fmla="*/ 0 h 352"/>
                  <a:gd name="T4" fmla="*/ 0 w 352"/>
                  <a:gd name="T5" fmla="*/ 0 h 352"/>
                  <a:gd name="T6" fmla="*/ 0 w 352"/>
                  <a:gd name="T7" fmla="*/ 0 h 352"/>
                  <a:gd name="T8" fmla="*/ 0 w 352"/>
                  <a:gd name="T9" fmla="*/ 0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352"/>
                  <a:gd name="T17" fmla="*/ 352 w 352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352">
                    <a:moveTo>
                      <a:pt x="352" y="343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43" y="352"/>
                    </a:lnTo>
                    <a:lnTo>
                      <a:pt x="352" y="343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133"/>
              <p:cNvSpPr>
                <a:spLocks/>
              </p:cNvSpPr>
              <p:nvPr/>
            </p:nvSpPr>
            <p:spPr bwMode="auto">
              <a:xfrm>
                <a:off x="5777" y="3571"/>
                <a:ext cx="99" cy="121"/>
              </a:xfrm>
              <a:custGeom>
                <a:avLst/>
                <a:gdLst>
                  <a:gd name="T0" fmla="*/ 0 w 352"/>
                  <a:gd name="T1" fmla="*/ 0 h 353"/>
                  <a:gd name="T2" fmla="*/ 0 w 352"/>
                  <a:gd name="T3" fmla="*/ 0 h 353"/>
                  <a:gd name="T4" fmla="*/ 0 w 352"/>
                  <a:gd name="T5" fmla="*/ 0 h 353"/>
                  <a:gd name="T6" fmla="*/ 0 w 352"/>
                  <a:gd name="T7" fmla="*/ 0 h 353"/>
                  <a:gd name="T8" fmla="*/ 0 w 352"/>
                  <a:gd name="T9" fmla="*/ 0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353"/>
                  <a:gd name="T17" fmla="*/ 352 w 352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353">
                    <a:moveTo>
                      <a:pt x="352" y="344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343" y="353"/>
                    </a:lnTo>
                    <a:lnTo>
                      <a:pt x="352" y="34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134"/>
              <p:cNvSpPr>
                <a:spLocks/>
              </p:cNvSpPr>
              <p:nvPr/>
            </p:nvSpPr>
            <p:spPr bwMode="auto">
              <a:xfrm>
                <a:off x="5777" y="3591"/>
                <a:ext cx="99" cy="120"/>
              </a:xfrm>
              <a:custGeom>
                <a:avLst/>
                <a:gdLst>
                  <a:gd name="T0" fmla="*/ 0 w 352"/>
                  <a:gd name="T1" fmla="*/ 0 h 350"/>
                  <a:gd name="T2" fmla="*/ 0 w 352"/>
                  <a:gd name="T3" fmla="*/ 0 h 350"/>
                  <a:gd name="T4" fmla="*/ 0 w 352"/>
                  <a:gd name="T5" fmla="*/ 0 h 350"/>
                  <a:gd name="T6" fmla="*/ 0 w 352"/>
                  <a:gd name="T7" fmla="*/ 0 h 350"/>
                  <a:gd name="T8" fmla="*/ 0 w 352"/>
                  <a:gd name="T9" fmla="*/ 0 h 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350"/>
                  <a:gd name="T17" fmla="*/ 352 w 352"/>
                  <a:gd name="T18" fmla="*/ 350 h 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350">
                    <a:moveTo>
                      <a:pt x="352" y="344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40" y="350"/>
                    </a:lnTo>
                    <a:lnTo>
                      <a:pt x="352" y="34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135"/>
              <p:cNvSpPr>
                <a:spLocks/>
              </p:cNvSpPr>
              <p:nvPr/>
            </p:nvSpPr>
            <p:spPr bwMode="auto">
              <a:xfrm>
                <a:off x="5777" y="3611"/>
                <a:ext cx="84" cy="100"/>
              </a:xfrm>
              <a:custGeom>
                <a:avLst/>
                <a:gdLst>
                  <a:gd name="T0" fmla="*/ 0 w 298"/>
                  <a:gd name="T1" fmla="*/ 0 h 291"/>
                  <a:gd name="T2" fmla="*/ 0 w 298"/>
                  <a:gd name="T3" fmla="*/ 0 h 291"/>
                  <a:gd name="T4" fmla="*/ 0 w 298"/>
                  <a:gd name="T5" fmla="*/ 0 h 291"/>
                  <a:gd name="T6" fmla="*/ 0 w 298"/>
                  <a:gd name="T7" fmla="*/ 0 h 291"/>
                  <a:gd name="T8" fmla="*/ 0 w 298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291"/>
                  <a:gd name="T17" fmla="*/ 298 w 298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291">
                    <a:moveTo>
                      <a:pt x="298" y="291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282" y="291"/>
                    </a:lnTo>
                    <a:lnTo>
                      <a:pt x="298" y="29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136"/>
              <p:cNvSpPr>
                <a:spLocks/>
              </p:cNvSpPr>
              <p:nvPr/>
            </p:nvSpPr>
            <p:spPr bwMode="auto">
              <a:xfrm>
                <a:off x="5777" y="3631"/>
                <a:ext cx="68" cy="79"/>
              </a:xfrm>
              <a:custGeom>
                <a:avLst/>
                <a:gdLst>
                  <a:gd name="T0" fmla="*/ 0 w 242"/>
                  <a:gd name="T1" fmla="*/ 0 h 233"/>
                  <a:gd name="T2" fmla="*/ 0 w 242"/>
                  <a:gd name="T3" fmla="*/ 0 h 233"/>
                  <a:gd name="T4" fmla="*/ 0 w 242"/>
                  <a:gd name="T5" fmla="*/ 0 h 233"/>
                  <a:gd name="T6" fmla="*/ 0 w 242"/>
                  <a:gd name="T7" fmla="*/ 0 h 233"/>
                  <a:gd name="T8" fmla="*/ 0 w 242"/>
                  <a:gd name="T9" fmla="*/ 0 h 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233"/>
                  <a:gd name="T17" fmla="*/ 242 w 242"/>
                  <a:gd name="T18" fmla="*/ 233 h 2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233">
                    <a:moveTo>
                      <a:pt x="242" y="233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223" y="233"/>
                    </a:lnTo>
                    <a:lnTo>
                      <a:pt x="242" y="233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137"/>
              <p:cNvSpPr>
                <a:spLocks/>
              </p:cNvSpPr>
              <p:nvPr/>
            </p:nvSpPr>
            <p:spPr bwMode="auto">
              <a:xfrm>
                <a:off x="5777" y="3650"/>
                <a:ext cx="52" cy="61"/>
              </a:xfrm>
              <a:custGeom>
                <a:avLst/>
                <a:gdLst>
                  <a:gd name="T0" fmla="*/ 0 w 185"/>
                  <a:gd name="T1" fmla="*/ 0 h 176"/>
                  <a:gd name="T2" fmla="*/ 0 w 185"/>
                  <a:gd name="T3" fmla="*/ 0 h 176"/>
                  <a:gd name="T4" fmla="*/ 0 w 185"/>
                  <a:gd name="T5" fmla="*/ 0 h 176"/>
                  <a:gd name="T6" fmla="*/ 0 w 185"/>
                  <a:gd name="T7" fmla="*/ 0 h 176"/>
                  <a:gd name="T8" fmla="*/ 0 w 185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76"/>
                  <a:gd name="T17" fmla="*/ 185 w 185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76">
                    <a:moveTo>
                      <a:pt x="185" y="176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168" y="176"/>
                    </a:lnTo>
                    <a:lnTo>
                      <a:pt x="185" y="17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138"/>
              <p:cNvSpPr>
                <a:spLocks/>
              </p:cNvSpPr>
              <p:nvPr/>
            </p:nvSpPr>
            <p:spPr bwMode="auto">
              <a:xfrm>
                <a:off x="5777" y="3670"/>
                <a:ext cx="36" cy="41"/>
              </a:xfrm>
              <a:custGeom>
                <a:avLst/>
                <a:gdLst>
                  <a:gd name="T0" fmla="*/ 0 w 127"/>
                  <a:gd name="T1" fmla="*/ 0 h 119"/>
                  <a:gd name="T2" fmla="*/ 0 w 127"/>
                  <a:gd name="T3" fmla="*/ 0 h 119"/>
                  <a:gd name="T4" fmla="*/ 0 w 127"/>
                  <a:gd name="T5" fmla="*/ 0 h 119"/>
                  <a:gd name="T6" fmla="*/ 0 w 127"/>
                  <a:gd name="T7" fmla="*/ 0 h 119"/>
                  <a:gd name="T8" fmla="*/ 0 w 127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19"/>
                  <a:gd name="T17" fmla="*/ 127 w 127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19">
                    <a:moveTo>
                      <a:pt x="127" y="118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110" y="119"/>
                    </a:lnTo>
                    <a:lnTo>
                      <a:pt x="127" y="11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Freeform 139"/>
              <p:cNvSpPr>
                <a:spLocks/>
              </p:cNvSpPr>
              <p:nvPr/>
            </p:nvSpPr>
            <p:spPr bwMode="auto">
              <a:xfrm>
                <a:off x="5777" y="3690"/>
                <a:ext cx="20" cy="21"/>
              </a:xfrm>
              <a:custGeom>
                <a:avLst/>
                <a:gdLst>
                  <a:gd name="T0" fmla="*/ 0 w 69"/>
                  <a:gd name="T1" fmla="*/ 0 h 61"/>
                  <a:gd name="T2" fmla="*/ 0 w 69"/>
                  <a:gd name="T3" fmla="*/ 0 h 61"/>
                  <a:gd name="T4" fmla="*/ 0 w 69"/>
                  <a:gd name="T5" fmla="*/ 0 h 61"/>
                  <a:gd name="T6" fmla="*/ 0 w 69"/>
                  <a:gd name="T7" fmla="*/ 0 h 61"/>
                  <a:gd name="T8" fmla="*/ 0 w 69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61"/>
                  <a:gd name="T17" fmla="*/ 69 w 6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61">
                    <a:moveTo>
                      <a:pt x="69" y="60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52" y="61"/>
                    </a:lnTo>
                    <a:lnTo>
                      <a:pt x="69" y="6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Freeform 140"/>
              <p:cNvSpPr>
                <a:spLocks/>
              </p:cNvSpPr>
              <p:nvPr/>
            </p:nvSpPr>
            <p:spPr bwMode="auto">
              <a:xfrm>
                <a:off x="5856" y="3549"/>
                <a:ext cx="20" cy="25"/>
              </a:xfrm>
              <a:custGeom>
                <a:avLst/>
                <a:gdLst>
                  <a:gd name="T0" fmla="*/ 0 w 71"/>
                  <a:gd name="T1" fmla="*/ 0 h 70"/>
                  <a:gd name="T2" fmla="*/ 0 w 71"/>
                  <a:gd name="T3" fmla="*/ 0 h 70"/>
                  <a:gd name="T4" fmla="*/ 0 w 71"/>
                  <a:gd name="T5" fmla="*/ 0 h 70"/>
                  <a:gd name="T6" fmla="*/ 0 w 71"/>
                  <a:gd name="T7" fmla="*/ 0 h 70"/>
                  <a:gd name="T8" fmla="*/ 0 w 71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70"/>
                  <a:gd name="T17" fmla="*/ 71 w 71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70">
                    <a:moveTo>
                      <a:pt x="71" y="61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62" y="70"/>
                    </a:lnTo>
                    <a:lnTo>
                      <a:pt x="71" y="6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Freeform 141"/>
              <p:cNvSpPr>
                <a:spLocks/>
              </p:cNvSpPr>
              <p:nvPr/>
            </p:nvSpPr>
            <p:spPr bwMode="auto">
              <a:xfrm>
                <a:off x="5840" y="3549"/>
                <a:ext cx="36" cy="44"/>
              </a:xfrm>
              <a:custGeom>
                <a:avLst/>
                <a:gdLst>
                  <a:gd name="T0" fmla="*/ 0 w 129"/>
                  <a:gd name="T1" fmla="*/ 0 h 128"/>
                  <a:gd name="T2" fmla="*/ 0 w 129"/>
                  <a:gd name="T3" fmla="*/ 0 h 128"/>
                  <a:gd name="T4" fmla="*/ 0 w 129"/>
                  <a:gd name="T5" fmla="*/ 0 h 128"/>
                  <a:gd name="T6" fmla="*/ 0 w 129"/>
                  <a:gd name="T7" fmla="*/ 0 h 128"/>
                  <a:gd name="T8" fmla="*/ 0 w 129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28"/>
                  <a:gd name="T17" fmla="*/ 129 w 129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28">
                    <a:moveTo>
                      <a:pt x="129" y="118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120" y="128"/>
                    </a:lnTo>
                    <a:lnTo>
                      <a:pt x="129" y="11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Freeform 142"/>
              <p:cNvSpPr>
                <a:spLocks/>
              </p:cNvSpPr>
              <p:nvPr/>
            </p:nvSpPr>
            <p:spPr bwMode="auto">
              <a:xfrm>
                <a:off x="5778" y="3549"/>
                <a:ext cx="51" cy="63"/>
              </a:xfrm>
              <a:custGeom>
                <a:avLst/>
                <a:gdLst>
                  <a:gd name="T0" fmla="*/ 0 w 182"/>
                  <a:gd name="T1" fmla="*/ 0 h 183"/>
                  <a:gd name="T2" fmla="*/ 0 w 182"/>
                  <a:gd name="T3" fmla="*/ 0 h 183"/>
                  <a:gd name="T4" fmla="*/ 0 w 182"/>
                  <a:gd name="T5" fmla="*/ 0 h 183"/>
                  <a:gd name="T6" fmla="*/ 0 w 182"/>
                  <a:gd name="T7" fmla="*/ 0 h 183"/>
                  <a:gd name="T8" fmla="*/ 0 w 182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83"/>
                  <a:gd name="T17" fmla="*/ 182 w 182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83">
                    <a:moveTo>
                      <a:pt x="0" y="174"/>
                    </a:moveTo>
                    <a:lnTo>
                      <a:pt x="173" y="0"/>
                    </a:lnTo>
                    <a:lnTo>
                      <a:pt x="182" y="9"/>
                    </a:lnTo>
                    <a:lnTo>
                      <a:pt x="9" y="183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Freeform 143"/>
              <p:cNvSpPr>
                <a:spLocks/>
              </p:cNvSpPr>
              <p:nvPr/>
            </p:nvSpPr>
            <p:spPr bwMode="auto">
              <a:xfrm>
                <a:off x="5778" y="3549"/>
                <a:ext cx="67" cy="83"/>
              </a:xfrm>
              <a:custGeom>
                <a:avLst/>
                <a:gdLst>
                  <a:gd name="T0" fmla="*/ 0 w 241"/>
                  <a:gd name="T1" fmla="*/ 0 h 241"/>
                  <a:gd name="T2" fmla="*/ 0 w 241"/>
                  <a:gd name="T3" fmla="*/ 0 h 241"/>
                  <a:gd name="T4" fmla="*/ 0 w 241"/>
                  <a:gd name="T5" fmla="*/ 0 h 241"/>
                  <a:gd name="T6" fmla="*/ 0 w 241"/>
                  <a:gd name="T7" fmla="*/ 0 h 241"/>
                  <a:gd name="T8" fmla="*/ 0 w 241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241"/>
                  <a:gd name="T17" fmla="*/ 241 w 241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241">
                    <a:moveTo>
                      <a:pt x="0" y="231"/>
                    </a:moveTo>
                    <a:lnTo>
                      <a:pt x="232" y="0"/>
                    </a:lnTo>
                    <a:lnTo>
                      <a:pt x="241" y="9"/>
                    </a:lnTo>
                    <a:lnTo>
                      <a:pt x="9" y="24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Freeform 144"/>
              <p:cNvSpPr>
                <a:spLocks/>
              </p:cNvSpPr>
              <p:nvPr/>
            </p:nvSpPr>
            <p:spPr bwMode="auto">
              <a:xfrm>
                <a:off x="5778" y="3549"/>
                <a:ext cx="83" cy="103"/>
              </a:xfrm>
              <a:custGeom>
                <a:avLst/>
                <a:gdLst>
                  <a:gd name="T0" fmla="*/ 0 w 298"/>
                  <a:gd name="T1" fmla="*/ 0 h 298"/>
                  <a:gd name="T2" fmla="*/ 0 w 298"/>
                  <a:gd name="T3" fmla="*/ 0 h 298"/>
                  <a:gd name="T4" fmla="*/ 0 w 298"/>
                  <a:gd name="T5" fmla="*/ 0 h 298"/>
                  <a:gd name="T6" fmla="*/ 0 w 298"/>
                  <a:gd name="T7" fmla="*/ 0 h 298"/>
                  <a:gd name="T8" fmla="*/ 0 w 298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298"/>
                  <a:gd name="T17" fmla="*/ 298 w 298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298">
                    <a:moveTo>
                      <a:pt x="0" y="289"/>
                    </a:moveTo>
                    <a:lnTo>
                      <a:pt x="289" y="0"/>
                    </a:lnTo>
                    <a:lnTo>
                      <a:pt x="298" y="9"/>
                    </a:lnTo>
                    <a:lnTo>
                      <a:pt x="9" y="298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Freeform 145"/>
              <p:cNvSpPr>
                <a:spLocks/>
              </p:cNvSpPr>
              <p:nvPr/>
            </p:nvSpPr>
            <p:spPr bwMode="auto">
              <a:xfrm>
                <a:off x="5778" y="3550"/>
                <a:ext cx="98" cy="121"/>
              </a:xfrm>
              <a:custGeom>
                <a:avLst/>
                <a:gdLst>
                  <a:gd name="T0" fmla="*/ 0 w 353"/>
                  <a:gd name="T1" fmla="*/ 0 h 353"/>
                  <a:gd name="T2" fmla="*/ 0 w 353"/>
                  <a:gd name="T3" fmla="*/ 0 h 353"/>
                  <a:gd name="T4" fmla="*/ 0 w 353"/>
                  <a:gd name="T5" fmla="*/ 0 h 353"/>
                  <a:gd name="T6" fmla="*/ 0 w 353"/>
                  <a:gd name="T7" fmla="*/ 0 h 353"/>
                  <a:gd name="T8" fmla="*/ 0 w 353"/>
                  <a:gd name="T9" fmla="*/ 0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53"/>
                  <a:gd name="T17" fmla="*/ 353 w 353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53">
                    <a:moveTo>
                      <a:pt x="0" y="344"/>
                    </a:moveTo>
                    <a:lnTo>
                      <a:pt x="343" y="0"/>
                    </a:lnTo>
                    <a:lnTo>
                      <a:pt x="353" y="10"/>
                    </a:lnTo>
                    <a:lnTo>
                      <a:pt x="9" y="353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Freeform 146"/>
              <p:cNvSpPr>
                <a:spLocks/>
              </p:cNvSpPr>
              <p:nvPr/>
            </p:nvSpPr>
            <p:spPr bwMode="auto">
              <a:xfrm>
                <a:off x="5778" y="3570"/>
                <a:ext cx="98" cy="120"/>
              </a:xfrm>
              <a:custGeom>
                <a:avLst/>
                <a:gdLst>
                  <a:gd name="T0" fmla="*/ 0 w 353"/>
                  <a:gd name="T1" fmla="*/ 0 h 352"/>
                  <a:gd name="T2" fmla="*/ 0 w 353"/>
                  <a:gd name="T3" fmla="*/ 0 h 352"/>
                  <a:gd name="T4" fmla="*/ 0 w 353"/>
                  <a:gd name="T5" fmla="*/ 0 h 352"/>
                  <a:gd name="T6" fmla="*/ 0 w 353"/>
                  <a:gd name="T7" fmla="*/ 0 h 352"/>
                  <a:gd name="T8" fmla="*/ 0 w 353"/>
                  <a:gd name="T9" fmla="*/ 0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52"/>
                  <a:gd name="T17" fmla="*/ 353 w 353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52">
                    <a:moveTo>
                      <a:pt x="0" y="344"/>
                    </a:moveTo>
                    <a:lnTo>
                      <a:pt x="343" y="0"/>
                    </a:lnTo>
                    <a:lnTo>
                      <a:pt x="353" y="9"/>
                    </a:lnTo>
                    <a:lnTo>
                      <a:pt x="9" y="352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147"/>
              <p:cNvSpPr>
                <a:spLocks/>
              </p:cNvSpPr>
              <p:nvPr/>
            </p:nvSpPr>
            <p:spPr bwMode="auto">
              <a:xfrm>
                <a:off x="5778" y="3590"/>
                <a:ext cx="98" cy="121"/>
              </a:xfrm>
              <a:custGeom>
                <a:avLst/>
                <a:gdLst>
                  <a:gd name="T0" fmla="*/ 0 w 353"/>
                  <a:gd name="T1" fmla="*/ 0 h 352"/>
                  <a:gd name="T2" fmla="*/ 0 w 353"/>
                  <a:gd name="T3" fmla="*/ 0 h 352"/>
                  <a:gd name="T4" fmla="*/ 0 w 353"/>
                  <a:gd name="T5" fmla="*/ 0 h 352"/>
                  <a:gd name="T6" fmla="*/ 0 w 353"/>
                  <a:gd name="T7" fmla="*/ 0 h 352"/>
                  <a:gd name="T8" fmla="*/ 0 w 353"/>
                  <a:gd name="T9" fmla="*/ 0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52"/>
                  <a:gd name="T17" fmla="*/ 353 w 353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52">
                    <a:moveTo>
                      <a:pt x="0" y="343"/>
                    </a:moveTo>
                    <a:lnTo>
                      <a:pt x="343" y="0"/>
                    </a:lnTo>
                    <a:lnTo>
                      <a:pt x="353" y="9"/>
                    </a:lnTo>
                    <a:lnTo>
                      <a:pt x="9" y="352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148"/>
              <p:cNvSpPr>
                <a:spLocks/>
              </p:cNvSpPr>
              <p:nvPr/>
            </p:nvSpPr>
            <p:spPr bwMode="auto">
              <a:xfrm>
                <a:off x="5792" y="3610"/>
                <a:ext cx="84" cy="100"/>
              </a:xfrm>
              <a:custGeom>
                <a:avLst/>
                <a:gdLst>
                  <a:gd name="T0" fmla="*/ 0 w 303"/>
                  <a:gd name="T1" fmla="*/ 0 h 294"/>
                  <a:gd name="T2" fmla="*/ 0 w 303"/>
                  <a:gd name="T3" fmla="*/ 0 h 294"/>
                  <a:gd name="T4" fmla="*/ 0 w 303"/>
                  <a:gd name="T5" fmla="*/ 0 h 294"/>
                  <a:gd name="T6" fmla="*/ 0 w 303"/>
                  <a:gd name="T7" fmla="*/ 0 h 294"/>
                  <a:gd name="T8" fmla="*/ 0 w 303"/>
                  <a:gd name="T9" fmla="*/ 0 h 2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294"/>
                  <a:gd name="T17" fmla="*/ 303 w 303"/>
                  <a:gd name="T18" fmla="*/ 294 h 2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294">
                    <a:moveTo>
                      <a:pt x="0" y="294"/>
                    </a:moveTo>
                    <a:lnTo>
                      <a:pt x="293" y="0"/>
                    </a:lnTo>
                    <a:lnTo>
                      <a:pt x="303" y="9"/>
                    </a:lnTo>
                    <a:lnTo>
                      <a:pt x="1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Freeform 149"/>
              <p:cNvSpPr>
                <a:spLocks/>
              </p:cNvSpPr>
              <p:nvPr/>
            </p:nvSpPr>
            <p:spPr bwMode="auto">
              <a:xfrm>
                <a:off x="5808" y="3630"/>
                <a:ext cx="68" cy="81"/>
              </a:xfrm>
              <a:custGeom>
                <a:avLst/>
                <a:gdLst>
                  <a:gd name="T0" fmla="*/ 0 w 245"/>
                  <a:gd name="T1" fmla="*/ 0 h 237"/>
                  <a:gd name="T2" fmla="*/ 0 w 245"/>
                  <a:gd name="T3" fmla="*/ 0 h 237"/>
                  <a:gd name="T4" fmla="*/ 0 w 245"/>
                  <a:gd name="T5" fmla="*/ 0 h 237"/>
                  <a:gd name="T6" fmla="*/ 0 w 245"/>
                  <a:gd name="T7" fmla="*/ 0 h 237"/>
                  <a:gd name="T8" fmla="*/ 0 w 245"/>
                  <a:gd name="T9" fmla="*/ 0 h 2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237"/>
                  <a:gd name="T17" fmla="*/ 245 w 245"/>
                  <a:gd name="T18" fmla="*/ 237 h 2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237">
                    <a:moveTo>
                      <a:pt x="0" y="236"/>
                    </a:moveTo>
                    <a:lnTo>
                      <a:pt x="235" y="0"/>
                    </a:lnTo>
                    <a:lnTo>
                      <a:pt x="245" y="9"/>
                    </a:lnTo>
                    <a:lnTo>
                      <a:pt x="16" y="237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Freeform 150"/>
              <p:cNvSpPr>
                <a:spLocks/>
              </p:cNvSpPr>
              <p:nvPr/>
            </p:nvSpPr>
            <p:spPr bwMode="auto">
              <a:xfrm>
                <a:off x="5824" y="3649"/>
                <a:ext cx="52" cy="62"/>
              </a:xfrm>
              <a:custGeom>
                <a:avLst/>
                <a:gdLst>
                  <a:gd name="T0" fmla="*/ 0 w 188"/>
                  <a:gd name="T1" fmla="*/ 0 h 180"/>
                  <a:gd name="T2" fmla="*/ 0 w 188"/>
                  <a:gd name="T3" fmla="*/ 0 h 180"/>
                  <a:gd name="T4" fmla="*/ 0 w 188"/>
                  <a:gd name="T5" fmla="*/ 0 h 180"/>
                  <a:gd name="T6" fmla="*/ 0 w 188"/>
                  <a:gd name="T7" fmla="*/ 0 h 180"/>
                  <a:gd name="T8" fmla="*/ 0 w 188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8"/>
                  <a:gd name="T16" fmla="*/ 0 h 180"/>
                  <a:gd name="T17" fmla="*/ 188 w 18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8" h="180">
                    <a:moveTo>
                      <a:pt x="0" y="179"/>
                    </a:moveTo>
                    <a:lnTo>
                      <a:pt x="178" y="0"/>
                    </a:lnTo>
                    <a:lnTo>
                      <a:pt x="188" y="10"/>
                    </a:lnTo>
                    <a:lnTo>
                      <a:pt x="18" y="18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Freeform 151"/>
              <p:cNvSpPr>
                <a:spLocks/>
              </p:cNvSpPr>
              <p:nvPr/>
            </p:nvSpPr>
            <p:spPr bwMode="auto">
              <a:xfrm>
                <a:off x="5840" y="3669"/>
                <a:ext cx="36" cy="42"/>
              </a:xfrm>
              <a:custGeom>
                <a:avLst/>
                <a:gdLst>
                  <a:gd name="T0" fmla="*/ 0 w 131"/>
                  <a:gd name="T1" fmla="*/ 0 h 122"/>
                  <a:gd name="T2" fmla="*/ 0 w 131"/>
                  <a:gd name="T3" fmla="*/ 0 h 122"/>
                  <a:gd name="T4" fmla="*/ 0 w 131"/>
                  <a:gd name="T5" fmla="*/ 0 h 122"/>
                  <a:gd name="T6" fmla="*/ 0 w 131"/>
                  <a:gd name="T7" fmla="*/ 0 h 122"/>
                  <a:gd name="T8" fmla="*/ 0 w 131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122"/>
                  <a:gd name="T17" fmla="*/ 131 w 131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122">
                    <a:moveTo>
                      <a:pt x="0" y="121"/>
                    </a:moveTo>
                    <a:lnTo>
                      <a:pt x="121" y="0"/>
                    </a:lnTo>
                    <a:lnTo>
                      <a:pt x="131" y="9"/>
                    </a:lnTo>
                    <a:lnTo>
                      <a:pt x="19" y="122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Freeform 152"/>
              <p:cNvSpPr>
                <a:spLocks/>
              </p:cNvSpPr>
              <p:nvPr/>
            </p:nvSpPr>
            <p:spPr bwMode="auto">
              <a:xfrm>
                <a:off x="5856" y="3689"/>
                <a:ext cx="20" cy="22"/>
              </a:xfrm>
              <a:custGeom>
                <a:avLst/>
                <a:gdLst>
                  <a:gd name="T0" fmla="*/ 0 w 73"/>
                  <a:gd name="T1" fmla="*/ 0 h 63"/>
                  <a:gd name="T2" fmla="*/ 0 w 73"/>
                  <a:gd name="T3" fmla="*/ 0 h 63"/>
                  <a:gd name="T4" fmla="*/ 0 w 73"/>
                  <a:gd name="T5" fmla="*/ 0 h 63"/>
                  <a:gd name="T6" fmla="*/ 0 w 73"/>
                  <a:gd name="T7" fmla="*/ 0 h 63"/>
                  <a:gd name="T8" fmla="*/ 0 w 7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63"/>
                  <a:gd name="T17" fmla="*/ 73 w 7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63">
                    <a:moveTo>
                      <a:pt x="0" y="62"/>
                    </a:moveTo>
                    <a:lnTo>
                      <a:pt x="63" y="0"/>
                    </a:lnTo>
                    <a:lnTo>
                      <a:pt x="73" y="8"/>
                    </a:lnTo>
                    <a:lnTo>
                      <a:pt x="17" y="6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Freeform 153"/>
              <p:cNvSpPr>
                <a:spLocks/>
              </p:cNvSpPr>
              <p:nvPr/>
            </p:nvSpPr>
            <p:spPr bwMode="auto">
              <a:xfrm>
                <a:off x="5778" y="3549"/>
                <a:ext cx="19" cy="23"/>
              </a:xfrm>
              <a:custGeom>
                <a:avLst/>
                <a:gdLst>
                  <a:gd name="T0" fmla="*/ 0 w 69"/>
                  <a:gd name="T1" fmla="*/ 0 h 67"/>
                  <a:gd name="T2" fmla="*/ 0 w 69"/>
                  <a:gd name="T3" fmla="*/ 0 h 67"/>
                  <a:gd name="T4" fmla="*/ 0 w 69"/>
                  <a:gd name="T5" fmla="*/ 0 h 67"/>
                  <a:gd name="T6" fmla="*/ 0 w 69"/>
                  <a:gd name="T7" fmla="*/ 0 h 67"/>
                  <a:gd name="T8" fmla="*/ 0 w 69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67"/>
                  <a:gd name="T17" fmla="*/ 69 w 6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67">
                    <a:moveTo>
                      <a:pt x="0" y="57"/>
                    </a:moveTo>
                    <a:lnTo>
                      <a:pt x="60" y="0"/>
                    </a:lnTo>
                    <a:lnTo>
                      <a:pt x="69" y="9"/>
                    </a:lnTo>
                    <a:lnTo>
                      <a:pt x="9" y="6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Freeform 154"/>
              <p:cNvSpPr>
                <a:spLocks/>
              </p:cNvSpPr>
              <p:nvPr/>
            </p:nvSpPr>
            <p:spPr bwMode="auto">
              <a:xfrm>
                <a:off x="5778" y="3549"/>
                <a:ext cx="34" cy="43"/>
              </a:xfrm>
              <a:custGeom>
                <a:avLst/>
                <a:gdLst>
                  <a:gd name="T0" fmla="*/ 0 w 124"/>
                  <a:gd name="T1" fmla="*/ 0 h 124"/>
                  <a:gd name="T2" fmla="*/ 0 w 124"/>
                  <a:gd name="T3" fmla="*/ 0 h 124"/>
                  <a:gd name="T4" fmla="*/ 0 w 124"/>
                  <a:gd name="T5" fmla="*/ 0 h 124"/>
                  <a:gd name="T6" fmla="*/ 0 w 124"/>
                  <a:gd name="T7" fmla="*/ 0 h 124"/>
                  <a:gd name="T8" fmla="*/ 0 w 124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24"/>
                  <a:gd name="T17" fmla="*/ 124 w 124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24">
                    <a:moveTo>
                      <a:pt x="0" y="116"/>
                    </a:moveTo>
                    <a:lnTo>
                      <a:pt x="115" y="0"/>
                    </a:lnTo>
                    <a:lnTo>
                      <a:pt x="124" y="8"/>
                    </a:lnTo>
                    <a:lnTo>
                      <a:pt x="9" y="124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Freeform 155"/>
              <p:cNvSpPr>
                <a:spLocks/>
              </p:cNvSpPr>
              <p:nvPr/>
            </p:nvSpPr>
            <p:spPr bwMode="auto">
              <a:xfrm>
                <a:off x="5763" y="3639"/>
                <a:ext cx="12" cy="13"/>
              </a:xfrm>
              <a:custGeom>
                <a:avLst/>
                <a:gdLst>
                  <a:gd name="T0" fmla="*/ 0 w 43"/>
                  <a:gd name="T1" fmla="*/ 0 h 42"/>
                  <a:gd name="T2" fmla="*/ 0 w 43"/>
                  <a:gd name="T3" fmla="*/ 0 h 42"/>
                  <a:gd name="T4" fmla="*/ 0 w 43"/>
                  <a:gd name="T5" fmla="*/ 0 h 42"/>
                  <a:gd name="T6" fmla="*/ 0 w 43"/>
                  <a:gd name="T7" fmla="*/ 0 h 42"/>
                  <a:gd name="T8" fmla="*/ 0 w 4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2"/>
                  <a:gd name="T17" fmla="*/ 43 w 4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2">
                    <a:moveTo>
                      <a:pt x="43" y="32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3" y="42"/>
                    </a:lnTo>
                    <a:lnTo>
                      <a:pt x="43" y="3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Freeform 156"/>
              <p:cNvSpPr>
                <a:spLocks/>
              </p:cNvSpPr>
              <p:nvPr/>
            </p:nvSpPr>
            <p:spPr bwMode="auto">
              <a:xfrm>
                <a:off x="5747" y="3638"/>
                <a:ext cx="28" cy="34"/>
              </a:xfrm>
              <a:custGeom>
                <a:avLst/>
                <a:gdLst>
                  <a:gd name="T0" fmla="*/ 0 w 101"/>
                  <a:gd name="T1" fmla="*/ 0 h 100"/>
                  <a:gd name="T2" fmla="*/ 0 w 101"/>
                  <a:gd name="T3" fmla="*/ 0 h 100"/>
                  <a:gd name="T4" fmla="*/ 0 w 101"/>
                  <a:gd name="T5" fmla="*/ 0 h 100"/>
                  <a:gd name="T6" fmla="*/ 0 w 101"/>
                  <a:gd name="T7" fmla="*/ 0 h 100"/>
                  <a:gd name="T8" fmla="*/ 0 w 101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00"/>
                  <a:gd name="T17" fmla="*/ 101 w 10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00">
                    <a:moveTo>
                      <a:pt x="101" y="91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91" y="100"/>
                    </a:lnTo>
                    <a:lnTo>
                      <a:pt x="101" y="9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" name="Freeform 157"/>
              <p:cNvSpPr>
                <a:spLocks/>
              </p:cNvSpPr>
              <p:nvPr/>
            </p:nvSpPr>
            <p:spPr bwMode="auto">
              <a:xfrm>
                <a:off x="5731" y="3638"/>
                <a:ext cx="44" cy="54"/>
              </a:xfrm>
              <a:custGeom>
                <a:avLst/>
                <a:gdLst>
                  <a:gd name="T0" fmla="*/ 0 w 158"/>
                  <a:gd name="T1" fmla="*/ 0 h 158"/>
                  <a:gd name="T2" fmla="*/ 0 w 158"/>
                  <a:gd name="T3" fmla="*/ 0 h 158"/>
                  <a:gd name="T4" fmla="*/ 0 w 158"/>
                  <a:gd name="T5" fmla="*/ 0 h 158"/>
                  <a:gd name="T6" fmla="*/ 0 w 158"/>
                  <a:gd name="T7" fmla="*/ 0 h 158"/>
                  <a:gd name="T8" fmla="*/ 0 w 158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158"/>
                  <a:gd name="T17" fmla="*/ 158 w 158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158">
                    <a:moveTo>
                      <a:pt x="158" y="149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148" y="158"/>
                    </a:lnTo>
                    <a:lnTo>
                      <a:pt x="158" y="149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" name="Freeform 158"/>
              <p:cNvSpPr>
                <a:spLocks/>
              </p:cNvSpPr>
              <p:nvPr/>
            </p:nvSpPr>
            <p:spPr bwMode="auto">
              <a:xfrm>
                <a:off x="5715" y="3638"/>
                <a:ext cx="60" cy="73"/>
              </a:xfrm>
              <a:custGeom>
                <a:avLst/>
                <a:gdLst>
                  <a:gd name="T0" fmla="*/ 0 w 217"/>
                  <a:gd name="T1" fmla="*/ 0 h 213"/>
                  <a:gd name="T2" fmla="*/ 0 w 217"/>
                  <a:gd name="T3" fmla="*/ 0 h 213"/>
                  <a:gd name="T4" fmla="*/ 0 w 217"/>
                  <a:gd name="T5" fmla="*/ 0 h 213"/>
                  <a:gd name="T6" fmla="*/ 0 w 217"/>
                  <a:gd name="T7" fmla="*/ 0 h 213"/>
                  <a:gd name="T8" fmla="*/ 0 w 217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13"/>
                  <a:gd name="T17" fmla="*/ 217 w 217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13">
                    <a:moveTo>
                      <a:pt x="217" y="207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204" y="213"/>
                    </a:lnTo>
                    <a:lnTo>
                      <a:pt x="217" y="207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" name="Freeform 159"/>
              <p:cNvSpPr>
                <a:spLocks/>
              </p:cNvSpPr>
              <p:nvPr/>
            </p:nvSpPr>
            <p:spPr bwMode="auto">
              <a:xfrm>
                <a:off x="5698" y="3639"/>
                <a:ext cx="62" cy="72"/>
              </a:xfrm>
              <a:custGeom>
                <a:avLst/>
                <a:gdLst>
                  <a:gd name="T0" fmla="*/ 0 w 219"/>
                  <a:gd name="T1" fmla="*/ 0 h 212"/>
                  <a:gd name="T2" fmla="*/ 0 w 219"/>
                  <a:gd name="T3" fmla="*/ 0 h 212"/>
                  <a:gd name="T4" fmla="*/ 0 w 219"/>
                  <a:gd name="T5" fmla="*/ 0 h 212"/>
                  <a:gd name="T6" fmla="*/ 0 w 219"/>
                  <a:gd name="T7" fmla="*/ 0 h 212"/>
                  <a:gd name="T8" fmla="*/ 0 w 219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212"/>
                  <a:gd name="T17" fmla="*/ 219 w 219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212">
                    <a:moveTo>
                      <a:pt x="219" y="212"/>
                    </a:moveTo>
                    <a:lnTo>
                      <a:pt x="8" y="0"/>
                    </a:lnTo>
                    <a:lnTo>
                      <a:pt x="0" y="9"/>
                    </a:lnTo>
                    <a:lnTo>
                      <a:pt x="202" y="212"/>
                    </a:lnTo>
                    <a:lnTo>
                      <a:pt x="219" y="21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" name="Freeform 160"/>
              <p:cNvSpPr>
                <a:spLocks/>
              </p:cNvSpPr>
              <p:nvPr/>
            </p:nvSpPr>
            <p:spPr bwMode="auto">
              <a:xfrm>
                <a:off x="5683" y="3638"/>
                <a:ext cx="61" cy="72"/>
              </a:xfrm>
              <a:custGeom>
                <a:avLst/>
                <a:gdLst>
                  <a:gd name="T0" fmla="*/ 0 w 219"/>
                  <a:gd name="T1" fmla="*/ 0 h 212"/>
                  <a:gd name="T2" fmla="*/ 0 w 219"/>
                  <a:gd name="T3" fmla="*/ 0 h 212"/>
                  <a:gd name="T4" fmla="*/ 0 w 219"/>
                  <a:gd name="T5" fmla="*/ 0 h 212"/>
                  <a:gd name="T6" fmla="*/ 0 w 219"/>
                  <a:gd name="T7" fmla="*/ 0 h 212"/>
                  <a:gd name="T8" fmla="*/ 0 w 219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212"/>
                  <a:gd name="T17" fmla="*/ 219 w 219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212">
                    <a:moveTo>
                      <a:pt x="219" y="212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202" y="212"/>
                    </a:lnTo>
                    <a:lnTo>
                      <a:pt x="219" y="21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" name="Freeform 161"/>
              <p:cNvSpPr>
                <a:spLocks/>
              </p:cNvSpPr>
              <p:nvPr/>
            </p:nvSpPr>
            <p:spPr bwMode="auto">
              <a:xfrm>
                <a:off x="5677" y="3650"/>
                <a:ext cx="51" cy="61"/>
              </a:xfrm>
              <a:custGeom>
                <a:avLst/>
                <a:gdLst>
                  <a:gd name="T0" fmla="*/ 0 w 184"/>
                  <a:gd name="T1" fmla="*/ 0 h 176"/>
                  <a:gd name="T2" fmla="*/ 0 w 184"/>
                  <a:gd name="T3" fmla="*/ 0 h 176"/>
                  <a:gd name="T4" fmla="*/ 0 w 184"/>
                  <a:gd name="T5" fmla="*/ 0 h 176"/>
                  <a:gd name="T6" fmla="*/ 0 w 184"/>
                  <a:gd name="T7" fmla="*/ 0 h 176"/>
                  <a:gd name="T8" fmla="*/ 0 w 184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76"/>
                  <a:gd name="T17" fmla="*/ 184 w 18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76">
                    <a:moveTo>
                      <a:pt x="184" y="176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167" y="176"/>
                    </a:lnTo>
                    <a:lnTo>
                      <a:pt x="184" y="17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" name="Freeform 162"/>
              <p:cNvSpPr>
                <a:spLocks/>
              </p:cNvSpPr>
              <p:nvPr/>
            </p:nvSpPr>
            <p:spPr bwMode="auto">
              <a:xfrm>
                <a:off x="5677" y="3670"/>
                <a:ext cx="35" cy="41"/>
              </a:xfrm>
              <a:custGeom>
                <a:avLst/>
                <a:gdLst>
                  <a:gd name="T0" fmla="*/ 0 w 127"/>
                  <a:gd name="T1" fmla="*/ 0 h 119"/>
                  <a:gd name="T2" fmla="*/ 0 w 127"/>
                  <a:gd name="T3" fmla="*/ 0 h 119"/>
                  <a:gd name="T4" fmla="*/ 0 w 127"/>
                  <a:gd name="T5" fmla="*/ 0 h 119"/>
                  <a:gd name="T6" fmla="*/ 0 w 127"/>
                  <a:gd name="T7" fmla="*/ 0 h 119"/>
                  <a:gd name="T8" fmla="*/ 0 w 127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19"/>
                  <a:gd name="T17" fmla="*/ 127 w 127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19">
                    <a:moveTo>
                      <a:pt x="127" y="118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110" y="119"/>
                    </a:lnTo>
                    <a:lnTo>
                      <a:pt x="127" y="11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" name="Freeform 163"/>
              <p:cNvSpPr>
                <a:spLocks/>
              </p:cNvSpPr>
              <p:nvPr/>
            </p:nvSpPr>
            <p:spPr bwMode="auto">
              <a:xfrm>
                <a:off x="5677" y="3690"/>
                <a:ext cx="19" cy="21"/>
              </a:xfrm>
              <a:custGeom>
                <a:avLst/>
                <a:gdLst>
                  <a:gd name="T0" fmla="*/ 0 w 68"/>
                  <a:gd name="T1" fmla="*/ 0 h 61"/>
                  <a:gd name="T2" fmla="*/ 0 w 68"/>
                  <a:gd name="T3" fmla="*/ 0 h 61"/>
                  <a:gd name="T4" fmla="*/ 0 w 68"/>
                  <a:gd name="T5" fmla="*/ 0 h 61"/>
                  <a:gd name="T6" fmla="*/ 0 w 68"/>
                  <a:gd name="T7" fmla="*/ 0 h 61"/>
                  <a:gd name="T8" fmla="*/ 0 w 68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61"/>
                  <a:gd name="T17" fmla="*/ 68 w 6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61">
                    <a:moveTo>
                      <a:pt x="68" y="60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52" y="61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" name="Freeform 164"/>
              <p:cNvSpPr>
                <a:spLocks/>
              </p:cNvSpPr>
              <p:nvPr/>
            </p:nvSpPr>
            <p:spPr bwMode="auto">
              <a:xfrm>
                <a:off x="5677" y="3639"/>
                <a:ext cx="26" cy="32"/>
              </a:xfrm>
              <a:custGeom>
                <a:avLst/>
                <a:gdLst>
                  <a:gd name="T0" fmla="*/ 0 w 96"/>
                  <a:gd name="T1" fmla="*/ 0 h 96"/>
                  <a:gd name="T2" fmla="*/ 0 w 96"/>
                  <a:gd name="T3" fmla="*/ 0 h 96"/>
                  <a:gd name="T4" fmla="*/ 0 w 96"/>
                  <a:gd name="T5" fmla="*/ 0 h 96"/>
                  <a:gd name="T6" fmla="*/ 0 w 96"/>
                  <a:gd name="T7" fmla="*/ 0 h 96"/>
                  <a:gd name="T8" fmla="*/ 0 w 96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96"/>
                  <a:gd name="T17" fmla="*/ 96 w 9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96">
                    <a:moveTo>
                      <a:pt x="0" y="87"/>
                    </a:moveTo>
                    <a:lnTo>
                      <a:pt x="88" y="0"/>
                    </a:lnTo>
                    <a:lnTo>
                      <a:pt x="96" y="9"/>
                    </a:lnTo>
                    <a:lnTo>
                      <a:pt x="10" y="96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Freeform 165"/>
              <p:cNvSpPr>
                <a:spLocks/>
              </p:cNvSpPr>
              <p:nvPr/>
            </p:nvSpPr>
            <p:spPr bwMode="auto">
              <a:xfrm>
                <a:off x="5677" y="3638"/>
                <a:ext cx="43" cy="52"/>
              </a:xfrm>
              <a:custGeom>
                <a:avLst/>
                <a:gdLst>
                  <a:gd name="T0" fmla="*/ 0 w 155"/>
                  <a:gd name="T1" fmla="*/ 0 h 154"/>
                  <a:gd name="T2" fmla="*/ 0 w 155"/>
                  <a:gd name="T3" fmla="*/ 0 h 154"/>
                  <a:gd name="T4" fmla="*/ 0 w 155"/>
                  <a:gd name="T5" fmla="*/ 0 h 154"/>
                  <a:gd name="T6" fmla="*/ 0 w 155"/>
                  <a:gd name="T7" fmla="*/ 0 h 154"/>
                  <a:gd name="T8" fmla="*/ 0 w 155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154"/>
                  <a:gd name="T17" fmla="*/ 155 w 15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154">
                    <a:moveTo>
                      <a:pt x="0" y="146"/>
                    </a:moveTo>
                    <a:lnTo>
                      <a:pt x="145" y="0"/>
                    </a:lnTo>
                    <a:lnTo>
                      <a:pt x="155" y="9"/>
                    </a:lnTo>
                    <a:lnTo>
                      <a:pt x="10" y="1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Freeform 166"/>
              <p:cNvSpPr>
                <a:spLocks/>
              </p:cNvSpPr>
              <p:nvPr/>
            </p:nvSpPr>
            <p:spPr bwMode="auto">
              <a:xfrm>
                <a:off x="5677" y="3638"/>
                <a:ext cx="59" cy="73"/>
              </a:xfrm>
              <a:custGeom>
                <a:avLst/>
                <a:gdLst>
                  <a:gd name="T0" fmla="*/ 0 w 212"/>
                  <a:gd name="T1" fmla="*/ 0 h 213"/>
                  <a:gd name="T2" fmla="*/ 0 w 212"/>
                  <a:gd name="T3" fmla="*/ 0 h 213"/>
                  <a:gd name="T4" fmla="*/ 0 w 212"/>
                  <a:gd name="T5" fmla="*/ 0 h 213"/>
                  <a:gd name="T6" fmla="*/ 0 w 212"/>
                  <a:gd name="T7" fmla="*/ 0 h 213"/>
                  <a:gd name="T8" fmla="*/ 0 w 212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213"/>
                  <a:gd name="T17" fmla="*/ 212 w 212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213">
                    <a:moveTo>
                      <a:pt x="0" y="204"/>
                    </a:moveTo>
                    <a:lnTo>
                      <a:pt x="203" y="0"/>
                    </a:lnTo>
                    <a:lnTo>
                      <a:pt x="212" y="9"/>
                    </a:lnTo>
                    <a:lnTo>
                      <a:pt x="10" y="213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" name="Freeform 167"/>
              <p:cNvSpPr>
                <a:spLocks/>
              </p:cNvSpPr>
              <p:nvPr/>
            </p:nvSpPr>
            <p:spPr bwMode="auto">
              <a:xfrm>
                <a:off x="5690" y="3638"/>
                <a:ext cx="63" cy="72"/>
              </a:xfrm>
              <a:custGeom>
                <a:avLst/>
                <a:gdLst>
                  <a:gd name="T0" fmla="*/ 0 w 222"/>
                  <a:gd name="T1" fmla="*/ 0 h 212"/>
                  <a:gd name="T2" fmla="*/ 0 w 222"/>
                  <a:gd name="T3" fmla="*/ 0 h 212"/>
                  <a:gd name="T4" fmla="*/ 0 w 222"/>
                  <a:gd name="T5" fmla="*/ 0 h 212"/>
                  <a:gd name="T6" fmla="*/ 0 w 222"/>
                  <a:gd name="T7" fmla="*/ 0 h 212"/>
                  <a:gd name="T8" fmla="*/ 0 w 222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212"/>
                  <a:gd name="T17" fmla="*/ 222 w 222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212">
                    <a:moveTo>
                      <a:pt x="0" y="212"/>
                    </a:moveTo>
                    <a:lnTo>
                      <a:pt x="213" y="0"/>
                    </a:lnTo>
                    <a:lnTo>
                      <a:pt x="222" y="9"/>
                    </a:lnTo>
                    <a:lnTo>
                      <a:pt x="18" y="212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" name="Freeform 168"/>
              <p:cNvSpPr>
                <a:spLocks/>
              </p:cNvSpPr>
              <p:nvPr/>
            </p:nvSpPr>
            <p:spPr bwMode="auto">
              <a:xfrm>
                <a:off x="5707" y="3638"/>
                <a:ext cx="61" cy="73"/>
              </a:xfrm>
              <a:custGeom>
                <a:avLst/>
                <a:gdLst>
                  <a:gd name="T0" fmla="*/ 0 w 220"/>
                  <a:gd name="T1" fmla="*/ 0 h 213"/>
                  <a:gd name="T2" fmla="*/ 0 w 220"/>
                  <a:gd name="T3" fmla="*/ 0 h 213"/>
                  <a:gd name="T4" fmla="*/ 0 w 220"/>
                  <a:gd name="T5" fmla="*/ 0 h 213"/>
                  <a:gd name="T6" fmla="*/ 0 w 220"/>
                  <a:gd name="T7" fmla="*/ 0 h 213"/>
                  <a:gd name="T8" fmla="*/ 0 w 220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3"/>
                  <a:gd name="T17" fmla="*/ 220 w 220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3">
                    <a:moveTo>
                      <a:pt x="0" y="212"/>
                    </a:moveTo>
                    <a:lnTo>
                      <a:pt x="211" y="0"/>
                    </a:lnTo>
                    <a:lnTo>
                      <a:pt x="220" y="9"/>
                    </a:lnTo>
                    <a:lnTo>
                      <a:pt x="18" y="213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" name="Freeform 169"/>
              <p:cNvSpPr>
                <a:spLocks/>
              </p:cNvSpPr>
              <p:nvPr/>
            </p:nvSpPr>
            <p:spPr bwMode="auto">
              <a:xfrm>
                <a:off x="5723" y="3649"/>
                <a:ext cx="52" cy="62"/>
              </a:xfrm>
              <a:custGeom>
                <a:avLst/>
                <a:gdLst>
                  <a:gd name="T0" fmla="*/ 0 w 188"/>
                  <a:gd name="T1" fmla="*/ 0 h 180"/>
                  <a:gd name="T2" fmla="*/ 0 w 188"/>
                  <a:gd name="T3" fmla="*/ 0 h 180"/>
                  <a:gd name="T4" fmla="*/ 0 w 188"/>
                  <a:gd name="T5" fmla="*/ 0 h 180"/>
                  <a:gd name="T6" fmla="*/ 0 w 188"/>
                  <a:gd name="T7" fmla="*/ 0 h 180"/>
                  <a:gd name="T8" fmla="*/ 0 w 188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8"/>
                  <a:gd name="T16" fmla="*/ 0 h 180"/>
                  <a:gd name="T17" fmla="*/ 188 w 18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8" h="180">
                    <a:moveTo>
                      <a:pt x="0" y="179"/>
                    </a:moveTo>
                    <a:lnTo>
                      <a:pt x="179" y="0"/>
                    </a:lnTo>
                    <a:lnTo>
                      <a:pt x="188" y="10"/>
                    </a:lnTo>
                    <a:lnTo>
                      <a:pt x="17" y="18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" name="Freeform 170"/>
              <p:cNvSpPr>
                <a:spLocks/>
              </p:cNvSpPr>
              <p:nvPr/>
            </p:nvSpPr>
            <p:spPr bwMode="auto">
              <a:xfrm>
                <a:off x="5739" y="3669"/>
                <a:ext cx="36" cy="42"/>
              </a:xfrm>
              <a:custGeom>
                <a:avLst/>
                <a:gdLst>
                  <a:gd name="T0" fmla="*/ 0 w 130"/>
                  <a:gd name="T1" fmla="*/ 0 h 122"/>
                  <a:gd name="T2" fmla="*/ 0 w 130"/>
                  <a:gd name="T3" fmla="*/ 0 h 122"/>
                  <a:gd name="T4" fmla="*/ 0 w 130"/>
                  <a:gd name="T5" fmla="*/ 0 h 122"/>
                  <a:gd name="T6" fmla="*/ 0 w 130"/>
                  <a:gd name="T7" fmla="*/ 0 h 122"/>
                  <a:gd name="T8" fmla="*/ 0 w 130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22"/>
                  <a:gd name="T17" fmla="*/ 130 w 130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22">
                    <a:moveTo>
                      <a:pt x="0" y="121"/>
                    </a:moveTo>
                    <a:lnTo>
                      <a:pt x="121" y="0"/>
                    </a:lnTo>
                    <a:lnTo>
                      <a:pt x="130" y="9"/>
                    </a:lnTo>
                    <a:lnTo>
                      <a:pt x="18" y="122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" name="Freeform 171"/>
              <p:cNvSpPr>
                <a:spLocks/>
              </p:cNvSpPr>
              <p:nvPr/>
            </p:nvSpPr>
            <p:spPr bwMode="auto">
              <a:xfrm>
                <a:off x="5755" y="3689"/>
                <a:ext cx="20" cy="22"/>
              </a:xfrm>
              <a:custGeom>
                <a:avLst/>
                <a:gdLst>
                  <a:gd name="T0" fmla="*/ 0 w 73"/>
                  <a:gd name="T1" fmla="*/ 0 h 63"/>
                  <a:gd name="T2" fmla="*/ 0 w 73"/>
                  <a:gd name="T3" fmla="*/ 0 h 63"/>
                  <a:gd name="T4" fmla="*/ 0 w 73"/>
                  <a:gd name="T5" fmla="*/ 0 h 63"/>
                  <a:gd name="T6" fmla="*/ 0 w 73"/>
                  <a:gd name="T7" fmla="*/ 0 h 63"/>
                  <a:gd name="T8" fmla="*/ 0 w 73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63"/>
                  <a:gd name="T17" fmla="*/ 73 w 7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63">
                    <a:moveTo>
                      <a:pt x="0" y="62"/>
                    </a:moveTo>
                    <a:lnTo>
                      <a:pt x="64" y="0"/>
                    </a:lnTo>
                    <a:lnTo>
                      <a:pt x="73" y="8"/>
                    </a:lnTo>
                    <a:lnTo>
                      <a:pt x="18" y="6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" name="Freeform 172"/>
              <p:cNvSpPr>
                <a:spLocks/>
              </p:cNvSpPr>
              <p:nvPr/>
            </p:nvSpPr>
            <p:spPr bwMode="auto">
              <a:xfrm>
                <a:off x="5922" y="3549"/>
                <a:ext cx="52" cy="64"/>
              </a:xfrm>
              <a:custGeom>
                <a:avLst/>
                <a:gdLst>
                  <a:gd name="T0" fmla="*/ 0 w 186"/>
                  <a:gd name="T1" fmla="*/ 0 h 185"/>
                  <a:gd name="T2" fmla="*/ 0 w 186"/>
                  <a:gd name="T3" fmla="*/ 0 h 185"/>
                  <a:gd name="T4" fmla="*/ 0 w 186"/>
                  <a:gd name="T5" fmla="*/ 0 h 185"/>
                  <a:gd name="T6" fmla="*/ 0 w 186"/>
                  <a:gd name="T7" fmla="*/ 0 h 185"/>
                  <a:gd name="T8" fmla="*/ 0 w 186"/>
                  <a:gd name="T9" fmla="*/ 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85"/>
                  <a:gd name="T17" fmla="*/ 186 w 186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85">
                    <a:moveTo>
                      <a:pt x="186" y="177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176" y="185"/>
                    </a:lnTo>
                    <a:lnTo>
                      <a:pt x="186" y="177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" name="Freeform 173"/>
              <p:cNvSpPr>
                <a:spLocks/>
              </p:cNvSpPr>
              <p:nvPr/>
            </p:nvSpPr>
            <p:spPr bwMode="auto">
              <a:xfrm>
                <a:off x="5906" y="3549"/>
                <a:ext cx="68" cy="84"/>
              </a:xfrm>
              <a:custGeom>
                <a:avLst/>
                <a:gdLst>
                  <a:gd name="T0" fmla="*/ 0 w 245"/>
                  <a:gd name="T1" fmla="*/ 0 h 244"/>
                  <a:gd name="T2" fmla="*/ 0 w 245"/>
                  <a:gd name="T3" fmla="*/ 0 h 244"/>
                  <a:gd name="T4" fmla="*/ 0 w 245"/>
                  <a:gd name="T5" fmla="*/ 0 h 244"/>
                  <a:gd name="T6" fmla="*/ 0 w 245"/>
                  <a:gd name="T7" fmla="*/ 0 h 244"/>
                  <a:gd name="T8" fmla="*/ 0 w 245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244"/>
                  <a:gd name="T17" fmla="*/ 245 w 245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244">
                    <a:moveTo>
                      <a:pt x="245" y="235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35" y="244"/>
                    </a:lnTo>
                    <a:lnTo>
                      <a:pt x="245" y="235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Freeform 174"/>
              <p:cNvSpPr>
                <a:spLocks/>
              </p:cNvSpPr>
              <p:nvPr/>
            </p:nvSpPr>
            <p:spPr bwMode="auto">
              <a:xfrm>
                <a:off x="5890" y="3549"/>
                <a:ext cx="84" cy="103"/>
              </a:xfrm>
              <a:custGeom>
                <a:avLst/>
                <a:gdLst>
                  <a:gd name="T0" fmla="*/ 0 w 300"/>
                  <a:gd name="T1" fmla="*/ 0 h 302"/>
                  <a:gd name="T2" fmla="*/ 0 w 300"/>
                  <a:gd name="T3" fmla="*/ 0 h 302"/>
                  <a:gd name="T4" fmla="*/ 0 w 300"/>
                  <a:gd name="T5" fmla="*/ 0 h 302"/>
                  <a:gd name="T6" fmla="*/ 0 w 300"/>
                  <a:gd name="T7" fmla="*/ 0 h 302"/>
                  <a:gd name="T8" fmla="*/ 0 w 300"/>
                  <a:gd name="T9" fmla="*/ 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0"/>
                  <a:gd name="T16" fmla="*/ 0 h 302"/>
                  <a:gd name="T17" fmla="*/ 300 w 300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0" h="302">
                    <a:moveTo>
                      <a:pt x="300" y="292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290" y="302"/>
                    </a:lnTo>
                    <a:lnTo>
                      <a:pt x="300" y="29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" name="Freeform 175"/>
              <p:cNvSpPr>
                <a:spLocks/>
              </p:cNvSpPr>
              <p:nvPr/>
            </p:nvSpPr>
            <p:spPr bwMode="auto">
              <a:xfrm>
                <a:off x="5876" y="3552"/>
                <a:ext cx="98" cy="120"/>
              </a:xfrm>
              <a:custGeom>
                <a:avLst/>
                <a:gdLst>
                  <a:gd name="T0" fmla="*/ 0 w 353"/>
                  <a:gd name="T1" fmla="*/ 0 h 352"/>
                  <a:gd name="T2" fmla="*/ 0 w 353"/>
                  <a:gd name="T3" fmla="*/ 0 h 352"/>
                  <a:gd name="T4" fmla="*/ 0 w 353"/>
                  <a:gd name="T5" fmla="*/ 0 h 352"/>
                  <a:gd name="T6" fmla="*/ 0 w 353"/>
                  <a:gd name="T7" fmla="*/ 0 h 352"/>
                  <a:gd name="T8" fmla="*/ 0 w 353"/>
                  <a:gd name="T9" fmla="*/ 0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52"/>
                  <a:gd name="T17" fmla="*/ 353 w 353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52">
                    <a:moveTo>
                      <a:pt x="353" y="343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43" y="352"/>
                    </a:lnTo>
                    <a:lnTo>
                      <a:pt x="353" y="343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" name="Freeform 176"/>
              <p:cNvSpPr>
                <a:spLocks/>
              </p:cNvSpPr>
              <p:nvPr/>
            </p:nvSpPr>
            <p:spPr bwMode="auto">
              <a:xfrm>
                <a:off x="5876" y="3571"/>
                <a:ext cx="98" cy="121"/>
              </a:xfrm>
              <a:custGeom>
                <a:avLst/>
                <a:gdLst>
                  <a:gd name="T0" fmla="*/ 0 w 353"/>
                  <a:gd name="T1" fmla="*/ 0 h 353"/>
                  <a:gd name="T2" fmla="*/ 0 w 353"/>
                  <a:gd name="T3" fmla="*/ 0 h 353"/>
                  <a:gd name="T4" fmla="*/ 0 w 353"/>
                  <a:gd name="T5" fmla="*/ 0 h 353"/>
                  <a:gd name="T6" fmla="*/ 0 w 353"/>
                  <a:gd name="T7" fmla="*/ 0 h 353"/>
                  <a:gd name="T8" fmla="*/ 0 w 353"/>
                  <a:gd name="T9" fmla="*/ 0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53"/>
                  <a:gd name="T17" fmla="*/ 353 w 353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53">
                    <a:moveTo>
                      <a:pt x="353" y="344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343" y="353"/>
                    </a:lnTo>
                    <a:lnTo>
                      <a:pt x="353" y="34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" name="Freeform 177"/>
              <p:cNvSpPr>
                <a:spLocks/>
              </p:cNvSpPr>
              <p:nvPr/>
            </p:nvSpPr>
            <p:spPr bwMode="auto">
              <a:xfrm>
                <a:off x="5876" y="3591"/>
                <a:ext cx="98" cy="120"/>
              </a:xfrm>
              <a:custGeom>
                <a:avLst/>
                <a:gdLst>
                  <a:gd name="T0" fmla="*/ 0 w 353"/>
                  <a:gd name="T1" fmla="*/ 0 h 350"/>
                  <a:gd name="T2" fmla="*/ 0 w 353"/>
                  <a:gd name="T3" fmla="*/ 0 h 350"/>
                  <a:gd name="T4" fmla="*/ 0 w 353"/>
                  <a:gd name="T5" fmla="*/ 0 h 350"/>
                  <a:gd name="T6" fmla="*/ 0 w 353"/>
                  <a:gd name="T7" fmla="*/ 0 h 350"/>
                  <a:gd name="T8" fmla="*/ 0 w 353"/>
                  <a:gd name="T9" fmla="*/ 0 h 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50"/>
                  <a:gd name="T17" fmla="*/ 353 w 353"/>
                  <a:gd name="T18" fmla="*/ 350 h 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50">
                    <a:moveTo>
                      <a:pt x="353" y="344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40" y="350"/>
                    </a:lnTo>
                    <a:lnTo>
                      <a:pt x="353" y="34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" name="Freeform 178"/>
              <p:cNvSpPr>
                <a:spLocks/>
              </p:cNvSpPr>
              <p:nvPr/>
            </p:nvSpPr>
            <p:spPr bwMode="auto">
              <a:xfrm>
                <a:off x="5876" y="3611"/>
                <a:ext cx="83" cy="100"/>
              </a:xfrm>
              <a:custGeom>
                <a:avLst/>
                <a:gdLst>
                  <a:gd name="T0" fmla="*/ 0 w 299"/>
                  <a:gd name="T1" fmla="*/ 0 h 291"/>
                  <a:gd name="T2" fmla="*/ 0 w 299"/>
                  <a:gd name="T3" fmla="*/ 0 h 291"/>
                  <a:gd name="T4" fmla="*/ 0 w 299"/>
                  <a:gd name="T5" fmla="*/ 0 h 291"/>
                  <a:gd name="T6" fmla="*/ 0 w 299"/>
                  <a:gd name="T7" fmla="*/ 0 h 291"/>
                  <a:gd name="T8" fmla="*/ 0 w 299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1"/>
                  <a:gd name="T17" fmla="*/ 299 w 299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1">
                    <a:moveTo>
                      <a:pt x="299" y="291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282" y="291"/>
                    </a:lnTo>
                    <a:lnTo>
                      <a:pt x="299" y="29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" name="Freeform 179"/>
              <p:cNvSpPr>
                <a:spLocks/>
              </p:cNvSpPr>
              <p:nvPr/>
            </p:nvSpPr>
            <p:spPr bwMode="auto">
              <a:xfrm>
                <a:off x="5876" y="3631"/>
                <a:ext cx="67" cy="79"/>
              </a:xfrm>
              <a:custGeom>
                <a:avLst/>
                <a:gdLst>
                  <a:gd name="T0" fmla="*/ 0 w 241"/>
                  <a:gd name="T1" fmla="*/ 0 h 233"/>
                  <a:gd name="T2" fmla="*/ 0 w 241"/>
                  <a:gd name="T3" fmla="*/ 0 h 233"/>
                  <a:gd name="T4" fmla="*/ 0 w 241"/>
                  <a:gd name="T5" fmla="*/ 0 h 233"/>
                  <a:gd name="T6" fmla="*/ 0 w 241"/>
                  <a:gd name="T7" fmla="*/ 0 h 233"/>
                  <a:gd name="T8" fmla="*/ 0 w 241"/>
                  <a:gd name="T9" fmla="*/ 0 h 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233"/>
                  <a:gd name="T17" fmla="*/ 241 w 241"/>
                  <a:gd name="T18" fmla="*/ 233 h 2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233">
                    <a:moveTo>
                      <a:pt x="241" y="233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224" y="233"/>
                    </a:lnTo>
                    <a:lnTo>
                      <a:pt x="241" y="233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" name="Freeform 180"/>
              <p:cNvSpPr>
                <a:spLocks/>
              </p:cNvSpPr>
              <p:nvPr/>
            </p:nvSpPr>
            <p:spPr bwMode="auto">
              <a:xfrm>
                <a:off x="5876" y="3650"/>
                <a:ext cx="51" cy="61"/>
              </a:xfrm>
              <a:custGeom>
                <a:avLst/>
                <a:gdLst>
                  <a:gd name="T0" fmla="*/ 0 w 186"/>
                  <a:gd name="T1" fmla="*/ 0 h 176"/>
                  <a:gd name="T2" fmla="*/ 0 w 186"/>
                  <a:gd name="T3" fmla="*/ 0 h 176"/>
                  <a:gd name="T4" fmla="*/ 0 w 186"/>
                  <a:gd name="T5" fmla="*/ 0 h 176"/>
                  <a:gd name="T6" fmla="*/ 0 w 186"/>
                  <a:gd name="T7" fmla="*/ 0 h 176"/>
                  <a:gd name="T8" fmla="*/ 0 w 186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76"/>
                  <a:gd name="T17" fmla="*/ 186 w 186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76">
                    <a:moveTo>
                      <a:pt x="186" y="176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168" y="176"/>
                    </a:lnTo>
                    <a:lnTo>
                      <a:pt x="186" y="17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" name="Freeform 181"/>
              <p:cNvSpPr>
                <a:spLocks/>
              </p:cNvSpPr>
              <p:nvPr/>
            </p:nvSpPr>
            <p:spPr bwMode="auto">
              <a:xfrm>
                <a:off x="5876" y="3670"/>
                <a:ext cx="35" cy="41"/>
              </a:xfrm>
              <a:custGeom>
                <a:avLst/>
                <a:gdLst>
                  <a:gd name="T0" fmla="*/ 0 w 127"/>
                  <a:gd name="T1" fmla="*/ 0 h 119"/>
                  <a:gd name="T2" fmla="*/ 0 w 127"/>
                  <a:gd name="T3" fmla="*/ 0 h 119"/>
                  <a:gd name="T4" fmla="*/ 0 w 127"/>
                  <a:gd name="T5" fmla="*/ 0 h 119"/>
                  <a:gd name="T6" fmla="*/ 0 w 127"/>
                  <a:gd name="T7" fmla="*/ 0 h 119"/>
                  <a:gd name="T8" fmla="*/ 0 w 127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19"/>
                  <a:gd name="T17" fmla="*/ 127 w 127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19">
                    <a:moveTo>
                      <a:pt x="127" y="118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111" y="119"/>
                    </a:lnTo>
                    <a:lnTo>
                      <a:pt x="127" y="11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" name="Freeform 182"/>
              <p:cNvSpPr>
                <a:spLocks/>
              </p:cNvSpPr>
              <p:nvPr/>
            </p:nvSpPr>
            <p:spPr bwMode="auto">
              <a:xfrm>
                <a:off x="5876" y="3690"/>
                <a:ext cx="19" cy="21"/>
              </a:xfrm>
              <a:custGeom>
                <a:avLst/>
                <a:gdLst>
                  <a:gd name="T0" fmla="*/ 0 w 69"/>
                  <a:gd name="T1" fmla="*/ 0 h 61"/>
                  <a:gd name="T2" fmla="*/ 0 w 69"/>
                  <a:gd name="T3" fmla="*/ 0 h 61"/>
                  <a:gd name="T4" fmla="*/ 0 w 69"/>
                  <a:gd name="T5" fmla="*/ 0 h 61"/>
                  <a:gd name="T6" fmla="*/ 0 w 69"/>
                  <a:gd name="T7" fmla="*/ 0 h 61"/>
                  <a:gd name="T8" fmla="*/ 0 w 69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61"/>
                  <a:gd name="T17" fmla="*/ 69 w 6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61">
                    <a:moveTo>
                      <a:pt x="69" y="60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52" y="61"/>
                    </a:lnTo>
                    <a:lnTo>
                      <a:pt x="69" y="6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" name="Freeform 183"/>
              <p:cNvSpPr>
                <a:spLocks/>
              </p:cNvSpPr>
              <p:nvPr/>
            </p:nvSpPr>
            <p:spPr bwMode="auto">
              <a:xfrm>
                <a:off x="5954" y="3549"/>
                <a:ext cx="20" cy="25"/>
              </a:xfrm>
              <a:custGeom>
                <a:avLst/>
                <a:gdLst>
                  <a:gd name="T0" fmla="*/ 0 w 72"/>
                  <a:gd name="T1" fmla="*/ 0 h 70"/>
                  <a:gd name="T2" fmla="*/ 0 w 72"/>
                  <a:gd name="T3" fmla="*/ 0 h 70"/>
                  <a:gd name="T4" fmla="*/ 0 w 72"/>
                  <a:gd name="T5" fmla="*/ 0 h 70"/>
                  <a:gd name="T6" fmla="*/ 0 w 72"/>
                  <a:gd name="T7" fmla="*/ 0 h 70"/>
                  <a:gd name="T8" fmla="*/ 0 w 7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0"/>
                  <a:gd name="T17" fmla="*/ 72 w 7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0">
                    <a:moveTo>
                      <a:pt x="72" y="61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62" y="70"/>
                    </a:lnTo>
                    <a:lnTo>
                      <a:pt x="72" y="6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" name="Freeform 184"/>
              <p:cNvSpPr>
                <a:spLocks/>
              </p:cNvSpPr>
              <p:nvPr/>
            </p:nvSpPr>
            <p:spPr bwMode="auto">
              <a:xfrm>
                <a:off x="5938" y="3549"/>
                <a:ext cx="36" cy="44"/>
              </a:xfrm>
              <a:custGeom>
                <a:avLst/>
                <a:gdLst>
                  <a:gd name="T0" fmla="*/ 0 w 129"/>
                  <a:gd name="T1" fmla="*/ 0 h 128"/>
                  <a:gd name="T2" fmla="*/ 0 w 129"/>
                  <a:gd name="T3" fmla="*/ 0 h 128"/>
                  <a:gd name="T4" fmla="*/ 0 w 129"/>
                  <a:gd name="T5" fmla="*/ 0 h 128"/>
                  <a:gd name="T6" fmla="*/ 0 w 129"/>
                  <a:gd name="T7" fmla="*/ 0 h 128"/>
                  <a:gd name="T8" fmla="*/ 0 w 129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28"/>
                  <a:gd name="T17" fmla="*/ 129 w 129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28">
                    <a:moveTo>
                      <a:pt x="129" y="118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119" y="128"/>
                    </a:lnTo>
                    <a:lnTo>
                      <a:pt x="129" y="11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" name="Freeform 185"/>
              <p:cNvSpPr>
                <a:spLocks/>
              </p:cNvSpPr>
              <p:nvPr/>
            </p:nvSpPr>
            <p:spPr bwMode="auto">
              <a:xfrm>
                <a:off x="5876" y="3549"/>
                <a:ext cx="50" cy="63"/>
              </a:xfrm>
              <a:custGeom>
                <a:avLst/>
                <a:gdLst>
                  <a:gd name="T0" fmla="*/ 0 w 182"/>
                  <a:gd name="T1" fmla="*/ 0 h 183"/>
                  <a:gd name="T2" fmla="*/ 0 w 182"/>
                  <a:gd name="T3" fmla="*/ 0 h 183"/>
                  <a:gd name="T4" fmla="*/ 0 w 182"/>
                  <a:gd name="T5" fmla="*/ 0 h 183"/>
                  <a:gd name="T6" fmla="*/ 0 w 182"/>
                  <a:gd name="T7" fmla="*/ 0 h 183"/>
                  <a:gd name="T8" fmla="*/ 0 w 182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83"/>
                  <a:gd name="T17" fmla="*/ 182 w 182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83">
                    <a:moveTo>
                      <a:pt x="0" y="174"/>
                    </a:moveTo>
                    <a:lnTo>
                      <a:pt x="173" y="0"/>
                    </a:lnTo>
                    <a:lnTo>
                      <a:pt x="182" y="9"/>
                    </a:lnTo>
                    <a:lnTo>
                      <a:pt x="9" y="183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" name="Freeform 186"/>
              <p:cNvSpPr>
                <a:spLocks/>
              </p:cNvSpPr>
              <p:nvPr/>
            </p:nvSpPr>
            <p:spPr bwMode="auto">
              <a:xfrm>
                <a:off x="5876" y="3549"/>
                <a:ext cx="67" cy="83"/>
              </a:xfrm>
              <a:custGeom>
                <a:avLst/>
                <a:gdLst>
                  <a:gd name="T0" fmla="*/ 0 w 240"/>
                  <a:gd name="T1" fmla="*/ 0 h 241"/>
                  <a:gd name="T2" fmla="*/ 0 w 240"/>
                  <a:gd name="T3" fmla="*/ 0 h 241"/>
                  <a:gd name="T4" fmla="*/ 0 w 240"/>
                  <a:gd name="T5" fmla="*/ 0 h 241"/>
                  <a:gd name="T6" fmla="*/ 0 w 240"/>
                  <a:gd name="T7" fmla="*/ 0 h 241"/>
                  <a:gd name="T8" fmla="*/ 0 w 240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41"/>
                  <a:gd name="T17" fmla="*/ 240 w 240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41">
                    <a:moveTo>
                      <a:pt x="0" y="231"/>
                    </a:moveTo>
                    <a:lnTo>
                      <a:pt x="232" y="0"/>
                    </a:lnTo>
                    <a:lnTo>
                      <a:pt x="240" y="9"/>
                    </a:lnTo>
                    <a:lnTo>
                      <a:pt x="9" y="24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" name="Freeform 187"/>
              <p:cNvSpPr>
                <a:spLocks/>
              </p:cNvSpPr>
              <p:nvPr/>
            </p:nvSpPr>
            <p:spPr bwMode="auto">
              <a:xfrm>
                <a:off x="5876" y="3549"/>
                <a:ext cx="83" cy="103"/>
              </a:xfrm>
              <a:custGeom>
                <a:avLst/>
                <a:gdLst>
                  <a:gd name="T0" fmla="*/ 0 w 299"/>
                  <a:gd name="T1" fmla="*/ 0 h 298"/>
                  <a:gd name="T2" fmla="*/ 0 w 299"/>
                  <a:gd name="T3" fmla="*/ 0 h 298"/>
                  <a:gd name="T4" fmla="*/ 0 w 299"/>
                  <a:gd name="T5" fmla="*/ 0 h 298"/>
                  <a:gd name="T6" fmla="*/ 0 w 299"/>
                  <a:gd name="T7" fmla="*/ 0 h 298"/>
                  <a:gd name="T8" fmla="*/ 0 w 299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"/>
                  <a:gd name="T16" fmla="*/ 0 h 298"/>
                  <a:gd name="T17" fmla="*/ 299 w 299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" h="298">
                    <a:moveTo>
                      <a:pt x="0" y="289"/>
                    </a:moveTo>
                    <a:lnTo>
                      <a:pt x="289" y="0"/>
                    </a:lnTo>
                    <a:lnTo>
                      <a:pt x="299" y="9"/>
                    </a:lnTo>
                    <a:lnTo>
                      <a:pt x="9" y="298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" name="Freeform 188"/>
              <p:cNvSpPr>
                <a:spLocks/>
              </p:cNvSpPr>
              <p:nvPr/>
            </p:nvSpPr>
            <p:spPr bwMode="auto">
              <a:xfrm>
                <a:off x="5876" y="3550"/>
                <a:ext cx="98" cy="121"/>
              </a:xfrm>
              <a:custGeom>
                <a:avLst/>
                <a:gdLst>
                  <a:gd name="T0" fmla="*/ 0 w 353"/>
                  <a:gd name="T1" fmla="*/ 0 h 353"/>
                  <a:gd name="T2" fmla="*/ 0 w 353"/>
                  <a:gd name="T3" fmla="*/ 0 h 353"/>
                  <a:gd name="T4" fmla="*/ 0 w 353"/>
                  <a:gd name="T5" fmla="*/ 0 h 353"/>
                  <a:gd name="T6" fmla="*/ 0 w 353"/>
                  <a:gd name="T7" fmla="*/ 0 h 353"/>
                  <a:gd name="T8" fmla="*/ 0 w 353"/>
                  <a:gd name="T9" fmla="*/ 0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53"/>
                  <a:gd name="T17" fmla="*/ 353 w 353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53">
                    <a:moveTo>
                      <a:pt x="0" y="344"/>
                    </a:moveTo>
                    <a:lnTo>
                      <a:pt x="344" y="0"/>
                    </a:lnTo>
                    <a:lnTo>
                      <a:pt x="353" y="10"/>
                    </a:lnTo>
                    <a:lnTo>
                      <a:pt x="9" y="353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" name="Freeform 189"/>
              <p:cNvSpPr>
                <a:spLocks/>
              </p:cNvSpPr>
              <p:nvPr/>
            </p:nvSpPr>
            <p:spPr bwMode="auto">
              <a:xfrm>
                <a:off x="5876" y="3570"/>
                <a:ext cx="98" cy="120"/>
              </a:xfrm>
              <a:custGeom>
                <a:avLst/>
                <a:gdLst>
                  <a:gd name="T0" fmla="*/ 0 w 353"/>
                  <a:gd name="T1" fmla="*/ 0 h 352"/>
                  <a:gd name="T2" fmla="*/ 0 w 353"/>
                  <a:gd name="T3" fmla="*/ 0 h 352"/>
                  <a:gd name="T4" fmla="*/ 0 w 353"/>
                  <a:gd name="T5" fmla="*/ 0 h 352"/>
                  <a:gd name="T6" fmla="*/ 0 w 353"/>
                  <a:gd name="T7" fmla="*/ 0 h 352"/>
                  <a:gd name="T8" fmla="*/ 0 w 353"/>
                  <a:gd name="T9" fmla="*/ 0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52"/>
                  <a:gd name="T17" fmla="*/ 353 w 353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52">
                    <a:moveTo>
                      <a:pt x="0" y="344"/>
                    </a:moveTo>
                    <a:lnTo>
                      <a:pt x="344" y="0"/>
                    </a:lnTo>
                    <a:lnTo>
                      <a:pt x="353" y="9"/>
                    </a:lnTo>
                    <a:lnTo>
                      <a:pt x="9" y="352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Freeform 190"/>
              <p:cNvSpPr>
                <a:spLocks/>
              </p:cNvSpPr>
              <p:nvPr/>
            </p:nvSpPr>
            <p:spPr bwMode="auto">
              <a:xfrm>
                <a:off x="5876" y="3590"/>
                <a:ext cx="98" cy="121"/>
              </a:xfrm>
              <a:custGeom>
                <a:avLst/>
                <a:gdLst>
                  <a:gd name="T0" fmla="*/ 0 w 353"/>
                  <a:gd name="T1" fmla="*/ 0 h 352"/>
                  <a:gd name="T2" fmla="*/ 0 w 353"/>
                  <a:gd name="T3" fmla="*/ 0 h 352"/>
                  <a:gd name="T4" fmla="*/ 0 w 353"/>
                  <a:gd name="T5" fmla="*/ 0 h 352"/>
                  <a:gd name="T6" fmla="*/ 0 w 353"/>
                  <a:gd name="T7" fmla="*/ 0 h 352"/>
                  <a:gd name="T8" fmla="*/ 0 w 353"/>
                  <a:gd name="T9" fmla="*/ 0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352"/>
                  <a:gd name="T17" fmla="*/ 353 w 353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352">
                    <a:moveTo>
                      <a:pt x="0" y="343"/>
                    </a:moveTo>
                    <a:lnTo>
                      <a:pt x="344" y="0"/>
                    </a:lnTo>
                    <a:lnTo>
                      <a:pt x="353" y="9"/>
                    </a:lnTo>
                    <a:lnTo>
                      <a:pt x="9" y="352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" name="Freeform 191"/>
              <p:cNvSpPr>
                <a:spLocks/>
              </p:cNvSpPr>
              <p:nvPr/>
            </p:nvSpPr>
            <p:spPr bwMode="auto">
              <a:xfrm>
                <a:off x="5890" y="3610"/>
                <a:ext cx="84" cy="100"/>
              </a:xfrm>
              <a:custGeom>
                <a:avLst/>
                <a:gdLst>
                  <a:gd name="T0" fmla="*/ 0 w 303"/>
                  <a:gd name="T1" fmla="*/ 0 h 294"/>
                  <a:gd name="T2" fmla="*/ 0 w 303"/>
                  <a:gd name="T3" fmla="*/ 0 h 294"/>
                  <a:gd name="T4" fmla="*/ 0 w 303"/>
                  <a:gd name="T5" fmla="*/ 0 h 294"/>
                  <a:gd name="T6" fmla="*/ 0 w 303"/>
                  <a:gd name="T7" fmla="*/ 0 h 294"/>
                  <a:gd name="T8" fmla="*/ 0 w 303"/>
                  <a:gd name="T9" fmla="*/ 0 h 2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294"/>
                  <a:gd name="T17" fmla="*/ 303 w 303"/>
                  <a:gd name="T18" fmla="*/ 294 h 2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294">
                    <a:moveTo>
                      <a:pt x="0" y="294"/>
                    </a:moveTo>
                    <a:lnTo>
                      <a:pt x="294" y="0"/>
                    </a:lnTo>
                    <a:lnTo>
                      <a:pt x="303" y="9"/>
                    </a:lnTo>
                    <a:lnTo>
                      <a:pt x="1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" name="Freeform 192"/>
              <p:cNvSpPr>
                <a:spLocks/>
              </p:cNvSpPr>
              <p:nvPr/>
            </p:nvSpPr>
            <p:spPr bwMode="auto">
              <a:xfrm>
                <a:off x="5876" y="3549"/>
                <a:ext cx="19" cy="23"/>
              </a:xfrm>
              <a:custGeom>
                <a:avLst/>
                <a:gdLst>
                  <a:gd name="T0" fmla="*/ 0 w 69"/>
                  <a:gd name="T1" fmla="*/ 0 h 67"/>
                  <a:gd name="T2" fmla="*/ 0 w 69"/>
                  <a:gd name="T3" fmla="*/ 0 h 67"/>
                  <a:gd name="T4" fmla="*/ 0 w 69"/>
                  <a:gd name="T5" fmla="*/ 0 h 67"/>
                  <a:gd name="T6" fmla="*/ 0 w 69"/>
                  <a:gd name="T7" fmla="*/ 0 h 67"/>
                  <a:gd name="T8" fmla="*/ 0 w 69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67"/>
                  <a:gd name="T17" fmla="*/ 69 w 6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67">
                    <a:moveTo>
                      <a:pt x="0" y="57"/>
                    </a:moveTo>
                    <a:lnTo>
                      <a:pt x="60" y="0"/>
                    </a:lnTo>
                    <a:lnTo>
                      <a:pt x="69" y="9"/>
                    </a:lnTo>
                    <a:lnTo>
                      <a:pt x="9" y="6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" name="Freeform 193"/>
              <p:cNvSpPr>
                <a:spLocks/>
              </p:cNvSpPr>
              <p:nvPr/>
            </p:nvSpPr>
            <p:spPr bwMode="auto">
              <a:xfrm>
                <a:off x="5876" y="3549"/>
                <a:ext cx="34" cy="43"/>
              </a:xfrm>
              <a:custGeom>
                <a:avLst/>
                <a:gdLst>
                  <a:gd name="T0" fmla="*/ 0 w 125"/>
                  <a:gd name="T1" fmla="*/ 0 h 124"/>
                  <a:gd name="T2" fmla="*/ 0 w 125"/>
                  <a:gd name="T3" fmla="*/ 0 h 124"/>
                  <a:gd name="T4" fmla="*/ 0 w 125"/>
                  <a:gd name="T5" fmla="*/ 0 h 124"/>
                  <a:gd name="T6" fmla="*/ 0 w 125"/>
                  <a:gd name="T7" fmla="*/ 0 h 124"/>
                  <a:gd name="T8" fmla="*/ 0 w 125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24"/>
                  <a:gd name="T17" fmla="*/ 125 w 125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24">
                    <a:moveTo>
                      <a:pt x="0" y="116"/>
                    </a:moveTo>
                    <a:lnTo>
                      <a:pt x="115" y="0"/>
                    </a:lnTo>
                    <a:lnTo>
                      <a:pt x="125" y="8"/>
                    </a:lnTo>
                    <a:lnTo>
                      <a:pt x="9" y="124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" name="Freeform 194"/>
              <p:cNvSpPr>
                <a:spLocks/>
              </p:cNvSpPr>
              <p:nvPr/>
            </p:nvSpPr>
            <p:spPr bwMode="auto">
              <a:xfrm>
                <a:off x="5920" y="3463"/>
                <a:ext cx="29" cy="25"/>
              </a:xfrm>
              <a:custGeom>
                <a:avLst/>
                <a:gdLst>
                  <a:gd name="T0" fmla="*/ 0 w 102"/>
                  <a:gd name="T1" fmla="*/ 0 h 75"/>
                  <a:gd name="T2" fmla="*/ 0 w 102"/>
                  <a:gd name="T3" fmla="*/ 0 h 75"/>
                  <a:gd name="T4" fmla="*/ 0 w 102"/>
                  <a:gd name="T5" fmla="*/ 0 h 75"/>
                  <a:gd name="T6" fmla="*/ 0 w 102"/>
                  <a:gd name="T7" fmla="*/ 0 h 75"/>
                  <a:gd name="T8" fmla="*/ 0 w 102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75"/>
                  <a:gd name="T17" fmla="*/ 102 w 102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75">
                    <a:moveTo>
                      <a:pt x="102" y="65"/>
                    </a:moveTo>
                    <a:lnTo>
                      <a:pt x="5" y="0"/>
                    </a:lnTo>
                    <a:lnTo>
                      <a:pt x="0" y="10"/>
                    </a:lnTo>
                    <a:lnTo>
                      <a:pt x="97" y="75"/>
                    </a:lnTo>
                    <a:lnTo>
                      <a:pt x="102" y="65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" name="Freeform 195"/>
              <p:cNvSpPr>
                <a:spLocks/>
              </p:cNvSpPr>
              <p:nvPr/>
            </p:nvSpPr>
            <p:spPr bwMode="auto">
              <a:xfrm>
                <a:off x="5902" y="3460"/>
                <a:ext cx="55" cy="48"/>
              </a:xfrm>
              <a:custGeom>
                <a:avLst/>
                <a:gdLst>
                  <a:gd name="T0" fmla="*/ 0 w 196"/>
                  <a:gd name="T1" fmla="*/ 0 h 139"/>
                  <a:gd name="T2" fmla="*/ 0 w 196"/>
                  <a:gd name="T3" fmla="*/ 0 h 139"/>
                  <a:gd name="T4" fmla="*/ 0 w 196"/>
                  <a:gd name="T5" fmla="*/ 0 h 139"/>
                  <a:gd name="T6" fmla="*/ 0 w 196"/>
                  <a:gd name="T7" fmla="*/ 0 h 139"/>
                  <a:gd name="T8" fmla="*/ 0 w 196"/>
                  <a:gd name="T9" fmla="*/ 0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139"/>
                  <a:gd name="T17" fmla="*/ 196 w 196"/>
                  <a:gd name="T18" fmla="*/ 139 h 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139">
                    <a:moveTo>
                      <a:pt x="196" y="13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191" y="139"/>
                    </a:lnTo>
                    <a:lnTo>
                      <a:pt x="196" y="13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" name="Freeform 196"/>
              <p:cNvSpPr>
                <a:spLocks/>
              </p:cNvSpPr>
              <p:nvPr/>
            </p:nvSpPr>
            <p:spPr bwMode="auto">
              <a:xfrm>
                <a:off x="5888" y="3462"/>
                <a:ext cx="77" cy="66"/>
              </a:xfrm>
              <a:custGeom>
                <a:avLst/>
                <a:gdLst>
                  <a:gd name="T0" fmla="*/ 0 w 275"/>
                  <a:gd name="T1" fmla="*/ 0 h 194"/>
                  <a:gd name="T2" fmla="*/ 0 w 275"/>
                  <a:gd name="T3" fmla="*/ 0 h 194"/>
                  <a:gd name="T4" fmla="*/ 0 w 275"/>
                  <a:gd name="T5" fmla="*/ 0 h 194"/>
                  <a:gd name="T6" fmla="*/ 0 w 275"/>
                  <a:gd name="T7" fmla="*/ 0 h 194"/>
                  <a:gd name="T8" fmla="*/ 0 w 275"/>
                  <a:gd name="T9" fmla="*/ 0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"/>
                  <a:gd name="T16" fmla="*/ 0 h 194"/>
                  <a:gd name="T17" fmla="*/ 275 w 275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" h="194">
                    <a:moveTo>
                      <a:pt x="275" y="183"/>
                    </a:moveTo>
                    <a:lnTo>
                      <a:pt x="5" y="0"/>
                    </a:lnTo>
                    <a:lnTo>
                      <a:pt x="0" y="11"/>
                    </a:lnTo>
                    <a:lnTo>
                      <a:pt x="271" y="194"/>
                    </a:lnTo>
                    <a:lnTo>
                      <a:pt x="275" y="183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" name="Freeform 197"/>
              <p:cNvSpPr>
                <a:spLocks/>
              </p:cNvSpPr>
              <p:nvPr/>
            </p:nvSpPr>
            <p:spPr bwMode="auto">
              <a:xfrm>
                <a:off x="5871" y="3461"/>
                <a:ext cx="102" cy="87"/>
              </a:xfrm>
              <a:custGeom>
                <a:avLst/>
                <a:gdLst>
                  <a:gd name="T0" fmla="*/ 0 w 366"/>
                  <a:gd name="T1" fmla="*/ 0 h 251"/>
                  <a:gd name="T2" fmla="*/ 0 w 366"/>
                  <a:gd name="T3" fmla="*/ 0 h 251"/>
                  <a:gd name="T4" fmla="*/ 0 w 366"/>
                  <a:gd name="T5" fmla="*/ 0 h 251"/>
                  <a:gd name="T6" fmla="*/ 0 w 366"/>
                  <a:gd name="T7" fmla="*/ 0 h 251"/>
                  <a:gd name="T8" fmla="*/ 0 w 366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"/>
                  <a:gd name="T16" fmla="*/ 0 h 251"/>
                  <a:gd name="T17" fmla="*/ 366 w 366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" h="251">
                    <a:moveTo>
                      <a:pt x="366" y="245"/>
                    </a:moveTo>
                    <a:lnTo>
                      <a:pt x="3" y="0"/>
                    </a:lnTo>
                    <a:lnTo>
                      <a:pt x="0" y="9"/>
                    </a:lnTo>
                    <a:lnTo>
                      <a:pt x="356" y="251"/>
                    </a:lnTo>
                    <a:lnTo>
                      <a:pt x="366" y="245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" name="Freeform 198"/>
              <p:cNvSpPr>
                <a:spLocks/>
              </p:cNvSpPr>
              <p:nvPr/>
            </p:nvSpPr>
            <p:spPr bwMode="auto">
              <a:xfrm>
                <a:off x="5853" y="3460"/>
                <a:ext cx="106" cy="88"/>
              </a:xfrm>
              <a:custGeom>
                <a:avLst/>
                <a:gdLst>
                  <a:gd name="T0" fmla="*/ 0 w 381"/>
                  <a:gd name="T1" fmla="*/ 0 h 254"/>
                  <a:gd name="T2" fmla="*/ 0 w 381"/>
                  <a:gd name="T3" fmla="*/ 0 h 254"/>
                  <a:gd name="T4" fmla="*/ 0 w 381"/>
                  <a:gd name="T5" fmla="*/ 0 h 254"/>
                  <a:gd name="T6" fmla="*/ 0 w 381"/>
                  <a:gd name="T7" fmla="*/ 0 h 254"/>
                  <a:gd name="T8" fmla="*/ 0 w 381"/>
                  <a:gd name="T9" fmla="*/ 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1"/>
                  <a:gd name="T16" fmla="*/ 0 h 254"/>
                  <a:gd name="T17" fmla="*/ 381 w 381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1" h="254">
                    <a:moveTo>
                      <a:pt x="381" y="254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363" y="254"/>
                    </a:lnTo>
                    <a:lnTo>
                      <a:pt x="381" y="25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" name="Freeform 199"/>
              <p:cNvSpPr>
                <a:spLocks/>
              </p:cNvSpPr>
              <p:nvPr/>
            </p:nvSpPr>
            <p:spPr bwMode="auto">
              <a:xfrm>
                <a:off x="5844" y="3466"/>
                <a:ext cx="99" cy="82"/>
              </a:xfrm>
              <a:custGeom>
                <a:avLst/>
                <a:gdLst>
                  <a:gd name="T0" fmla="*/ 0 w 354"/>
                  <a:gd name="T1" fmla="*/ 0 h 238"/>
                  <a:gd name="T2" fmla="*/ 0 w 354"/>
                  <a:gd name="T3" fmla="*/ 0 h 238"/>
                  <a:gd name="T4" fmla="*/ 0 w 354"/>
                  <a:gd name="T5" fmla="*/ 0 h 238"/>
                  <a:gd name="T6" fmla="*/ 0 w 354"/>
                  <a:gd name="T7" fmla="*/ 0 h 238"/>
                  <a:gd name="T8" fmla="*/ 0 w 354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38"/>
                  <a:gd name="T17" fmla="*/ 354 w 354"/>
                  <a:gd name="T18" fmla="*/ 238 h 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38">
                    <a:moveTo>
                      <a:pt x="354" y="238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337" y="238"/>
                    </a:lnTo>
                    <a:lnTo>
                      <a:pt x="354" y="23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" name="Freeform 200"/>
              <p:cNvSpPr>
                <a:spLocks/>
              </p:cNvSpPr>
              <p:nvPr/>
            </p:nvSpPr>
            <p:spPr bwMode="auto">
              <a:xfrm>
                <a:off x="5852" y="3486"/>
                <a:ext cx="75" cy="62"/>
              </a:xfrm>
              <a:custGeom>
                <a:avLst/>
                <a:gdLst>
                  <a:gd name="T0" fmla="*/ 0 w 270"/>
                  <a:gd name="T1" fmla="*/ 0 h 178"/>
                  <a:gd name="T2" fmla="*/ 0 w 270"/>
                  <a:gd name="T3" fmla="*/ 0 h 178"/>
                  <a:gd name="T4" fmla="*/ 0 w 270"/>
                  <a:gd name="T5" fmla="*/ 0 h 178"/>
                  <a:gd name="T6" fmla="*/ 0 w 270"/>
                  <a:gd name="T7" fmla="*/ 0 h 178"/>
                  <a:gd name="T8" fmla="*/ 0 w 270"/>
                  <a:gd name="T9" fmla="*/ 0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178"/>
                  <a:gd name="T17" fmla="*/ 270 w 270"/>
                  <a:gd name="T18" fmla="*/ 178 h 1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178">
                    <a:moveTo>
                      <a:pt x="270" y="178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252" y="178"/>
                    </a:lnTo>
                    <a:lnTo>
                      <a:pt x="270" y="17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" name="Freeform 201"/>
              <p:cNvSpPr>
                <a:spLocks/>
              </p:cNvSpPr>
              <p:nvPr/>
            </p:nvSpPr>
            <p:spPr bwMode="auto">
              <a:xfrm>
                <a:off x="5860" y="3506"/>
                <a:ext cx="51" cy="42"/>
              </a:xfrm>
              <a:custGeom>
                <a:avLst/>
                <a:gdLst>
                  <a:gd name="T0" fmla="*/ 0 w 182"/>
                  <a:gd name="T1" fmla="*/ 0 h 121"/>
                  <a:gd name="T2" fmla="*/ 0 w 182"/>
                  <a:gd name="T3" fmla="*/ 0 h 121"/>
                  <a:gd name="T4" fmla="*/ 0 w 182"/>
                  <a:gd name="T5" fmla="*/ 0 h 121"/>
                  <a:gd name="T6" fmla="*/ 0 w 182"/>
                  <a:gd name="T7" fmla="*/ 0 h 121"/>
                  <a:gd name="T8" fmla="*/ 0 w 182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21"/>
                  <a:gd name="T17" fmla="*/ 182 w 182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21">
                    <a:moveTo>
                      <a:pt x="182" y="121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166" y="121"/>
                    </a:lnTo>
                    <a:lnTo>
                      <a:pt x="182" y="12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" name="Freeform 202"/>
              <p:cNvSpPr>
                <a:spLocks/>
              </p:cNvSpPr>
              <p:nvPr/>
            </p:nvSpPr>
            <p:spPr bwMode="auto">
              <a:xfrm>
                <a:off x="5868" y="3526"/>
                <a:ext cx="27" cy="22"/>
              </a:xfrm>
              <a:custGeom>
                <a:avLst/>
                <a:gdLst>
                  <a:gd name="T0" fmla="*/ 0 w 94"/>
                  <a:gd name="T1" fmla="*/ 0 h 61"/>
                  <a:gd name="T2" fmla="*/ 0 w 94"/>
                  <a:gd name="T3" fmla="*/ 0 h 61"/>
                  <a:gd name="T4" fmla="*/ 0 w 94"/>
                  <a:gd name="T5" fmla="*/ 0 h 61"/>
                  <a:gd name="T6" fmla="*/ 0 w 94"/>
                  <a:gd name="T7" fmla="*/ 0 h 61"/>
                  <a:gd name="T8" fmla="*/ 0 w 94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61"/>
                  <a:gd name="T17" fmla="*/ 94 w 94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61">
                    <a:moveTo>
                      <a:pt x="94" y="61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77" y="61"/>
                    </a:lnTo>
                    <a:lnTo>
                      <a:pt x="94" y="6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" name="Freeform 203"/>
              <p:cNvSpPr>
                <a:spLocks/>
              </p:cNvSpPr>
              <p:nvPr/>
            </p:nvSpPr>
            <p:spPr bwMode="auto">
              <a:xfrm>
                <a:off x="5850" y="3461"/>
                <a:ext cx="13" cy="26"/>
              </a:xfrm>
              <a:custGeom>
                <a:avLst/>
                <a:gdLst>
                  <a:gd name="T0" fmla="*/ 0 w 46"/>
                  <a:gd name="T1" fmla="*/ 0 h 77"/>
                  <a:gd name="T2" fmla="*/ 0 w 46"/>
                  <a:gd name="T3" fmla="*/ 0 h 77"/>
                  <a:gd name="T4" fmla="*/ 0 w 46"/>
                  <a:gd name="T5" fmla="*/ 0 h 77"/>
                  <a:gd name="T6" fmla="*/ 0 w 46"/>
                  <a:gd name="T7" fmla="*/ 0 h 77"/>
                  <a:gd name="T8" fmla="*/ 0 w 46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77"/>
                  <a:gd name="T17" fmla="*/ 46 w 46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77">
                    <a:moveTo>
                      <a:pt x="0" y="68"/>
                    </a:moveTo>
                    <a:lnTo>
                      <a:pt x="32" y="0"/>
                    </a:lnTo>
                    <a:lnTo>
                      <a:pt x="46" y="9"/>
                    </a:lnTo>
                    <a:lnTo>
                      <a:pt x="14" y="7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" name="Freeform 204"/>
              <p:cNvSpPr>
                <a:spLocks/>
              </p:cNvSpPr>
              <p:nvPr/>
            </p:nvSpPr>
            <p:spPr bwMode="auto">
              <a:xfrm>
                <a:off x="5858" y="3460"/>
                <a:ext cx="21" cy="47"/>
              </a:xfrm>
              <a:custGeom>
                <a:avLst/>
                <a:gdLst>
                  <a:gd name="T0" fmla="*/ 0 w 76"/>
                  <a:gd name="T1" fmla="*/ 0 h 137"/>
                  <a:gd name="T2" fmla="*/ 0 w 76"/>
                  <a:gd name="T3" fmla="*/ 0 h 137"/>
                  <a:gd name="T4" fmla="*/ 0 w 76"/>
                  <a:gd name="T5" fmla="*/ 0 h 137"/>
                  <a:gd name="T6" fmla="*/ 0 w 76"/>
                  <a:gd name="T7" fmla="*/ 0 h 137"/>
                  <a:gd name="T8" fmla="*/ 0 w 76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37"/>
                  <a:gd name="T17" fmla="*/ 76 w 76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37">
                    <a:moveTo>
                      <a:pt x="0" y="128"/>
                    </a:moveTo>
                    <a:lnTo>
                      <a:pt x="63" y="0"/>
                    </a:lnTo>
                    <a:lnTo>
                      <a:pt x="76" y="11"/>
                    </a:lnTo>
                    <a:lnTo>
                      <a:pt x="14" y="137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" name="Freeform 205"/>
              <p:cNvSpPr>
                <a:spLocks/>
              </p:cNvSpPr>
              <p:nvPr/>
            </p:nvSpPr>
            <p:spPr bwMode="auto">
              <a:xfrm>
                <a:off x="5866" y="3460"/>
                <a:ext cx="29" cy="67"/>
              </a:xfrm>
              <a:custGeom>
                <a:avLst/>
                <a:gdLst>
                  <a:gd name="T0" fmla="*/ 0 w 104"/>
                  <a:gd name="T1" fmla="*/ 0 h 195"/>
                  <a:gd name="T2" fmla="*/ 0 w 104"/>
                  <a:gd name="T3" fmla="*/ 0 h 195"/>
                  <a:gd name="T4" fmla="*/ 0 w 104"/>
                  <a:gd name="T5" fmla="*/ 0 h 195"/>
                  <a:gd name="T6" fmla="*/ 0 w 104"/>
                  <a:gd name="T7" fmla="*/ 0 h 195"/>
                  <a:gd name="T8" fmla="*/ 0 w 104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95"/>
                  <a:gd name="T17" fmla="*/ 104 w 104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95">
                    <a:moveTo>
                      <a:pt x="0" y="186"/>
                    </a:moveTo>
                    <a:lnTo>
                      <a:pt x="90" y="0"/>
                    </a:lnTo>
                    <a:lnTo>
                      <a:pt x="104" y="9"/>
                    </a:lnTo>
                    <a:lnTo>
                      <a:pt x="14" y="195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Freeform 206"/>
              <p:cNvSpPr>
                <a:spLocks/>
              </p:cNvSpPr>
              <p:nvPr/>
            </p:nvSpPr>
            <p:spPr bwMode="auto">
              <a:xfrm>
                <a:off x="5874" y="3459"/>
                <a:ext cx="38" cy="89"/>
              </a:xfrm>
              <a:custGeom>
                <a:avLst/>
                <a:gdLst>
                  <a:gd name="T0" fmla="*/ 0 w 134"/>
                  <a:gd name="T1" fmla="*/ 0 h 257"/>
                  <a:gd name="T2" fmla="*/ 0 w 134"/>
                  <a:gd name="T3" fmla="*/ 0 h 257"/>
                  <a:gd name="T4" fmla="*/ 0 w 134"/>
                  <a:gd name="T5" fmla="*/ 0 h 257"/>
                  <a:gd name="T6" fmla="*/ 0 w 134"/>
                  <a:gd name="T7" fmla="*/ 0 h 257"/>
                  <a:gd name="T8" fmla="*/ 0 w 134"/>
                  <a:gd name="T9" fmla="*/ 0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257"/>
                  <a:gd name="T17" fmla="*/ 134 w 134"/>
                  <a:gd name="T18" fmla="*/ 257 h 2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257">
                    <a:moveTo>
                      <a:pt x="0" y="248"/>
                    </a:moveTo>
                    <a:lnTo>
                      <a:pt x="121" y="0"/>
                    </a:lnTo>
                    <a:lnTo>
                      <a:pt x="134" y="9"/>
                    </a:lnTo>
                    <a:lnTo>
                      <a:pt x="13" y="257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" name="Freeform 207"/>
              <p:cNvSpPr>
                <a:spLocks/>
              </p:cNvSpPr>
              <p:nvPr/>
            </p:nvSpPr>
            <p:spPr bwMode="auto">
              <a:xfrm>
                <a:off x="5890" y="3461"/>
                <a:ext cx="38" cy="87"/>
              </a:xfrm>
              <a:custGeom>
                <a:avLst/>
                <a:gdLst>
                  <a:gd name="T0" fmla="*/ 0 w 136"/>
                  <a:gd name="T1" fmla="*/ 0 h 253"/>
                  <a:gd name="T2" fmla="*/ 0 w 136"/>
                  <a:gd name="T3" fmla="*/ 0 h 253"/>
                  <a:gd name="T4" fmla="*/ 0 w 136"/>
                  <a:gd name="T5" fmla="*/ 0 h 253"/>
                  <a:gd name="T6" fmla="*/ 0 w 136"/>
                  <a:gd name="T7" fmla="*/ 0 h 253"/>
                  <a:gd name="T8" fmla="*/ 0 w 136"/>
                  <a:gd name="T9" fmla="*/ 0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53"/>
                  <a:gd name="T17" fmla="*/ 136 w 136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53">
                    <a:moveTo>
                      <a:pt x="0" y="253"/>
                    </a:moveTo>
                    <a:lnTo>
                      <a:pt x="122" y="0"/>
                    </a:lnTo>
                    <a:lnTo>
                      <a:pt x="136" y="9"/>
                    </a:lnTo>
                    <a:lnTo>
                      <a:pt x="18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" name="Freeform 208"/>
              <p:cNvSpPr>
                <a:spLocks/>
              </p:cNvSpPr>
              <p:nvPr/>
            </p:nvSpPr>
            <p:spPr bwMode="auto">
              <a:xfrm>
                <a:off x="5906" y="3465"/>
                <a:ext cx="36" cy="83"/>
              </a:xfrm>
              <a:custGeom>
                <a:avLst/>
                <a:gdLst>
                  <a:gd name="T0" fmla="*/ 0 w 131"/>
                  <a:gd name="T1" fmla="*/ 0 h 242"/>
                  <a:gd name="T2" fmla="*/ 0 w 131"/>
                  <a:gd name="T3" fmla="*/ 0 h 242"/>
                  <a:gd name="T4" fmla="*/ 0 w 131"/>
                  <a:gd name="T5" fmla="*/ 0 h 242"/>
                  <a:gd name="T6" fmla="*/ 0 w 131"/>
                  <a:gd name="T7" fmla="*/ 0 h 242"/>
                  <a:gd name="T8" fmla="*/ 0 w 131"/>
                  <a:gd name="T9" fmla="*/ 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42"/>
                  <a:gd name="T17" fmla="*/ 131 w 13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42">
                    <a:moveTo>
                      <a:pt x="0" y="242"/>
                    </a:moveTo>
                    <a:lnTo>
                      <a:pt x="117" y="0"/>
                    </a:lnTo>
                    <a:lnTo>
                      <a:pt x="131" y="9"/>
                    </a:lnTo>
                    <a:lnTo>
                      <a:pt x="19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" name="Freeform 209"/>
              <p:cNvSpPr>
                <a:spLocks/>
              </p:cNvSpPr>
              <p:nvPr/>
            </p:nvSpPr>
            <p:spPr bwMode="auto">
              <a:xfrm>
                <a:off x="5922" y="3485"/>
                <a:ext cx="28" cy="63"/>
              </a:xfrm>
              <a:custGeom>
                <a:avLst/>
                <a:gdLst>
                  <a:gd name="T0" fmla="*/ 0 w 103"/>
                  <a:gd name="T1" fmla="*/ 0 h 182"/>
                  <a:gd name="T2" fmla="*/ 0 w 103"/>
                  <a:gd name="T3" fmla="*/ 0 h 182"/>
                  <a:gd name="T4" fmla="*/ 0 w 103"/>
                  <a:gd name="T5" fmla="*/ 0 h 182"/>
                  <a:gd name="T6" fmla="*/ 0 w 103"/>
                  <a:gd name="T7" fmla="*/ 0 h 182"/>
                  <a:gd name="T8" fmla="*/ 0 w 103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82"/>
                  <a:gd name="T17" fmla="*/ 103 w 103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82">
                    <a:moveTo>
                      <a:pt x="0" y="182"/>
                    </a:moveTo>
                    <a:lnTo>
                      <a:pt x="89" y="0"/>
                    </a:lnTo>
                    <a:lnTo>
                      <a:pt x="103" y="9"/>
                    </a:lnTo>
                    <a:lnTo>
                      <a:pt x="18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" name="Freeform 210"/>
              <p:cNvSpPr>
                <a:spLocks/>
              </p:cNvSpPr>
              <p:nvPr/>
            </p:nvSpPr>
            <p:spPr bwMode="auto">
              <a:xfrm>
                <a:off x="5938" y="3504"/>
                <a:ext cx="20" cy="44"/>
              </a:xfrm>
              <a:custGeom>
                <a:avLst/>
                <a:gdLst>
                  <a:gd name="T0" fmla="*/ 0 w 73"/>
                  <a:gd name="T1" fmla="*/ 0 h 124"/>
                  <a:gd name="T2" fmla="*/ 0 w 73"/>
                  <a:gd name="T3" fmla="*/ 0 h 124"/>
                  <a:gd name="T4" fmla="*/ 0 w 73"/>
                  <a:gd name="T5" fmla="*/ 0 h 124"/>
                  <a:gd name="T6" fmla="*/ 0 w 73"/>
                  <a:gd name="T7" fmla="*/ 0 h 124"/>
                  <a:gd name="T8" fmla="*/ 0 w 73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24"/>
                  <a:gd name="T17" fmla="*/ 73 w 73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24">
                    <a:moveTo>
                      <a:pt x="0" y="124"/>
                    </a:moveTo>
                    <a:lnTo>
                      <a:pt x="60" y="0"/>
                    </a:lnTo>
                    <a:lnTo>
                      <a:pt x="73" y="9"/>
                    </a:lnTo>
                    <a:lnTo>
                      <a:pt x="18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" name="Freeform 211"/>
              <p:cNvSpPr>
                <a:spLocks/>
              </p:cNvSpPr>
              <p:nvPr/>
            </p:nvSpPr>
            <p:spPr bwMode="auto">
              <a:xfrm>
                <a:off x="5954" y="3525"/>
                <a:ext cx="13" cy="23"/>
              </a:xfrm>
              <a:custGeom>
                <a:avLst/>
                <a:gdLst>
                  <a:gd name="T0" fmla="*/ 0 w 45"/>
                  <a:gd name="T1" fmla="*/ 0 h 64"/>
                  <a:gd name="T2" fmla="*/ 0 w 45"/>
                  <a:gd name="T3" fmla="*/ 0 h 64"/>
                  <a:gd name="T4" fmla="*/ 0 w 45"/>
                  <a:gd name="T5" fmla="*/ 0 h 64"/>
                  <a:gd name="T6" fmla="*/ 0 w 45"/>
                  <a:gd name="T7" fmla="*/ 0 h 64"/>
                  <a:gd name="T8" fmla="*/ 0 w 45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4"/>
                  <a:gd name="T17" fmla="*/ 45 w 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4">
                    <a:moveTo>
                      <a:pt x="0" y="64"/>
                    </a:moveTo>
                    <a:lnTo>
                      <a:pt x="32" y="0"/>
                    </a:lnTo>
                    <a:lnTo>
                      <a:pt x="45" y="9"/>
                    </a:lnTo>
                    <a:lnTo>
                      <a:pt x="19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Freeform 212"/>
              <p:cNvSpPr>
                <a:spLocks/>
              </p:cNvSpPr>
              <p:nvPr/>
            </p:nvSpPr>
            <p:spPr bwMode="auto">
              <a:xfrm>
                <a:off x="5667" y="3639"/>
                <a:ext cx="11" cy="13"/>
              </a:xfrm>
              <a:custGeom>
                <a:avLst/>
                <a:gdLst>
                  <a:gd name="T0" fmla="*/ 0 w 43"/>
                  <a:gd name="T1" fmla="*/ 0 h 42"/>
                  <a:gd name="T2" fmla="*/ 0 w 43"/>
                  <a:gd name="T3" fmla="*/ 0 h 42"/>
                  <a:gd name="T4" fmla="*/ 0 w 43"/>
                  <a:gd name="T5" fmla="*/ 0 h 42"/>
                  <a:gd name="T6" fmla="*/ 0 w 43"/>
                  <a:gd name="T7" fmla="*/ 0 h 42"/>
                  <a:gd name="T8" fmla="*/ 0 w 4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2"/>
                  <a:gd name="T17" fmla="*/ 43 w 4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2">
                    <a:moveTo>
                      <a:pt x="43" y="32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34" y="42"/>
                    </a:lnTo>
                    <a:lnTo>
                      <a:pt x="43" y="3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" name="Freeform 213"/>
              <p:cNvSpPr>
                <a:spLocks/>
              </p:cNvSpPr>
              <p:nvPr/>
            </p:nvSpPr>
            <p:spPr bwMode="auto">
              <a:xfrm>
                <a:off x="5650" y="3638"/>
                <a:ext cx="28" cy="34"/>
              </a:xfrm>
              <a:custGeom>
                <a:avLst/>
                <a:gdLst>
                  <a:gd name="T0" fmla="*/ 0 w 100"/>
                  <a:gd name="T1" fmla="*/ 0 h 100"/>
                  <a:gd name="T2" fmla="*/ 0 w 100"/>
                  <a:gd name="T3" fmla="*/ 0 h 100"/>
                  <a:gd name="T4" fmla="*/ 0 w 100"/>
                  <a:gd name="T5" fmla="*/ 0 h 100"/>
                  <a:gd name="T6" fmla="*/ 0 w 100"/>
                  <a:gd name="T7" fmla="*/ 0 h 100"/>
                  <a:gd name="T8" fmla="*/ 0 w 100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0"/>
                  <a:gd name="T17" fmla="*/ 100 w 100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0">
                    <a:moveTo>
                      <a:pt x="100" y="91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91" y="100"/>
                    </a:lnTo>
                    <a:lnTo>
                      <a:pt x="100" y="9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" name="Freeform 214"/>
              <p:cNvSpPr>
                <a:spLocks/>
              </p:cNvSpPr>
              <p:nvPr/>
            </p:nvSpPr>
            <p:spPr bwMode="auto">
              <a:xfrm>
                <a:off x="5634" y="3638"/>
                <a:ext cx="44" cy="54"/>
              </a:xfrm>
              <a:custGeom>
                <a:avLst/>
                <a:gdLst>
                  <a:gd name="T0" fmla="*/ 0 w 158"/>
                  <a:gd name="T1" fmla="*/ 0 h 158"/>
                  <a:gd name="T2" fmla="*/ 0 w 158"/>
                  <a:gd name="T3" fmla="*/ 0 h 158"/>
                  <a:gd name="T4" fmla="*/ 0 w 158"/>
                  <a:gd name="T5" fmla="*/ 0 h 158"/>
                  <a:gd name="T6" fmla="*/ 0 w 158"/>
                  <a:gd name="T7" fmla="*/ 0 h 158"/>
                  <a:gd name="T8" fmla="*/ 0 w 158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158"/>
                  <a:gd name="T17" fmla="*/ 158 w 158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158">
                    <a:moveTo>
                      <a:pt x="158" y="149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149" y="158"/>
                    </a:lnTo>
                    <a:lnTo>
                      <a:pt x="158" y="149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Freeform 215"/>
              <p:cNvSpPr>
                <a:spLocks/>
              </p:cNvSpPr>
              <p:nvPr/>
            </p:nvSpPr>
            <p:spPr bwMode="auto">
              <a:xfrm>
                <a:off x="5618" y="3638"/>
                <a:ext cx="60" cy="73"/>
              </a:xfrm>
              <a:custGeom>
                <a:avLst/>
                <a:gdLst>
                  <a:gd name="T0" fmla="*/ 0 w 217"/>
                  <a:gd name="T1" fmla="*/ 0 h 213"/>
                  <a:gd name="T2" fmla="*/ 0 w 217"/>
                  <a:gd name="T3" fmla="*/ 0 h 213"/>
                  <a:gd name="T4" fmla="*/ 0 w 217"/>
                  <a:gd name="T5" fmla="*/ 0 h 213"/>
                  <a:gd name="T6" fmla="*/ 0 w 217"/>
                  <a:gd name="T7" fmla="*/ 0 h 213"/>
                  <a:gd name="T8" fmla="*/ 0 w 217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13"/>
                  <a:gd name="T17" fmla="*/ 217 w 217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13">
                    <a:moveTo>
                      <a:pt x="217" y="207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204" y="213"/>
                    </a:lnTo>
                    <a:lnTo>
                      <a:pt x="217" y="207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" name="Freeform 216"/>
              <p:cNvSpPr>
                <a:spLocks/>
              </p:cNvSpPr>
              <p:nvPr/>
            </p:nvSpPr>
            <p:spPr bwMode="auto">
              <a:xfrm>
                <a:off x="5602" y="3639"/>
                <a:ext cx="61" cy="72"/>
              </a:xfrm>
              <a:custGeom>
                <a:avLst/>
                <a:gdLst>
                  <a:gd name="T0" fmla="*/ 0 w 219"/>
                  <a:gd name="T1" fmla="*/ 0 h 212"/>
                  <a:gd name="T2" fmla="*/ 0 w 219"/>
                  <a:gd name="T3" fmla="*/ 0 h 212"/>
                  <a:gd name="T4" fmla="*/ 0 w 219"/>
                  <a:gd name="T5" fmla="*/ 0 h 212"/>
                  <a:gd name="T6" fmla="*/ 0 w 219"/>
                  <a:gd name="T7" fmla="*/ 0 h 212"/>
                  <a:gd name="T8" fmla="*/ 0 w 219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212"/>
                  <a:gd name="T17" fmla="*/ 219 w 219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212">
                    <a:moveTo>
                      <a:pt x="219" y="212"/>
                    </a:moveTo>
                    <a:lnTo>
                      <a:pt x="8" y="0"/>
                    </a:lnTo>
                    <a:lnTo>
                      <a:pt x="0" y="9"/>
                    </a:lnTo>
                    <a:lnTo>
                      <a:pt x="203" y="212"/>
                    </a:lnTo>
                    <a:lnTo>
                      <a:pt x="219" y="21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" name="Freeform 217"/>
              <p:cNvSpPr>
                <a:spLocks/>
              </p:cNvSpPr>
              <p:nvPr/>
            </p:nvSpPr>
            <p:spPr bwMode="auto">
              <a:xfrm>
                <a:off x="5586" y="3638"/>
                <a:ext cx="61" cy="72"/>
              </a:xfrm>
              <a:custGeom>
                <a:avLst/>
                <a:gdLst>
                  <a:gd name="T0" fmla="*/ 0 w 219"/>
                  <a:gd name="T1" fmla="*/ 0 h 212"/>
                  <a:gd name="T2" fmla="*/ 0 w 219"/>
                  <a:gd name="T3" fmla="*/ 0 h 212"/>
                  <a:gd name="T4" fmla="*/ 0 w 219"/>
                  <a:gd name="T5" fmla="*/ 0 h 212"/>
                  <a:gd name="T6" fmla="*/ 0 w 219"/>
                  <a:gd name="T7" fmla="*/ 0 h 212"/>
                  <a:gd name="T8" fmla="*/ 0 w 219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212"/>
                  <a:gd name="T17" fmla="*/ 219 w 219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212">
                    <a:moveTo>
                      <a:pt x="219" y="212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202" y="212"/>
                    </a:lnTo>
                    <a:lnTo>
                      <a:pt x="219" y="21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Freeform 218"/>
              <p:cNvSpPr>
                <a:spLocks/>
              </p:cNvSpPr>
              <p:nvPr/>
            </p:nvSpPr>
            <p:spPr bwMode="auto">
              <a:xfrm>
                <a:off x="5580" y="3650"/>
                <a:ext cx="51" cy="61"/>
              </a:xfrm>
              <a:custGeom>
                <a:avLst/>
                <a:gdLst>
                  <a:gd name="T0" fmla="*/ 0 w 184"/>
                  <a:gd name="T1" fmla="*/ 0 h 176"/>
                  <a:gd name="T2" fmla="*/ 0 w 184"/>
                  <a:gd name="T3" fmla="*/ 0 h 176"/>
                  <a:gd name="T4" fmla="*/ 0 w 184"/>
                  <a:gd name="T5" fmla="*/ 0 h 176"/>
                  <a:gd name="T6" fmla="*/ 0 w 184"/>
                  <a:gd name="T7" fmla="*/ 0 h 176"/>
                  <a:gd name="T8" fmla="*/ 0 w 184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76"/>
                  <a:gd name="T17" fmla="*/ 184 w 18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76">
                    <a:moveTo>
                      <a:pt x="184" y="176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167" y="176"/>
                    </a:lnTo>
                    <a:lnTo>
                      <a:pt x="184" y="17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Freeform 219"/>
              <p:cNvSpPr>
                <a:spLocks/>
              </p:cNvSpPr>
              <p:nvPr/>
            </p:nvSpPr>
            <p:spPr bwMode="auto">
              <a:xfrm>
                <a:off x="5580" y="3670"/>
                <a:ext cx="35" cy="41"/>
              </a:xfrm>
              <a:custGeom>
                <a:avLst/>
                <a:gdLst>
                  <a:gd name="T0" fmla="*/ 0 w 126"/>
                  <a:gd name="T1" fmla="*/ 0 h 119"/>
                  <a:gd name="T2" fmla="*/ 0 w 126"/>
                  <a:gd name="T3" fmla="*/ 0 h 119"/>
                  <a:gd name="T4" fmla="*/ 0 w 126"/>
                  <a:gd name="T5" fmla="*/ 0 h 119"/>
                  <a:gd name="T6" fmla="*/ 0 w 126"/>
                  <a:gd name="T7" fmla="*/ 0 h 119"/>
                  <a:gd name="T8" fmla="*/ 0 w 126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19"/>
                  <a:gd name="T17" fmla="*/ 126 w 126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19">
                    <a:moveTo>
                      <a:pt x="126" y="118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109" y="119"/>
                    </a:lnTo>
                    <a:lnTo>
                      <a:pt x="126" y="118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" name="Freeform 220"/>
              <p:cNvSpPr>
                <a:spLocks/>
              </p:cNvSpPr>
              <p:nvPr/>
            </p:nvSpPr>
            <p:spPr bwMode="auto">
              <a:xfrm>
                <a:off x="5580" y="3690"/>
                <a:ext cx="19" cy="21"/>
              </a:xfrm>
              <a:custGeom>
                <a:avLst/>
                <a:gdLst>
                  <a:gd name="T0" fmla="*/ 0 w 67"/>
                  <a:gd name="T1" fmla="*/ 0 h 61"/>
                  <a:gd name="T2" fmla="*/ 0 w 67"/>
                  <a:gd name="T3" fmla="*/ 0 h 61"/>
                  <a:gd name="T4" fmla="*/ 0 w 67"/>
                  <a:gd name="T5" fmla="*/ 0 h 61"/>
                  <a:gd name="T6" fmla="*/ 0 w 67"/>
                  <a:gd name="T7" fmla="*/ 0 h 61"/>
                  <a:gd name="T8" fmla="*/ 0 w 6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1"/>
                  <a:gd name="T17" fmla="*/ 67 w 6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1">
                    <a:moveTo>
                      <a:pt x="67" y="60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51" y="61"/>
                    </a:lnTo>
                    <a:lnTo>
                      <a:pt x="67" y="60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" name="Freeform 221"/>
              <p:cNvSpPr>
                <a:spLocks/>
              </p:cNvSpPr>
              <p:nvPr/>
            </p:nvSpPr>
            <p:spPr bwMode="auto">
              <a:xfrm>
                <a:off x="5580" y="3639"/>
                <a:ext cx="27" cy="32"/>
              </a:xfrm>
              <a:custGeom>
                <a:avLst/>
                <a:gdLst>
                  <a:gd name="T0" fmla="*/ 0 w 95"/>
                  <a:gd name="T1" fmla="*/ 0 h 96"/>
                  <a:gd name="T2" fmla="*/ 0 w 95"/>
                  <a:gd name="T3" fmla="*/ 0 h 96"/>
                  <a:gd name="T4" fmla="*/ 0 w 95"/>
                  <a:gd name="T5" fmla="*/ 0 h 96"/>
                  <a:gd name="T6" fmla="*/ 0 w 95"/>
                  <a:gd name="T7" fmla="*/ 0 h 96"/>
                  <a:gd name="T8" fmla="*/ 0 w 95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96"/>
                  <a:gd name="T17" fmla="*/ 95 w 95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96">
                    <a:moveTo>
                      <a:pt x="0" y="87"/>
                    </a:moveTo>
                    <a:lnTo>
                      <a:pt x="87" y="0"/>
                    </a:lnTo>
                    <a:lnTo>
                      <a:pt x="95" y="9"/>
                    </a:lnTo>
                    <a:lnTo>
                      <a:pt x="9" y="96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" name="Freeform 222"/>
              <p:cNvSpPr>
                <a:spLocks/>
              </p:cNvSpPr>
              <p:nvPr/>
            </p:nvSpPr>
            <p:spPr bwMode="auto">
              <a:xfrm>
                <a:off x="5580" y="3638"/>
                <a:ext cx="43" cy="52"/>
              </a:xfrm>
              <a:custGeom>
                <a:avLst/>
                <a:gdLst>
                  <a:gd name="T0" fmla="*/ 0 w 154"/>
                  <a:gd name="T1" fmla="*/ 0 h 154"/>
                  <a:gd name="T2" fmla="*/ 0 w 154"/>
                  <a:gd name="T3" fmla="*/ 0 h 154"/>
                  <a:gd name="T4" fmla="*/ 0 w 154"/>
                  <a:gd name="T5" fmla="*/ 0 h 154"/>
                  <a:gd name="T6" fmla="*/ 0 w 154"/>
                  <a:gd name="T7" fmla="*/ 0 h 154"/>
                  <a:gd name="T8" fmla="*/ 0 w 154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54"/>
                  <a:gd name="T17" fmla="*/ 154 w 15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54">
                    <a:moveTo>
                      <a:pt x="0" y="146"/>
                    </a:moveTo>
                    <a:lnTo>
                      <a:pt x="145" y="0"/>
                    </a:lnTo>
                    <a:lnTo>
                      <a:pt x="154" y="9"/>
                    </a:lnTo>
                    <a:lnTo>
                      <a:pt x="9" y="1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Freeform 223"/>
              <p:cNvSpPr>
                <a:spLocks/>
              </p:cNvSpPr>
              <p:nvPr/>
            </p:nvSpPr>
            <p:spPr bwMode="auto">
              <a:xfrm>
                <a:off x="5580" y="3638"/>
                <a:ext cx="59" cy="73"/>
              </a:xfrm>
              <a:custGeom>
                <a:avLst/>
                <a:gdLst>
                  <a:gd name="T0" fmla="*/ 0 w 212"/>
                  <a:gd name="T1" fmla="*/ 0 h 213"/>
                  <a:gd name="T2" fmla="*/ 0 w 212"/>
                  <a:gd name="T3" fmla="*/ 0 h 213"/>
                  <a:gd name="T4" fmla="*/ 0 w 212"/>
                  <a:gd name="T5" fmla="*/ 0 h 213"/>
                  <a:gd name="T6" fmla="*/ 0 w 212"/>
                  <a:gd name="T7" fmla="*/ 0 h 213"/>
                  <a:gd name="T8" fmla="*/ 0 w 212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213"/>
                  <a:gd name="T17" fmla="*/ 212 w 212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213">
                    <a:moveTo>
                      <a:pt x="0" y="204"/>
                    </a:moveTo>
                    <a:lnTo>
                      <a:pt x="202" y="0"/>
                    </a:lnTo>
                    <a:lnTo>
                      <a:pt x="212" y="9"/>
                    </a:lnTo>
                    <a:lnTo>
                      <a:pt x="9" y="213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Freeform 224"/>
              <p:cNvSpPr>
                <a:spLocks/>
              </p:cNvSpPr>
              <p:nvPr/>
            </p:nvSpPr>
            <p:spPr bwMode="auto">
              <a:xfrm>
                <a:off x="5594" y="3638"/>
                <a:ext cx="62" cy="72"/>
              </a:xfrm>
              <a:custGeom>
                <a:avLst/>
                <a:gdLst>
                  <a:gd name="T0" fmla="*/ 0 w 222"/>
                  <a:gd name="T1" fmla="*/ 0 h 212"/>
                  <a:gd name="T2" fmla="*/ 0 w 222"/>
                  <a:gd name="T3" fmla="*/ 0 h 212"/>
                  <a:gd name="T4" fmla="*/ 0 w 222"/>
                  <a:gd name="T5" fmla="*/ 0 h 212"/>
                  <a:gd name="T6" fmla="*/ 0 w 222"/>
                  <a:gd name="T7" fmla="*/ 0 h 212"/>
                  <a:gd name="T8" fmla="*/ 0 w 222"/>
                  <a:gd name="T9" fmla="*/ 0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212"/>
                  <a:gd name="T17" fmla="*/ 222 w 222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212">
                    <a:moveTo>
                      <a:pt x="0" y="212"/>
                    </a:moveTo>
                    <a:lnTo>
                      <a:pt x="213" y="0"/>
                    </a:lnTo>
                    <a:lnTo>
                      <a:pt x="222" y="9"/>
                    </a:lnTo>
                    <a:lnTo>
                      <a:pt x="18" y="212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" name="Freeform 225"/>
              <p:cNvSpPr>
                <a:spLocks/>
              </p:cNvSpPr>
              <p:nvPr/>
            </p:nvSpPr>
            <p:spPr bwMode="auto">
              <a:xfrm>
                <a:off x="5610" y="3638"/>
                <a:ext cx="62" cy="73"/>
              </a:xfrm>
              <a:custGeom>
                <a:avLst/>
                <a:gdLst>
                  <a:gd name="T0" fmla="*/ 0 w 220"/>
                  <a:gd name="T1" fmla="*/ 0 h 213"/>
                  <a:gd name="T2" fmla="*/ 0 w 220"/>
                  <a:gd name="T3" fmla="*/ 0 h 213"/>
                  <a:gd name="T4" fmla="*/ 0 w 220"/>
                  <a:gd name="T5" fmla="*/ 0 h 213"/>
                  <a:gd name="T6" fmla="*/ 0 w 220"/>
                  <a:gd name="T7" fmla="*/ 0 h 213"/>
                  <a:gd name="T8" fmla="*/ 0 w 220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3"/>
                  <a:gd name="T17" fmla="*/ 220 w 220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3">
                    <a:moveTo>
                      <a:pt x="0" y="212"/>
                    </a:moveTo>
                    <a:lnTo>
                      <a:pt x="212" y="0"/>
                    </a:lnTo>
                    <a:lnTo>
                      <a:pt x="220" y="9"/>
                    </a:lnTo>
                    <a:lnTo>
                      <a:pt x="17" y="213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" name="Freeform 226"/>
              <p:cNvSpPr>
                <a:spLocks/>
              </p:cNvSpPr>
              <p:nvPr/>
            </p:nvSpPr>
            <p:spPr bwMode="auto">
              <a:xfrm>
                <a:off x="5626" y="3649"/>
                <a:ext cx="53" cy="62"/>
              </a:xfrm>
              <a:custGeom>
                <a:avLst/>
                <a:gdLst>
                  <a:gd name="T0" fmla="*/ 0 w 188"/>
                  <a:gd name="T1" fmla="*/ 0 h 180"/>
                  <a:gd name="T2" fmla="*/ 0 w 188"/>
                  <a:gd name="T3" fmla="*/ 0 h 180"/>
                  <a:gd name="T4" fmla="*/ 0 w 188"/>
                  <a:gd name="T5" fmla="*/ 0 h 180"/>
                  <a:gd name="T6" fmla="*/ 0 w 188"/>
                  <a:gd name="T7" fmla="*/ 0 h 180"/>
                  <a:gd name="T8" fmla="*/ 0 w 188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8"/>
                  <a:gd name="T16" fmla="*/ 0 h 180"/>
                  <a:gd name="T17" fmla="*/ 188 w 18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8" h="180">
                    <a:moveTo>
                      <a:pt x="0" y="179"/>
                    </a:moveTo>
                    <a:lnTo>
                      <a:pt x="179" y="0"/>
                    </a:lnTo>
                    <a:lnTo>
                      <a:pt x="188" y="10"/>
                    </a:lnTo>
                    <a:lnTo>
                      <a:pt x="18" y="18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" name="Freeform 227"/>
              <p:cNvSpPr>
                <a:spLocks/>
              </p:cNvSpPr>
              <p:nvPr/>
            </p:nvSpPr>
            <p:spPr bwMode="auto">
              <a:xfrm>
                <a:off x="5642" y="3669"/>
                <a:ext cx="37" cy="42"/>
              </a:xfrm>
              <a:custGeom>
                <a:avLst/>
                <a:gdLst>
                  <a:gd name="T0" fmla="*/ 0 w 130"/>
                  <a:gd name="T1" fmla="*/ 0 h 122"/>
                  <a:gd name="T2" fmla="*/ 0 w 130"/>
                  <a:gd name="T3" fmla="*/ 0 h 122"/>
                  <a:gd name="T4" fmla="*/ 0 w 130"/>
                  <a:gd name="T5" fmla="*/ 0 h 122"/>
                  <a:gd name="T6" fmla="*/ 0 w 130"/>
                  <a:gd name="T7" fmla="*/ 0 h 122"/>
                  <a:gd name="T8" fmla="*/ 0 w 130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122"/>
                  <a:gd name="T17" fmla="*/ 130 w 130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122">
                    <a:moveTo>
                      <a:pt x="0" y="121"/>
                    </a:moveTo>
                    <a:lnTo>
                      <a:pt x="121" y="0"/>
                    </a:lnTo>
                    <a:lnTo>
                      <a:pt x="130" y="9"/>
                    </a:lnTo>
                    <a:lnTo>
                      <a:pt x="18" y="122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Freeform 228"/>
              <p:cNvSpPr>
                <a:spLocks/>
              </p:cNvSpPr>
              <p:nvPr/>
            </p:nvSpPr>
            <p:spPr bwMode="auto">
              <a:xfrm>
                <a:off x="5658" y="3689"/>
                <a:ext cx="21" cy="22"/>
              </a:xfrm>
              <a:custGeom>
                <a:avLst/>
                <a:gdLst>
                  <a:gd name="T0" fmla="*/ 0 w 72"/>
                  <a:gd name="T1" fmla="*/ 0 h 63"/>
                  <a:gd name="T2" fmla="*/ 0 w 72"/>
                  <a:gd name="T3" fmla="*/ 0 h 63"/>
                  <a:gd name="T4" fmla="*/ 0 w 72"/>
                  <a:gd name="T5" fmla="*/ 0 h 63"/>
                  <a:gd name="T6" fmla="*/ 0 w 72"/>
                  <a:gd name="T7" fmla="*/ 0 h 63"/>
                  <a:gd name="T8" fmla="*/ 0 w 72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63"/>
                  <a:gd name="T17" fmla="*/ 72 w 7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63">
                    <a:moveTo>
                      <a:pt x="0" y="62"/>
                    </a:moveTo>
                    <a:lnTo>
                      <a:pt x="63" y="0"/>
                    </a:lnTo>
                    <a:lnTo>
                      <a:pt x="72" y="8"/>
                    </a:lnTo>
                    <a:lnTo>
                      <a:pt x="17" y="6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2C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Rectangle 229"/>
              <p:cNvSpPr>
                <a:spLocks noChangeArrowheads="1"/>
              </p:cNvSpPr>
              <p:nvPr/>
            </p:nvSpPr>
            <p:spPr bwMode="auto">
              <a:xfrm>
                <a:off x="5771" y="3546"/>
                <a:ext cx="10" cy="165"/>
              </a:xfrm>
              <a:prstGeom prst="rect">
                <a:avLst/>
              </a:pr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58" name="Freeform 230"/>
              <p:cNvSpPr>
                <a:spLocks/>
              </p:cNvSpPr>
              <p:nvPr/>
            </p:nvSpPr>
            <p:spPr bwMode="auto">
              <a:xfrm>
                <a:off x="5771" y="3457"/>
                <a:ext cx="72" cy="89"/>
              </a:xfrm>
              <a:custGeom>
                <a:avLst/>
                <a:gdLst>
                  <a:gd name="T0" fmla="*/ 0 w 257"/>
                  <a:gd name="T1" fmla="*/ 0 h 260"/>
                  <a:gd name="T2" fmla="*/ 0 w 257"/>
                  <a:gd name="T3" fmla="*/ 0 h 260"/>
                  <a:gd name="T4" fmla="*/ 0 w 257"/>
                  <a:gd name="T5" fmla="*/ 0 h 260"/>
                  <a:gd name="T6" fmla="*/ 0 w 257"/>
                  <a:gd name="T7" fmla="*/ 0 h 260"/>
                  <a:gd name="T8" fmla="*/ 0 w 257"/>
                  <a:gd name="T9" fmla="*/ 0 h 2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7"/>
                  <a:gd name="T16" fmla="*/ 0 h 260"/>
                  <a:gd name="T17" fmla="*/ 257 w 257"/>
                  <a:gd name="T18" fmla="*/ 260 h 2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7" h="260">
                    <a:moveTo>
                      <a:pt x="32" y="260"/>
                    </a:moveTo>
                    <a:lnTo>
                      <a:pt x="257" y="0"/>
                    </a:lnTo>
                    <a:lnTo>
                      <a:pt x="225" y="0"/>
                    </a:lnTo>
                    <a:lnTo>
                      <a:pt x="0" y="260"/>
                    </a:lnTo>
                    <a:lnTo>
                      <a:pt x="32" y="260"/>
                    </a:lnTo>
                    <a:close/>
                  </a:path>
                </a:pathLst>
              </a:cu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231"/>
              <p:cNvSpPr>
                <a:spLocks/>
              </p:cNvSpPr>
              <p:nvPr/>
            </p:nvSpPr>
            <p:spPr bwMode="auto">
              <a:xfrm>
                <a:off x="5834" y="3457"/>
                <a:ext cx="48" cy="89"/>
              </a:xfrm>
              <a:custGeom>
                <a:avLst/>
                <a:gdLst>
                  <a:gd name="T0" fmla="*/ 0 w 169"/>
                  <a:gd name="T1" fmla="*/ 0 h 260"/>
                  <a:gd name="T2" fmla="*/ 0 w 169"/>
                  <a:gd name="T3" fmla="*/ 0 h 260"/>
                  <a:gd name="T4" fmla="*/ 0 w 169"/>
                  <a:gd name="T5" fmla="*/ 0 h 260"/>
                  <a:gd name="T6" fmla="*/ 0 w 169"/>
                  <a:gd name="T7" fmla="*/ 0 h 260"/>
                  <a:gd name="T8" fmla="*/ 0 w 169"/>
                  <a:gd name="T9" fmla="*/ 0 h 2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0"/>
                  <a:gd name="T17" fmla="*/ 169 w 169"/>
                  <a:gd name="T18" fmla="*/ 260 h 2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0">
                    <a:moveTo>
                      <a:pt x="169" y="26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137" y="260"/>
                    </a:lnTo>
                    <a:lnTo>
                      <a:pt x="169" y="260"/>
                    </a:lnTo>
                    <a:close/>
                  </a:path>
                </a:pathLst>
              </a:cu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Rectangle 232"/>
              <p:cNvSpPr>
                <a:spLocks noChangeArrowheads="1"/>
              </p:cNvSpPr>
              <p:nvPr/>
            </p:nvSpPr>
            <p:spPr bwMode="auto">
              <a:xfrm>
                <a:off x="5577" y="3637"/>
                <a:ext cx="103" cy="7"/>
              </a:xfrm>
              <a:prstGeom prst="rect">
                <a:avLst/>
              </a:pr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61" name="Rectangle 233"/>
              <p:cNvSpPr>
                <a:spLocks noChangeArrowheads="1"/>
              </p:cNvSpPr>
              <p:nvPr/>
            </p:nvSpPr>
            <p:spPr bwMode="auto">
              <a:xfrm>
                <a:off x="5673" y="3644"/>
                <a:ext cx="6" cy="67"/>
              </a:xfrm>
              <a:prstGeom prst="rect">
                <a:avLst/>
              </a:pr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62" name="Rectangle 234"/>
              <p:cNvSpPr>
                <a:spLocks noChangeArrowheads="1"/>
              </p:cNvSpPr>
              <p:nvPr/>
            </p:nvSpPr>
            <p:spPr bwMode="auto">
              <a:xfrm>
                <a:off x="5673" y="3637"/>
                <a:ext cx="104" cy="7"/>
              </a:xfrm>
              <a:prstGeom prst="rect">
                <a:avLst/>
              </a:pr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63" name="Freeform 235"/>
              <p:cNvSpPr>
                <a:spLocks/>
              </p:cNvSpPr>
              <p:nvPr/>
            </p:nvSpPr>
            <p:spPr bwMode="auto">
              <a:xfrm>
                <a:off x="5843" y="3457"/>
                <a:ext cx="92" cy="9"/>
              </a:xfrm>
              <a:custGeom>
                <a:avLst/>
                <a:gdLst>
                  <a:gd name="T0" fmla="*/ 0 w 331"/>
                  <a:gd name="T1" fmla="*/ 0 h 25"/>
                  <a:gd name="T2" fmla="*/ 0 w 331"/>
                  <a:gd name="T3" fmla="*/ 0 h 25"/>
                  <a:gd name="T4" fmla="*/ 0 w 331"/>
                  <a:gd name="T5" fmla="*/ 0 h 25"/>
                  <a:gd name="T6" fmla="*/ 0 w 331"/>
                  <a:gd name="T7" fmla="*/ 0 h 25"/>
                  <a:gd name="T8" fmla="*/ 0 w 33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"/>
                  <a:gd name="T16" fmla="*/ 0 h 25"/>
                  <a:gd name="T17" fmla="*/ 331 w 33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" h="25">
                    <a:moveTo>
                      <a:pt x="13" y="25"/>
                    </a:moveTo>
                    <a:lnTo>
                      <a:pt x="331" y="24"/>
                    </a:lnTo>
                    <a:lnTo>
                      <a:pt x="318" y="0"/>
                    </a:lnTo>
                    <a:lnTo>
                      <a:pt x="0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Rectangle 236"/>
              <p:cNvSpPr>
                <a:spLocks noChangeArrowheads="1"/>
              </p:cNvSpPr>
              <p:nvPr/>
            </p:nvSpPr>
            <p:spPr bwMode="auto">
              <a:xfrm>
                <a:off x="5970" y="3546"/>
                <a:ext cx="10" cy="165"/>
              </a:xfrm>
              <a:prstGeom prst="rect">
                <a:avLst/>
              </a:pr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65" name="Freeform 237"/>
              <p:cNvSpPr>
                <a:spLocks/>
              </p:cNvSpPr>
              <p:nvPr/>
            </p:nvSpPr>
            <p:spPr bwMode="auto">
              <a:xfrm>
                <a:off x="5932" y="3457"/>
                <a:ext cx="48" cy="89"/>
              </a:xfrm>
              <a:custGeom>
                <a:avLst/>
                <a:gdLst>
                  <a:gd name="T0" fmla="*/ 0 w 169"/>
                  <a:gd name="T1" fmla="*/ 0 h 260"/>
                  <a:gd name="T2" fmla="*/ 0 w 169"/>
                  <a:gd name="T3" fmla="*/ 0 h 260"/>
                  <a:gd name="T4" fmla="*/ 0 w 169"/>
                  <a:gd name="T5" fmla="*/ 0 h 260"/>
                  <a:gd name="T6" fmla="*/ 0 w 169"/>
                  <a:gd name="T7" fmla="*/ 0 h 260"/>
                  <a:gd name="T8" fmla="*/ 0 w 169"/>
                  <a:gd name="T9" fmla="*/ 0 h 2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0"/>
                  <a:gd name="T17" fmla="*/ 169 w 169"/>
                  <a:gd name="T18" fmla="*/ 260 h 2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0">
                    <a:moveTo>
                      <a:pt x="169" y="260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137" y="260"/>
                    </a:lnTo>
                    <a:lnTo>
                      <a:pt x="169" y="260"/>
                    </a:lnTo>
                    <a:close/>
                  </a:path>
                </a:pathLst>
              </a:custGeom>
              <a:solidFill>
                <a:srgbClr val="701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238"/>
              <p:cNvSpPr>
                <a:spLocks/>
              </p:cNvSpPr>
              <p:nvPr/>
            </p:nvSpPr>
            <p:spPr bwMode="auto">
              <a:xfrm>
                <a:off x="4918" y="3505"/>
                <a:ext cx="96" cy="205"/>
              </a:xfrm>
              <a:custGeom>
                <a:avLst/>
                <a:gdLst>
                  <a:gd name="T0" fmla="*/ 0 w 345"/>
                  <a:gd name="T1" fmla="*/ 0 h 600"/>
                  <a:gd name="T2" fmla="*/ 0 w 345"/>
                  <a:gd name="T3" fmla="*/ 0 h 600"/>
                  <a:gd name="T4" fmla="*/ 0 w 345"/>
                  <a:gd name="T5" fmla="*/ 0 h 600"/>
                  <a:gd name="T6" fmla="*/ 0 w 345"/>
                  <a:gd name="T7" fmla="*/ 0 h 600"/>
                  <a:gd name="T8" fmla="*/ 0 w 345"/>
                  <a:gd name="T9" fmla="*/ 0 h 600"/>
                  <a:gd name="T10" fmla="*/ 0 w 345"/>
                  <a:gd name="T11" fmla="*/ 0 h 600"/>
                  <a:gd name="T12" fmla="*/ 0 w 345"/>
                  <a:gd name="T13" fmla="*/ 0 h 600"/>
                  <a:gd name="T14" fmla="*/ 0 w 345"/>
                  <a:gd name="T15" fmla="*/ 0 h 600"/>
                  <a:gd name="T16" fmla="*/ 0 w 345"/>
                  <a:gd name="T17" fmla="*/ 0 h 600"/>
                  <a:gd name="T18" fmla="*/ 0 w 345"/>
                  <a:gd name="T19" fmla="*/ 0 h 600"/>
                  <a:gd name="T20" fmla="*/ 0 w 345"/>
                  <a:gd name="T21" fmla="*/ 0 h 600"/>
                  <a:gd name="T22" fmla="*/ 0 w 345"/>
                  <a:gd name="T23" fmla="*/ 0 h 600"/>
                  <a:gd name="T24" fmla="*/ 0 w 345"/>
                  <a:gd name="T25" fmla="*/ 0 h 600"/>
                  <a:gd name="T26" fmla="*/ 0 w 345"/>
                  <a:gd name="T27" fmla="*/ 0 h 600"/>
                  <a:gd name="T28" fmla="*/ 0 w 345"/>
                  <a:gd name="T29" fmla="*/ 0 h 600"/>
                  <a:gd name="T30" fmla="*/ 0 w 345"/>
                  <a:gd name="T31" fmla="*/ 0 h 600"/>
                  <a:gd name="T32" fmla="*/ 0 w 345"/>
                  <a:gd name="T33" fmla="*/ 0 h 600"/>
                  <a:gd name="T34" fmla="*/ 0 w 345"/>
                  <a:gd name="T35" fmla="*/ 0 h 600"/>
                  <a:gd name="T36" fmla="*/ 0 w 345"/>
                  <a:gd name="T37" fmla="*/ 0 h 600"/>
                  <a:gd name="T38" fmla="*/ 0 w 345"/>
                  <a:gd name="T39" fmla="*/ 0 h 600"/>
                  <a:gd name="T40" fmla="*/ 0 w 345"/>
                  <a:gd name="T41" fmla="*/ 0 h 600"/>
                  <a:gd name="T42" fmla="*/ 0 w 345"/>
                  <a:gd name="T43" fmla="*/ 0 h 600"/>
                  <a:gd name="T44" fmla="*/ 0 w 345"/>
                  <a:gd name="T45" fmla="*/ 0 h 600"/>
                  <a:gd name="T46" fmla="*/ 0 w 345"/>
                  <a:gd name="T47" fmla="*/ 0 h 600"/>
                  <a:gd name="T48" fmla="*/ 0 w 345"/>
                  <a:gd name="T49" fmla="*/ 0 h 600"/>
                  <a:gd name="T50" fmla="*/ 0 w 345"/>
                  <a:gd name="T51" fmla="*/ 0 h 600"/>
                  <a:gd name="T52" fmla="*/ 0 w 345"/>
                  <a:gd name="T53" fmla="*/ 0 h 600"/>
                  <a:gd name="T54" fmla="*/ 0 w 345"/>
                  <a:gd name="T55" fmla="*/ 0 h 600"/>
                  <a:gd name="T56" fmla="*/ 0 w 345"/>
                  <a:gd name="T57" fmla="*/ 0 h 600"/>
                  <a:gd name="T58" fmla="*/ 0 w 345"/>
                  <a:gd name="T59" fmla="*/ 0 h 600"/>
                  <a:gd name="T60" fmla="*/ 0 w 345"/>
                  <a:gd name="T61" fmla="*/ 0 h 600"/>
                  <a:gd name="T62" fmla="*/ 0 w 345"/>
                  <a:gd name="T63" fmla="*/ 0 h 600"/>
                  <a:gd name="T64" fmla="*/ 0 w 345"/>
                  <a:gd name="T65" fmla="*/ 0 h 600"/>
                  <a:gd name="T66" fmla="*/ 0 w 345"/>
                  <a:gd name="T67" fmla="*/ 0 h 600"/>
                  <a:gd name="T68" fmla="*/ 0 w 345"/>
                  <a:gd name="T69" fmla="*/ 0 h 600"/>
                  <a:gd name="T70" fmla="*/ 0 w 345"/>
                  <a:gd name="T71" fmla="*/ 0 h 600"/>
                  <a:gd name="T72" fmla="*/ 0 w 345"/>
                  <a:gd name="T73" fmla="*/ 0 h 600"/>
                  <a:gd name="T74" fmla="*/ 0 w 345"/>
                  <a:gd name="T75" fmla="*/ 0 h 600"/>
                  <a:gd name="T76" fmla="*/ 0 w 345"/>
                  <a:gd name="T77" fmla="*/ 0 h 600"/>
                  <a:gd name="T78" fmla="*/ 0 w 345"/>
                  <a:gd name="T79" fmla="*/ 0 h 600"/>
                  <a:gd name="T80" fmla="*/ 0 w 345"/>
                  <a:gd name="T81" fmla="*/ 0 h 600"/>
                  <a:gd name="T82" fmla="*/ 0 w 345"/>
                  <a:gd name="T83" fmla="*/ 0 h 600"/>
                  <a:gd name="T84" fmla="*/ 0 w 345"/>
                  <a:gd name="T85" fmla="*/ 0 h 600"/>
                  <a:gd name="T86" fmla="*/ 0 w 345"/>
                  <a:gd name="T87" fmla="*/ 0 h 600"/>
                  <a:gd name="T88" fmla="*/ 0 w 345"/>
                  <a:gd name="T89" fmla="*/ 0 h 600"/>
                  <a:gd name="T90" fmla="*/ 0 w 345"/>
                  <a:gd name="T91" fmla="*/ 0 h 600"/>
                  <a:gd name="T92" fmla="*/ 0 w 345"/>
                  <a:gd name="T93" fmla="*/ 0 h 600"/>
                  <a:gd name="T94" fmla="*/ 0 w 345"/>
                  <a:gd name="T95" fmla="*/ 0 h 600"/>
                  <a:gd name="T96" fmla="*/ 0 w 345"/>
                  <a:gd name="T97" fmla="*/ 0 h 600"/>
                  <a:gd name="T98" fmla="*/ 0 w 345"/>
                  <a:gd name="T99" fmla="*/ 0 h 600"/>
                  <a:gd name="T100" fmla="*/ 0 w 345"/>
                  <a:gd name="T101" fmla="*/ 0 h 600"/>
                  <a:gd name="T102" fmla="*/ 0 w 345"/>
                  <a:gd name="T103" fmla="*/ 0 h 600"/>
                  <a:gd name="T104" fmla="*/ 0 w 345"/>
                  <a:gd name="T105" fmla="*/ 0 h 600"/>
                  <a:gd name="T106" fmla="*/ 0 w 345"/>
                  <a:gd name="T107" fmla="*/ 0 h 600"/>
                  <a:gd name="T108" fmla="*/ 0 w 345"/>
                  <a:gd name="T109" fmla="*/ 0 h 600"/>
                  <a:gd name="T110" fmla="*/ 0 w 345"/>
                  <a:gd name="T111" fmla="*/ 0 h 600"/>
                  <a:gd name="T112" fmla="*/ 0 w 345"/>
                  <a:gd name="T113" fmla="*/ 0 h 600"/>
                  <a:gd name="T114" fmla="*/ 0 w 345"/>
                  <a:gd name="T115" fmla="*/ 0 h 6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5"/>
                  <a:gd name="T175" fmla="*/ 0 h 600"/>
                  <a:gd name="T176" fmla="*/ 345 w 345"/>
                  <a:gd name="T177" fmla="*/ 600 h 6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5" h="600">
                    <a:moveTo>
                      <a:pt x="229" y="138"/>
                    </a:moveTo>
                    <a:lnTo>
                      <a:pt x="230" y="127"/>
                    </a:lnTo>
                    <a:lnTo>
                      <a:pt x="229" y="107"/>
                    </a:lnTo>
                    <a:lnTo>
                      <a:pt x="226" y="84"/>
                    </a:lnTo>
                    <a:lnTo>
                      <a:pt x="219" y="59"/>
                    </a:lnTo>
                    <a:lnTo>
                      <a:pt x="210" y="34"/>
                    </a:lnTo>
                    <a:lnTo>
                      <a:pt x="198" y="15"/>
                    </a:lnTo>
                    <a:lnTo>
                      <a:pt x="183" y="2"/>
                    </a:lnTo>
                    <a:lnTo>
                      <a:pt x="166" y="0"/>
                    </a:lnTo>
                    <a:lnTo>
                      <a:pt x="148" y="7"/>
                    </a:lnTo>
                    <a:lnTo>
                      <a:pt x="136" y="18"/>
                    </a:lnTo>
                    <a:lnTo>
                      <a:pt x="125" y="34"/>
                    </a:lnTo>
                    <a:lnTo>
                      <a:pt x="120" y="53"/>
                    </a:lnTo>
                    <a:lnTo>
                      <a:pt x="116" y="71"/>
                    </a:lnTo>
                    <a:lnTo>
                      <a:pt x="115" y="89"/>
                    </a:lnTo>
                    <a:lnTo>
                      <a:pt x="115" y="105"/>
                    </a:lnTo>
                    <a:lnTo>
                      <a:pt x="117" y="116"/>
                    </a:lnTo>
                    <a:lnTo>
                      <a:pt x="106" y="123"/>
                    </a:lnTo>
                    <a:lnTo>
                      <a:pt x="92" y="139"/>
                    </a:lnTo>
                    <a:lnTo>
                      <a:pt x="76" y="163"/>
                    </a:lnTo>
                    <a:lnTo>
                      <a:pt x="61" y="192"/>
                    </a:lnTo>
                    <a:lnTo>
                      <a:pt x="47" y="224"/>
                    </a:lnTo>
                    <a:lnTo>
                      <a:pt x="38" y="258"/>
                    </a:lnTo>
                    <a:lnTo>
                      <a:pt x="36" y="290"/>
                    </a:lnTo>
                    <a:lnTo>
                      <a:pt x="40" y="321"/>
                    </a:lnTo>
                    <a:lnTo>
                      <a:pt x="28" y="328"/>
                    </a:lnTo>
                    <a:lnTo>
                      <a:pt x="15" y="347"/>
                    </a:lnTo>
                    <a:lnTo>
                      <a:pt x="6" y="375"/>
                    </a:lnTo>
                    <a:lnTo>
                      <a:pt x="1" y="412"/>
                    </a:lnTo>
                    <a:lnTo>
                      <a:pt x="0" y="455"/>
                    </a:lnTo>
                    <a:lnTo>
                      <a:pt x="4" y="502"/>
                    </a:lnTo>
                    <a:lnTo>
                      <a:pt x="16" y="550"/>
                    </a:lnTo>
                    <a:lnTo>
                      <a:pt x="37" y="600"/>
                    </a:lnTo>
                    <a:lnTo>
                      <a:pt x="317" y="600"/>
                    </a:lnTo>
                    <a:lnTo>
                      <a:pt x="325" y="579"/>
                    </a:lnTo>
                    <a:lnTo>
                      <a:pt x="333" y="547"/>
                    </a:lnTo>
                    <a:lnTo>
                      <a:pt x="340" y="508"/>
                    </a:lnTo>
                    <a:lnTo>
                      <a:pt x="344" y="466"/>
                    </a:lnTo>
                    <a:lnTo>
                      <a:pt x="345" y="426"/>
                    </a:lnTo>
                    <a:lnTo>
                      <a:pt x="341" y="391"/>
                    </a:lnTo>
                    <a:lnTo>
                      <a:pt x="329" y="367"/>
                    </a:lnTo>
                    <a:lnTo>
                      <a:pt x="310" y="357"/>
                    </a:lnTo>
                    <a:lnTo>
                      <a:pt x="317" y="340"/>
                    </a:lnTo>
                    <a:lnTo>
                      <a:pt x="319" y="324"/>
                    </a:lnTo>
                    <a:lnTo>
                      <a:pt x="319" y="310"/>
                    </a:lnTo>
                    <a:lnTo>
                      <a:pt x="317" y="298"/>
                    </a:lnTo>
                    <a:lnTo>
                      <a:pt x="312" y="288"/>
                    </a:lnTo>
                    <a:lnTo>
                      <a:pt x="306" y="281"/>
                    </a:lnTo>
                    <a:lnTo>
                      <a:pt x="299" y="275"/>
                    </a:lnTo>
                    <a:lnTo>
                      <a:pt x="294" y="273"/>
                    </a:lnTo>
                    <a:lnTo>
                      <a:pt x="296" y="257"/>
                    </a:lnTo>
                    <a:lnTo>
                      <a:pt x="295" y="236"/>
                    </a:lnTo>
                    <a:lnTo>
                      <a:pt x="290" y="212"/>
                    </a:lnTo>
                    <a:lnTo>
                      <a:pt x="283" y="188"/>
                    </a:lnTo>
                    <a:lnTo>
                      <a:pt x="274" y="166"/>
                    </a:lnTo>
                    <a:lnTo>
                      <a:pt x="261" y="148"/>
                    </a:lnTo>
                    <a:lnTo>
                      <a:pt x="246" y="139"/>
                    </a:lnTo>
                    <a:lnTo>
                      <a:pt x="229" y="138"/>
                    </a:lnTo>
                    <a:close/>
                  </a:path>
                </a:pathLst>
              </a:custGeom>
              <a:solidFill>
                <a:srgbClr val="007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Rectangle 239"/>
              <p:cNvSpPr>
                <a:spLocks noChangeArrowheads="1"/>
              </p:cNvSpPr>
              <p:nvPr/>
            </p:nvSpPr>
            <p:spPr bwMode="auto">
              <a:xfrm>
                <a:off x="4991" y="3494"/>
                <a:ext cx="101" cy="8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68" name="Rectangle 240"/>
              <p:cNvSpPr>
                <a:spLocks noChangeArrowheads="1"/>
              </p:cNvSpPr>
              <p:nvPr/>
            </p:nvSpPr>
            <p:spPr bwMode="auto">
              <a:xfrm>
                <a:off x="5102" y="3494"/>
                <a:ext cx="101" cy="8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69" name="Freeform 241"/>
              <p:cNvSpPr>
                <a:spLocks/>
              </p:cNvSpPr>
              <p:nvPr/>
            </p:nvSpPr>
            <p:spPr bwMode="auto">
              <a:xfrm>
                <a:off x="4981" y="3482"/>
                <a:ext cx="232" cy="113"/>
              </a:xfrm>
              <a:custGeom>
                <a:avLst/>
                <a:gdLst>
                  <a:gd name="T0" fmla="*/ 0 w 827"/>
                  <a:gd name="T1" fmla="*/ 0 h 330"/>
                  <a:gd name="T2" fmla="*/ 0 w 827"/>
                  <a:gd name="T3" fmla="*/ 0 h 330"/>
                  <a:gd name="T4" fmla="*/ 0 w 827"/>
                  <a:gd name="T5" fmla="*/ 0 h 330"/>
                  <a:gd name="T6" fmla="*/ 0 w 827"/>
                  <a:gd name="T7" fmla="*/ 0 h 330"/>
                  <a:gd name="T8" fmla="*/ 0 w 827"/>
                  <a:gd name="T9" fmla="*/ 0 h 330"/>
                  <a:gd name="T10" fmla="*/ 0 w 827"/>
                  <a:gd name="T11" fmla="*/ 0 h 330"/>
                  <a:gd name="T12" fmla="*/ 0 w 827"/>
                  <a:gd name="T13" fmla="*/ 0 h 330"/>
                  <a:gd name="T14" fmla="*/ 0 w 827"/>
                  <a:gd name="T15" fmla="*/ 0 h 330"/>
                  <a:gd name="T16" fmla="*/ 0 w 827"/>
                  <a:gd name="T17" fmla="*/ 0 h 330"/>
                  <a:gd name="T18" fmla="*/ 0 w 827"/>
                  <a:gd name="T19" fmla="*/ 0 h 330"/>
                  <a:gd name="T20" fmla="*/ 0 w 827"/>
                  <a:gd name="T21" fmla="*/ 0 h 330"/>
                  <a:gd name="T22" fmla="*/ 0 w 827"/>
                  <a:gd name="T23" fmla="*/ 0 h 330"/>
                  <a:gd name="T24" fmla="*/ 0 w 827"/>
                  <a:gd name="T25" fmla="*/ 0 h 330"/>
                  <a:gd name="T26" fmla="*/ 0 w 827"/>
                  <a:gd name="T27" fmla="*/ 0 h 330"/>
                  <a:gd name="T28" fmla="*/ 0 w 827"/>
                  <a:gd name="T29" fmla="*/ 0 h 330"/>
                  <a:gd name="T30" fmla="*/ 0 w 827"/>
                  <a:gd name="T31" fmla="*/ 0 h 330"/>
                  <a:gd name="T32" fmla="*/ 0 w 827"/>
                  <a:gd name="T33" fmla="*/ 0 h 3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7"/>
                  <a:gd name="T52" fmla="*/ 0 h 330"/>
                  <a:gd name="T53" fmla="*/ 827 w 827"/>
                  <a:gd name="T54" fmla="*/ 330 h 3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7" h="330">
                    <a:moveTo>
                      <a:pt x="36" y="296"/>
                    </a:moveTo>
                    <a:lnTo>
                      <a:pt x="396" y="296"/>
                    </a:lnTo>
                    <a:lnTo>
                      <a:pt x="396" y="34"/>
                    </a:lnTo>
                    <a:lnTo>
                      <a:pt x="36" y="34"/>
                    </a:lnTo>
                    <a:lnTo>
                      <a:pt x="36" y="296"/>
                    </a:lnTo>
                    <a:lnTo>
                      <a:pt x="0" y="330"/>
                    </a:lnTo>
                    <a:lnTo>
                      <a:pt x="0" y="0"/>
                    </a:lnTo>
                    <a:lnTo>
                      <a:pt x="827" y="0"/>
                    </a:lnTo>
                    <a:lnTo>
                      <a:pt x="827" y="330"/>
                    </a:lnTo>
                    <a:lnTo>
                      <a:pt x="792" y="296"/>
                    </a:lnTo>
                    <a:lnTo>
                      <a:pt x="792" y="34"/>
                    </a:lnTo>
                    <a:lnTo>
                      <a:pt x="432" y="34"/>
                    </a:lnTo>
                    <a:lnTo>
                      <a:pt x="432" y="296"/>
                    </a:lnTo>
                    <a:lnTo>
                      <a:pt x="792" y="296"/>
                    </a:lnTo>
                    <a:lnTo>
                      <a:pt x="827" y="330"/>
                    </a:lnTo>
                    <a:lnTo>
                      <a:pt x="0" y="330"/>
                    </a:lnTo>
                    <a:lnTo>
                      <a:pt x="36" y="296"/>
                    </a:lnTo>
                    <a:close/>
                  </a:path>
                </a:pathLst>
              </a:custGeom>
              <a:solidFill>
                <a:srgbClr val="E8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242"/>
              <p:cNvSpPr>
                <a:spLocks/>
              </p:cNvSpPr>
              <p:nvPr/>
            </p:nvSpPr>
            <p:spPr bwMode="auto">
              <a:xfrm>
                <a:off x="5021" y="3494"/>
                <a:ext cx="71" cy="89"/>
              </a:xfrm>
              <a:custGeom>
                <a:avLst/>
                <a:gdLst>
                  <a:gd name="T0" fmla="*/ 0 w 251"/>
                  <a:gd name="T1" fmla="*/ 0 h 262"/>
                  <a:gd name="T2" fmla="*/ 0 w 251"/>
                  <a:gd name="T3" fmla="*/ 0 h 262"/>
                  <a:gd name="T4" fmla="*/ 0 w 251"/>
                  <a:gd name="T5" fmla="*/ 0 h 262"/>
                  <a:gd name="T6" fmla="*/ 0 w 251"/>
                  <a:gd name="T7" fmla="*/ 0 h 262"/>
                  <a:gd name="T8" fmla="*/ 0 w 251"/>
                  <a:gd name="T9" fmla="*/ 0 h 262"/>
                  <a:gd name="T10" fmla="*/ 0 w 251"/>
                  <a:gd name="T11" fmla="*/ 0 h 262"/>
                  <a:gd name="T12" fmla="*/ 0 w 251"/>
                  <a:gd name="T13" fmla="*/ 0 h 262"/>
                  <a:gd name="T14" fmla="*/ 0 w 251"/>
                  <a:gd name="T15" fmla="*/ 0 h 262"/>
                  <a:gd name="T16" fmla="*/ 0 w 251"/>
                  <a:gd name="T17" fmla="*/ 0 h 262"/>
                  <a:gd name="T18" fmla="*/ 0 w 251"/>
                  <a:gd name="T19" fmla="*/ 0 h 262"/>
                  <a:gd name="T20" fmla="*/ 0 w 251"/>
                  <a:gd name="T21" fmla="*/ 0 h 262"/>
                  <a:gd name="T22" fmla="*/ 0 w 251"/>
                  <a:gd name="T23" fmla="*/ 0 h 262"/>
                  <a:gd name="T24" fmla="*/ 0 w 251"/>
                  <a:gd name="T25" fmla="*/ 0 h 262"/>
                  <a:gd name="T26" fmla="*/ 0 w 251"/>
                  <a:gd name="T27" fmla="*/ 0 h 262"/>
                  <a:gd name="T28" fmla="*/ 0 w 251"/>
                  <a:gd name="T29" fmla="*/ 0 h 262"/>
                  <a:gd name="T30" fmla="*/ 0 w 251"/>
                  <a:gd name="T31" fmla="*/ 0 h 262"/>
                  <a:gd name="T32" fmla="*/ 0 w 251"/>
                  <a:gd name="T33" fmla="*/ 0 h 262"/>
                  <a:gd name="T34" fmla="*/ 0 w 251"/>
                  <a:gd name="T35" fmla="*/ 0 h 262"/>
                  <a:gd name="T36" fmla="*/ 0 w 251"/>
                  <a:gd name="T37" fmla="*/ 0 h 262"/>
                  <a:gd name="T38" fmla="*/ 0 w 251"/>
                  <a:gd name="T39" fmla="*/ 0 h 262"/>
                  <a:gd name="T40" fmla="*/ 0 w 251"/>
                  <a:gd name="T41" fmla="*/ 0 h 262"/>
                  <a:gd name="T42" fmla="*/ 0 w 251"/>
                  <a:gd name="T43" fmla="*/ 0 h 262"/>
                  <a:gd name="T44" fmla="*/ 0 w 251"/>
                  <a:gd name="T45" fmla="*/ 0 h 262"/>
                  <a:gd name="T46" fmla="*/ 0 w 251"/>
                  <a:gd name="T47" fmla="*/ 0 h 262"/>
                  <a:gd name="T48" fmla="*/ 0 w 251"/>
                  <a:gd name="T49" fmla="*/ 0 h 262"/>
                  <a:gd name="T50" fmla="*/ 0 w 251"/>
                  <a:gd name="T51" fmla="*/ 0 h 262"/>
                  <a:gd name="T52" fmla="*/ 0 w 251"/>
                  <a:gd name="T53" fmla="*/ 0 h 262"/>
                  <a:gd name="T54" fmla="*/ 0 w 251"/>
                  <a:gd name="T55" fmla="*/ 0 h 262"/>
                  <a:gd name="T56" fmla="*/ 0 w 251"/>
                  <a:gd name="T57" fmla="*/ 0 h 262"/>
                  <a:gd name="T58" fmla="*/ 0 w 251"/>
                  <a:gd name="T59" fmla="*/ 0 h 262"/>
                  <a:gd name="T60" fmla="*/ 0 w 251"/>
                  <a:gd name="T61" fmla="*/ 0 h 262"/>
                  <a:gd name="T62" fmla="*/ 0 w 251"/>
                  <a:gd name="T63" fmla="*/ 0 h 262"/>
                  <a:gd name="T64" fmla="*/ 0 w 251"/>
                  <a:gd name="T65" fmla="*/ 0 h 262"/>
                  <a:gd name="T66" fmla="*/ 0 w 251"/>
                  <a:gd name="T67" fmla="*/ 0 h 262"/>
                  <a:gd name="T68" fmla="*/ 0 w 251"/>
                  <a:gd name="T69" fmla="*/ 0 h 262"/>
                  <a:gd name="T70" fmla="*/ 0 w 251"/>
                  <a:gd name="T71" fmla="*/ 0 h 262"/>
                  <a:gd name="T72" fmla="*/ 0 w 251"/>
                  <a:gd name="T73" fmla="*/ 0 h 262"/>
                  <a:gd name="T74" fmla="*/ 0 w 251"/>
                  <a:gd name="T75" fmla="*/ 0 h 262"/>
                  <a:gd name="T76" fmla="*/ 0 w 251"/>
                  <a:gd name="T77" fmla="*/ 0 h 262"/>
                  <a:gd name="T78" fmla="*/ 0 w 251"/>
                  <a:gd name="T79" fmla="*/ 0 h 262"/>
                  <a:gd name="T80" fmla="*/ 0 w 251"/>
                  <a:gd name="T81" fmla="*/ 0 h 262"/>
                  <a:gd name="T82" fmla="*/ 0 w 251"/>
                  <a:gd name="T83" fmla="*/ 0 h 262"/>
                  <a:gd name="T84" fmla="*/ 0 w 251"/>
                  <a:gd name="T85" fmla="*/ 0 h 262"/>
                  <a:gd name="T86" fmla="*/ 0 w 251"/>
                  <a:gd name="T87" fmla="*/ 0 h 262"/>
                  <a:gd name="T88" fmla="*/ 0 w 251"/>
                  <a:gd name="T89" fmla="*/ 0 h 262"/>
                  <a:gd name="T90" fmla="*/ 0 w 251"/>
                  <a:gd name="T91" fmla="*/ 0 h 262"/>
                  <a:gd name="T92" fmla="*/ 0 w 251"/>
                  <a:gd name="T93" fmla="*/ 0 h 262"/>
                  <a:gd name="T94" fmla="*/ 0 w 251"/>
                  <a:gd name="T95" fmla="*/ 0 h 262"/>
                  <a:gd name="T96" fmla="*/ 0 w 251"/>
                  <a:gd name="T97" fmla="*/ 0 h 262"/>
                  <a:gd name="T98" fmla="*/ 0 w 251"/>
                  <a:gd name="T99" fmla="*/ 0 h 262"/>
                  <a:gd name="T100" fmla="*/ 0 w 251"/>
                  <a:gd name="T101" fmla="*/ 0 h 262"/>
                  <a:gd name="T102" fmla="*/ 0 w 251"/>
                  <a:gd name="T103" fmla="*/ 0 h 262"/>
                  <a:gd name="T104" fmla="*/ 0 w 251"/>
                  <a:gd name="T105" fmla="*/ 0 h 262"/>
                  <a:gd name="T106" fmla="*/ 0 w 251"/>
                  <a:gd name="T107" fmla="*/ 0 h 262"/>
                  <a:gd name="T108" fmla="*/ 0 w 251"/>
                  <a:gd name="T109" fmla="*/ 0 h 262"/>
                  <a:gd name="T110" fmla="*/ 0 w 251"/>
                  <a:gd name="T111" fmla="*/ 0 h 262"/>
                  <a:gd name="T112" fmla="*/ 0 w 251"/>
                  <a:gd name="T113" fmla="*/ 0 h 262"/>
                  <a:gd name="T114" fmla="*/ 0 w 251"/>
                  <a:gd name="T115" fmla="*/ 0 h 262"/>
                  <a:gd name="T116" fmla="*/ 0 w 251"/>
                  <a:gd name="T117" fmla="*/ 0 h 262"/>
                  <a:gd name="T118" fmla="*/ 0 w 251"/>
                  <a:gd name="T119" fmla="*/ 0 h 2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"/>
                  <a:gd name="T181" fmla="*/ 0 h 262"/>
                  <a:gd name="T182" fmla="*/ 251 w 251"/>
                  <a:gd name="T183" fmla="*/ 262 h 2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" h="262">
                    <a:moveTo>
                      <a:pt x="137" y="0"/>
                    </a:moveTo>
                    <a:lnTo>
                      <a:pt x="251" y="0"/>
                    </a:lnTo>
                    <a:lnTo>
                      <a:pt x="251" y="98"/>
                    </a:lnTo>
                    <a:lnTo>
                      <a:pt x="242" y="102"/>
                    </a:lnTo>
                    <a:lnTo>
                      <a:pt x="233" y="104"/>
                    </a:lnTo>
                    <a:lnTo>
                      <a:pt x="222" y="108"/>
                    </a:lnTo>
                    <a:lnTo>
                      <a:pt x="213" y="112"/>
                    </a:lnTo>
                    <a:lnTo>
                      <a:pt x="205" y="116"/>
                    </a:lnTo>
                    <a:lnTo>
                      <a:pt x="198" y="121"/>
                    </a:lnTo>
                    <a:lnTo>
                      <a:pt x="192" y="126"/>
                    </a:lnTo>
                    <a:lnTo>
                      <a:pt x="188" y="133"/>
                    </a:lnTo>
                    <a:lnTo>
                      <a:pt x="188" y="140"/>
                    </a:lnTo>
                    <a:lnTo>
                      <a:pt x="192" y="146"/>
                    </a:lnTo>
                    <a:lnTo>
                      <a:pt x="200" y="150"/>
                    </a:lnTo>
                    <a:lnTo>
                      <a:pt x="211" y="155"/>
                    </a:lnTo>
                    <a:lnTo>
                      <a:pt x="220" y="161"/>
                    </a:lnTo>
                    <a:lnTo>
                      <a:pt x="227" y="167"/>
                    </a:lnTo>
                    <a:lnTo>
                      <a:pt x="229" y="177"/>
                    </a:lnTo>
                    <a:lnTo>
                      <a:pt x="227" y="187"/>
                    </a:lnTo>
                    <a:lnTo>
                      <a:pt x="220" y="199"/>
                    </a:lnTo>
                    <a:lnTo>
                      <a:pt x="211" y="209"/>
                    </a:lnTo>
                    <a:lnTo>
                      <a:pt x="200" y="218"/>
                    </a:lnTo>
                    <a:lnTo>
                      <a:pt x="191" y="227"/>
                    </a:lnTo>
                    <a:lnTo>
                      <a:pt x="182" y="235"/>
                    </a:lnTo>
                    <a:lnTo>
                      <a:pt x="174" y="243"/>
                    </a:lnTo>
                    <a:lnTo>
                      <a:pt x="167" y="253"/>
                    </a:lnTo>
                    <a:lnTo>
                      <a:pt x="164" y="262"/>
                    </a:lnTo>
                    <a:lnTo>
                      <a:pt x="0" y="262"/>
                    </a:lnTo>
                    <a:lnTo>
                      <a:pt x="2" y="253"/>
                    </a:lnTo>
                    <a:lnTo>
                      <a:pt x="8" y="241"/>
                    </a:lnTo>
                    <a:lnTo>
                      <a:pt x="15" y="229"/>
                    </a:lnTo>
                    <a:lnTo>
                      <a:pt x="23" y="216"/>
                    </a:lnTo>
                    <a:lnTo>
                      <a:pt x="32" y="202"/>
                    </a:lnTo>
                    <a:lnTo>
                      <a:pt x="43" y="189"/>
                    </a:lnTo>
                    <a:lnTo>
                      <a:pt x="52" y="179"/>
                    </a:lnTo>
                    <a:lnTo>
                      <a:pt x="62" y="170"/>
                    </a:lnTo>
                    <a:lnTo>
                      <a:pt x="75" y="161"/>
                    </a:lnTo>
                    <a:lnTo>
                      <a:pt x="92" y="148"/>
                    </a:lnTo>
                    <a:lnTo>
                      <a:pt x="112" y="134"/>
                    </a:lnTo>
                    <a:lnTo>
                      <a:pt x="130" y="119"/>
                    </a:lnTo>
                    <a:lnTo>
                      <a:pt x="146" y="105"/>
                    </a:lnTo>
                    <a:lnTo>
                      <a:pt x="157" y="93"/>
                    </a:lnTo>
                    <a:lnTo>
                      <a:pt x="159" y="85"/>
                    </a:lnTo>
                    <a:lnTo>
                      <a:pt x="150" y="81"/>
                    </a:lnTo>
                    <a:lnTo>
                      <a:pt x="134" y="82"/>
                    </a:lnTo>
                    <a:lnTo>
                      <a:pt x="114" y="85"/>
                    </a:lnTo>
                    <a:lnTo>
                      <a:pt x="96" y="89"/>
                    </a:lnTo>
                    <a:lnTo>
                      <a:pt x="76" y="94"/>
                    </a:lnTo>
                    <a:lnTo>
                      <a:pt x="59" y="97"/>
                    </a:lnTo>
                    <a:lnTo>
                      <a:pt x="45" y="98"/>
                    </a:lnTo>
                    <a:lnTo>
                      <a:pt x="36" y="96"/>
                    </a:lnTo>
                    <a:lnTo>
                      <a:pt x="32" y="90"/>
                    </a:lnTo>
                    <a:lnTo>
                      <a:pt x="36" y="81"/>
                    </a:lnTo>
                    <a:lnTo>
                      <a:pt x="45" y="70"/>
                    </a:lnTo>
                    <a:lnTo>
                      <a:pt x="59" y="57"/>
                    </a:lnTo>
                    <a:lnTo>
                      <a:pt x="76" y="44"/>
                    </a:lnTo>
                    <a:lnTo>
                      <a:pt x="94" y="32"/>
                    </a:lnTo>
                    <a:lnTo>
                      <a:pt x="112" y="19"/>
                    </a:lnTo>
                    <a:lnTo>
                      <a:pt x="127" y="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99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243"/>
              <p:cNvSpPr>
                <a:spLocks/>
              </p:cNvSpPr>
              <p:nvPr/>
            </p:nvSpPr>
            <p:spPr bwMode="auto">
              <a:xfrm>
                <a:off x="5127" y="3494"/>
                <a:ext cx="76" cy="89"/>
              </a:xfrm>
              <a:custGeom>
                <a:avLst/>
                <a:gdLst>
                  <a:gd name="T0" fmla="*/ 0 w 271"/>
                  <a:gd name="T1" fmla="*/ 0 h 262"/>
                  <a:gd name="T2" fmla="*/ 0 w 271"/>
                  <a:gd name="T3" fmla="*/ 0 h 262"/>
                  <a:gd name="T4" fmla="*/ 0 w 271"/>
                  <a:gd name="T5" fmla="*/ 0 h 262"/>
                  <a:gd name="T6" fmla="*/ 0 w 271"/>
                  <a:gd name="T7" fmla="*/ 0 h 262"/>
                  <a:gd name="T8" fmla="*/ 0 w 271"/>
                  <a:gd name="T9" fmla="*/ 0 h 262"/>
                  <a:gd name="T10" fmla="*/ 0 w 271"/>
                  <a:gd name="T11" fmla="*/ 0 h 262"/>
                  <a:gd name="T12" fmla="*/ 0 w 271"/>
                  <a:gd name="T13" fmla="*/ 0 h 262"/>
                  <a:gd name="T14" fmla="*/ 0 w 271"/>
                  <a:gd name="T15" fmla="*/ 0 h 262"/>
                  <a:gd name="T16" fmla="*/ 0 w 271"/>
                  <a:gd name="T17" fmla="*/ 0 h 262"/>
                  <a:gd name="T18" fmla="*/ 0 w 271"/>
                  <a:gd name="T19" fmla="*/ 0 h 262"/>
                  <a:gd name="T20" fmla="*/ 0 w 271"/>
                  <a:gd name="T21" fmla="*/ 0 h 262"/>
                  <a:gd name="T22" fmla="*/ 0 w 271"/>
                  <a:gd name="T23" fmla="*/ 0 h 262"/>
                  <a:gd name="T24" fmla="*/ 0 w 271"/>
                  <a:gd name="T25" fmla="*/ 0 h 262"/>
                  <a:gd name="T26" fmla="*/ 0 w 271"/>
                  <a:gd name="T27" fmla="*/ 0 h 262"/>
                  <a:gd name="T28" fmla="*/ 0 w 271"/>
                  <a:gd name="T29" fmla="*/ 0 h 262"/>
                  <a:gd name="T30" fmla="*/ 0 w 271"/>
                  <a:gd name="T31" fmla="*/ 0 h 262"/>
                  <a:gd name="T32" fmla="*/ 0 w 271"/>
                  <a:gd name="T33" fmla="*/ 0 h 262"/>
                  <a:gd name="T34" fmla="*/ 0 w 271"/>
                  <a:gd name="T35" fmla="*/ 0 h 262"/>
                  <a:gd name="T36" fmla="*/ 0 w 271"/>
                  <a:gd name="T37" fmla="*/ 0 h 262"/>
                  <a:gd name="T38" fmla="*/ 0 w 271"/>
                  <a:gd name="T39" fmla="*/ 0 h 262"/>
                  <a:gd name="T40" fmla="*/ 0 w 271"/>
                  <a:gd name="T41" fmla="*/ 0 h 262"/>
                  <a:gd name="T42" fmla="*/ 0 w 271"/>
                  <a:gd name="T43" fmla="*/ 0 h 262"/>
                  <a:gd name="T44" fmla="*/ 0 w 271"/>
                  <a:gd name="T45" fmla="*/ 0 h 262"/>
                  <a:gd name="T46" fmla="*/ 0 w 271"/>
                  <a:gd name="T47" fmla="*/ 0 h 262"/>
                  <a:gd name="T48" fmla="*/ 0 w 271"/>
                  <a:gd name="T49" fmla="*/ 0 h 262"/>
                  <a:gd name="T50" fmla="*/ 0 w 271"/>
                  <a:gd name="T51" fmla="*/ 0 h 262"/>
                  <a:gd name="T52" fmla="*/ 0 w 271"/>
                  <a:gd name="T53" fmla="*/ 0 h 262"/>
                  <a:gd name="T54" fmla="*/ 0 w 271"/>
                  <a:gd name="T55" fmla="*/ 0 h 262"/>
                  <a:gd name="T56" fmla="*/ 0 w 271"/>
                  <a:gd name="T57" fmla="*/ 0 h 262"/>
                  <a:gd name="T58" fmla="*/ 0 w 271"/>
                  <a:gd name="T59" fmla="*/ 0 h 262"/>
                  <a:gd name="T60" fmla="*/ 0 w 271"/>
                  <a:gd name="T61" fmla="*/ 0 h 262"/>
                  <a:gd name="T62" fmla="*/ 0 w 271"/>
                  <a:gd name="T63" fmla="*/ 0 h 262"/>
                  <a:gd name="T64" fmla="*/ 0 w 271"/>
                  <a:gd name="T65" fmla="*/ 0 h 262"/>
                  <a:gd name="T66" fmla="*/ 0 w 271"/>
                  <a:gd name="T67" fmla="*/ 0 h 262"/>
                  <a:gd name="T68" fmla="*/ 0 w 271"/>
                  <a:gd name="T69" fmla="*/ 0 h 262"/>
                  <a:gd name="T70" fmla="*/ 0 w 271"/>
                  <a:gd name="T71" fmla="*/ 0 h 262"/>
                  <a:gd name="T72" fmla="*/ 0 w 271"/>
                  <a:gd name="T73" fmla="*/ 0 h 262"/>
                  <a:gd name="T74" fmla="*/ 0 w 271"/>
                  <a:gd name="T75" fmla="*/ 0 h 262"/>
                  <a:gd name="T76" fmla="*/ 0 w 271"/>
                  <a:gd name="T77" fmla="*/ 0 h 262"/>
                  <a:gd name="T78" fmla="*/ 0 w 271"/>
                  <a:gd name="T79" fmla="*/ 0 h 262"/>
                  <a:gd name="T80" fmla="*/ 0 w 271"/>
                  <a:gd name="T81" fmla="*/ 0 h 262"/>
                  <a:gd name="T82" fmla="*/ 0 w 271"/>
                  <a:gd name="T83" fmla="*/ 0 h 262"/>
                  <a:gd name="T84" fmla="*/ 0 w 271"/>
                  <a:gd name="T85" fmla="*/ 0 h 262"/>
                  <a:gd name="T86" fmla="*/ 0 w 271"/>
                  <a:gd name="T87" fmla="*/ 0 h 262"/>
                  <a:gd name="T88" fmla="*/ 0 w 271"/>
                  <a:gd name="T89" fmla="*/ 0 h 262"/>
                  <a:gd name="T90" fmla="*/ 0 w 271"/>
                  <a:gd name="T91" fmla="*/ 0 h 262"/>
                  <a:gd name="T92" fmla="*/ 0 w 271"/>
                  <a:gd name="T93" fmla="*/ 0 h 262"/>
                  <a:gd name="T94" fmla="*/ 0 w 271"/>
                  <a:gd name="T95" fmla="*/ 0 h 262"/>
                  <a:gd name="T96" fmla="*/ 0 w 271"/>
                  <a:gd name="T97" fmla="*/ 0 h 262"/>
                  <a:gd name="T98" fmla="*/ 0 w 271"/>
                  <a:gd name="T99" fmla="*/ 0 h 262"/>
                  <a:gd name="T100" fmla="*/ 0 w 271"/>
                  <a:gd name="T101" fmla="*/ 0 h 262"/>
                  <a:gd name="T102" fmla="*/ 0 w 271"/>
                  <a:gd name="T103" fmla="*/ 0 h 262"/>
                  <a:gd name="T104" fmla="*/ 0 w 271"/>
                  <a:gd name="T105" fmla="*/ 0 h 262"/>
                  <a:gd name="T106" fmla="*/ 0 w 271"/>
                  <a:gd name="T107" fmla="*/ 0 h 262"/>
                  <a:gd name="T108" fmla="*/ 0 w 271"/>
                  <a:gd name="T109" fmla="*/ 0 h 262"/>
                  <a:gd name="T110" fmla="*/ 0 w 271"/>
                  <a:gd name="T111" fmla="*/ 0 h 262"/>
                  <a:gd name="T112" fmla="*/ 0 w 271"/>
                  <a:gd name="T113" fmla="*/ 0 h 262"/>
                  <a:gd name="T114" fmla="*/ 0 w 271"/>
                  <a:gd name="T115" fmla="*/ 0 h 262"/>
                  <a:gd name="T116" fmla="*/ 0 w 271"/>
                  <a:gd name="T117" fmla="*/ 0 h 2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1"/>
                  <a:gd name="T178" fmla="*/ 0 h 262"/>
                  <a:gd name="T179" fmla="*/ 271 w 271"/>
                  <a:gd name="T180" fmla="*/ 262 h 2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1" h="262">
                    <a:moveTo>
                      <a:pt x="109" y="0"/>
                    </a:moveTo>
                    <a:lnTo>
                      <a:pt x="103" y="5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4" y="29"/>
                    </a:lnTo>
                    <a:lnTo>
                      <a:pt x="64" y="38"/>
                    </a:lnTo>
                    <a:lnTo>
                      <a:pt x="54" y="49"/>
                    </a:lnTo>
                    <a:lnTo>
                      <a:pt x="44" y="58"/>
                    </a:lnTo>
                    <a:lnTo>
                      <a:pt x="38" y="66"/>
                    </a:lnTo>
                    <a:lnTo>
                      <a:pt x="33" y="74"/>
                    </a:lnTo>
                    <a:lnTo>
                      <a:pt x="32" y="82"/>
                    </a:lnTo>
                    <a:lnTo>
                      <a:pt x="34" y="90"/>
                    </a:lnTo>
                    <a:lnTo>
                      <a:pt x="39" y="98"/>
                    </a:lnTo>
                    <a:lnTo>
                      <a:pt x="44" y="104"/>
                    </a:lnTo>
                    <a:lnTo>
                      <a:pt x="54" y="109"/>
                    </a:lnTo>
                    <a:lnTo>
                      <a:pt x="64" y="110"/>
                    </a:lnTo>
                    <a:lnTo>
                      <a:pt x="74" y="109"/>
                    </a:lnTo>
                    <a:lnTo>
                      <a:pt x="85" y="108"/>
                    </a:lnTo>
                    <a:lnTo>
                      <a:pt x="94" y="111"/>
                    </a:lnTo>
                    <a:lnTo>
                      <a:pt x="102" y="117"/>
                    </a:lnTo>
                    <a:lnTo>
                      <a:pt x="107" y="126"/>
                    </a:lnTo>
                    <a:lnTo>
                      <a:pt x="108" y="136"/>
                    </a:lnTo>
                    <a:lnTo>
                      <a:pt x="106" y="148"/>
                    </a:lnTo>
                    <a:lnTo>
                      <a:pt x="99" y="159"/>
                    </a:lnTo>
                    <a:lnTo>
                      <a:pt x="86" y="171"/>
                    </a:lnTo>
                    <a:lnTo>
                      <a:pt x="71" y="182"/>
                    </a:lnTo>
                    <a:lnTo>
                      <a:pt x="56" y="194"/>
                    </a:lnTo>
                    <a:lnTo>
                      <a:pt x="42" y="205"/>
                    </a:lnTo>
                    <a:lnTo>
                      <a:pt x="30" y="216"/>
                    </a:lnTo>
                    <a:lnTo>
                      <a:pt x="18" y="227"/>
                    </a:lnTo>
                    <a:lnTo>
                      <a:pt x="9" y="239"/>
                    </a:lnTo>
                    <a:lnTo>
                      <a:pt x="3" y="250"/>
                    </a:lnTo>
                    <a:lnTo>
                      <a:pt x="0" y="262"/>
                    </a:lnTo>
                    <a:lnTo>
                      <a:pt x="179" y="262"/>
                    </a:lnTo>
                    <a:lnTo>
                      <a:pt x="183" y="254"/>
                    </a:lnTo>
                    <a:lnTo>
                      <a:pt x="187" y="245"/>
                    </a:lnTo>
                    <a:lnTo>
                      <a:pt x="193" y="234"/>
                    </a:lnTo>
                    <a:lnTo>
                      <a:pt x="199" y="223"/>
                    </a:lnTo>
                    <a:lnTo>
                      <a:pt x="205" y="212"/>
                    </a:lnTo>
                    <a:lnTo>
                      <a:pt x="212" y="201"/>
                    </a:lnTo>
                    <a:lnTo>
                      <a:pt x="217" y="192"/>
                    </a:lnTo>
                    <a:lnTo>
                      <a:pt x="223" y="184"/>
                    </a:lnTo>
                    <a:lnTo>
                      <a:pt x="229" y="177"/>
                    </a:lnTo>
                    <a:lnTo>
                      <a:pt x="235" y="169"/>
                    </a:lnTo>
                    <a:lnTo>
                      <a:pt x="239" y="161"/>
                    </a:lnTo>
                    <a:lnTo>
                      <a:pt x="243" y="153"/>
                    </a:lnTo>
                    <a:lnTo>
                      <a:pt x="243" y="146"/>
                    </a:lnTo>
                    <a:lnTo>
                      <a:pt x="240" y="140"/>
                    </a:lnTo>
                    <a:lnTo>
                      <a:pt x="235" y="134"/>
                    </a:lnTo>
                    <a:lnTo>
                      <a:pt x="224" y="132"/>
                    </a:lnTo>
                    <a:lnTo>
                      <a:pt x="212" y="129"/>
                    </a:lnTo>
                    <a:lnTo>
                      <a:pt x="200" y="125"/>
                    </a:lnTo>
                    <a:lnTo>
                      <a:pt x="191" y="118"/>
                    </a:lnTo>
                    <a:lnTo>
                      <a:pt x="187" y="106"/>
                    </a:lnTo>
                    <a:lnTo>
                      <a:pt x="191" y="89"/>
                    </a:lnTo>
                    <a:lnTo>
                      <a:pt x="205" y="67"/>
                    </a:lnTo>
                    <a:lnTo>
                      <a:pt x="231" y="37"/>
                    </a:lnTo>
                    <a:lnTo>
                      <a:pt x="271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99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Rectangle 244"/>
              <p:cNvSpPr>
                <a:spLocks noChangeArrowheads="1"/>
              </p:cNvSpPr>
              <p:nvPr/>
            </p:nvSpPr>
            <p:spPr bwMode="auto">
              <a:xfrm>
                <a:off x="4972" y="3482"/>
                <a:ext cx="9" cy="219"/>
              </a:xfrm>
              <a:prstGeom prst="rect">
                <a:avLst/>
              </a:prstGeom>
              <a:solidFill>
                <a:srgbClr val="FFD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73" name="Rectangle 245"/>
              <p:cNvSpPr>
                <a:spLocks noChangeArrowheads="1"/>
              </p:cNvSpPr>
              <p:nvPr/>
            </p:nvSpPr>
            <p:spPr bwMode="auto">
              <a:xfrm>
                <a:off x="5213" y="3482"/>
                <a:ext cx="9" cy="219"/>
              </a:xfrm>
              <a:prstGeom prst="rect">
                <a:avLst/>
              </a:prstGeom>
              <a:solidFill>
                <a:srgbClr val="FFD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74" name="Rectangle 246"/>
              <p:cNvSpPr>
                <a:spLocks noChangeArrowheads="1"/>
              </p:cNvSpPr>
              <p:nvPr/>
            </p:nvSpPr>
            <p:spPr bwMode="auto">
              <a:xfrm>
                <a:off x="4981" y="3595"/>
                <a:ext cx="232" cy="13"/>
              </a:xfrm>
              <a:prstGeom prst="rect">
                <a:avLst/>
              </a:prstGeom>
              <a:solidFill>
                <a:srgbClr val="FFD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75" name="Rectangle 247"/>
              <p:cNvSpPr>
                <a:spLocks noChangeArrowheads="1"/>
              </p:cNvSpPr>
              <p:nvPr/>
            </p:nvSpPr>
            <p:spPr bwMode="auto">
              <a:xfrm>
                <a:off x="4981" y="3608"/>
                <a:ext cx="232" cy="93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76" name="Freeform 248"/>
              <p:cNvSpPr>
                <a:spLocks/>
              </p:cNvSpPr>
              <p:nvPr/>
            </p:nvSpPr>
            <p:spPr bwMode="auto">
              <a:xfrm>
                <a:off x="4972" y="3439"/>
                <a:ext cx="250" cy="33"/>
              </a:xfrm>
              <a:custGeom>
                <a:avLst/>
                <a:gdLst>
                  <a:gd name="T0" fmla="*/ 0 w 894"/>
                  <a:gd name="T1" fmla="*/ 0 h 98"/>
                  <a:gd name="T2" fmla="*/ 0 w 894"/>
                  <a:gd name="T3" fmla="*/ 0 h 98"/>
                  <a:gd name="T4" fmla="*/ 0 w 894"/>
                  <a:gd name="T5" fmla="*/ 0 h 98"/>
                  <a:gd name="T6" fmla="*/ 0 w 894"/>
                  <a:gd name="T7" fmla="*/ 0 h 98"/>
                  <a:gd name="T8" fmla="*/ 0 w 894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4"/>
                  <a:gd name="T16" fmla="*/ 0 h 98"/>
                  <a:gd name="T17" fmla="*/ 894 w 894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4" h="98">
                    <a:moveTo>
                      <a:pt x="894" y="98"/>
                    </a:moveTo>
                    <a:lnTo>
                      <a:pt x="837" y="0"/>
                    </a:lnTo>
                    <a:lnTo>
                      <a:pt x="49" y="0"/>
                    </a:lnTo>
                    <a:lnTo>
                      <a:pt x="0" y="98"/>
                    </a:lnTo>
                    <a:lnTo>
                      <a:pt x="894" y="98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Rectangle 249"/>
              <p:cNvSpPr>
                <a:spLocks noChangeArrowheads="1"/>
              </p:cNvSpPr>
              <p:nvPr/>
            </p:nvSpPr>
            <p:spPr bwMode="auto">
              <a:xfrm>
                <a:off x="4981" y="3643"/>
                <a:ext cx="34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78" name="Rectangle 250"/>
              <p:cNvSpPr>
                <a:spLocks noChangeArrowheads="1"/>
              </p:cNvSpPr>
              <p:nvPr/>
            </p:nvSpPr>
            <p:spPr bwMode="auto">
              <a:xfrm>
                <a:off x="4981" y="3624"/>
                <a:ext cx="16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79" name="Rectangle 251"/>
              <p:cNvSpPr>
                <a:spLocks noChangeArrowheads="1"/>
              </p:cNvSpPr>
              <p:nvPr/>
            </p:nvSpPr>
            <p:spPr bwMode="auto">
              <a:xfrm>
                <a:off x="4981" y="3663"/>
                <a:ext cx="16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80" name="Rectangle 252"/>
              <p:cNvSpPr>
                <a:spLocks noChangeArrowheads="1"/>
              </p:cNvSpPr>
              <p:nvPr/>
            </p:nvSpPr>
            <p:spPr bwMode="auto">
              <a:xfrm>
                <a:off x="5125" y="3643"/>
                <a:ext cx="34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81" name="Rectangle 253"/>
              <p:cNvSpPr>
                <a:spLocks noChangeArrowheads="1"/>
              </p:cNvSpPr>
              <p:nvPr/>
            </p:nvSpPr>
            <p:spPr bwMode="auto">
              <a:xfrm>
                <a:off x="5108" y="3663"/>
                <a:ext cx="33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82" name="Freeform 254"/>
              <p:cNvSpPr>
                <a:spLocks/>
              </p:cNvSpPr>
              <p:nvPr/>
            </p:nvSpPr>
            <p:spPr bwMode="auto">
              <a:xfrm>
                <a:off x="4996" y="3429"/>
                <a:ext cx="203" cy="10"/>
              </a:xfrm>
              <a:custGeom>
                <a:avLst/>
                <a:gdLst>
                  <a:gd name="T0" fmla="*/ 0 w 724"/>
                  <a:gd name="T1" fmla="*/ 0 h 27"/>
                  <a:gd name="T2" fmla="*/ 0 w 724"/>
                  <a:gd name="T3" fmla="*/ 0 h 27"/>
                  <a:gd name="T4" fmla="*/ 0 w 724"/>
                  <a:gd name="T5" fmla="*/ 0 h 27"/>
                  <a:gd name="T6" fmla="*/ 0 w 724"/>
                  <a:gd name="T7" fmla="*/ 0 h 27"/>
                  <a:gd name="T8" fmla="*/ 0 w 724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4"/>
                  <a:gd name="T16" fmla="*/ 0 h 27"/>
                  <a:gd name="T17" fmla="*/ 724 w 724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4" h="27">
                    <a:moveTo>
                      <a:pt x="724" y="27"/>
                    </a:moveTo>
                    <a:lnTo>
                      <a:pt x="700" y="0"/>
                    </a:lnTo>
                    <a:lnTo>
                      <a:pt x="21" y="0"/>
                    </a:lnTo>
                    <a:lnTo>
                      <a:pt x="0" y="27"/>
                    </a:lnTo>
                    <a:lnTo>
                      <a:pt x="724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Rectangle 255"/>
              <p:cNvSpPr>
                <a:spLocks noChangeArrowheads="1"/>
              </p:cNvSpPr>
              <p:nvPr/>
            </p:nvSpPr>
            <p:spPr bwMode="auto">
              <a:xfrm>
                <a:off x="5090" y="3401"/>
                <a:ext cx="14" cy="28"/>
              </a:xfrm>
              <a:prstGeom prst="rect">
                <a:avLst/>
              </a:prstGeom>
              <a:solidFill>
                <a:srgbClr val="8CA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84" name="Freeform 256"/>
              <p:cNvSpPr>
                <a:spLocks/>
              </p:cNvSpPr>
              <p:nvPr/>
            </p:nvSpPr>
            <p:spPr bwMode="auto">
              <a:xfrm>
                <a:off x="5090" y="3392"/>
                <a:ext cx="14" cy="9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0 w 52"/>
                  <a:gd name="T15" fmla="*/ 0 h 25"/>
                  <a:gd name="T16" fmla="*/ 0 w 52"/>
                  <a:gd name="T17" fmla="*/ 0 h 25"/>
                  <a:gd name="T18" fmla="*/ 0 w 52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25"/>
                  <a:gd name="T32" fmla="*/ 52 w 52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25">
                    <a:moveTo>
                      <a:pt x="52" y="25"/>
                    </a:moveTo>
                    <a:lnTo>
                      <a:pt x="50" y="15"/>
                    </a:lnTo>
                    <a:lnTo>
                      <a:pt x="45" y="7"/>
                    </a:lnTo>
                    <a:lnTo>
                      <a:pt x="37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3F6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Rectangle 257"/>
              <p:cNvSpPr>
                <a:spLocks noChangeArrowheads="1"/>
              </p:cNvSpPr>
              <p:nvPr/>
            </p:nvSpPr>
            <p:spPr bwMode="auto">
              <a:xfrm>
                <a:off x="5232" y="3494"/>
                <a:ext cx="101" cy="8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86" name="Rectangle 258"/>
              <p:cNvSpPr>
                <a:spLocks noChangeArrowheads="1"/>
              </p:cNvSpPr>
              <p:nvPr/>
            </p:nvSpPr>
            <p:spPr bwMode="auto">
              <a:xfrm>
                <a:off x="5342" y="3494"/>
                <a:ext cx="101" cy="8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87" name="Freeform 259"/>
              <p:cNvSpPr>
                <a:spLocks/>
              </p:cNvSpPr>
              <p:nvPr/>
            </p:nvSpPr>
            <p:spPr bwMode="auto">
              <a:xfrm>
                <a:off x="5222" y="3482"/>
                <a:ext cx="231" cy="113"/>
              </a:xfrm>
              <a:custGeom>
                <a:avLst/>
                <a:gdLst>
                  <a:gd name="T0" fmla="*/ 0 w 827"/>
                  <a:gd name="T1" fmla="*/ 0 h 332"/>
                  <a:gd name="T2" fmla="*/ 0 w 827"/>
                  <a:gd name="T3" fmla="*/ 0 h 332"/>
                  <a:gd name="T4" fmla="*/ 0 w 827"/>
                  <a:gd name="T5" fmla="*/ 0 h 332"/>
                  <a:gd name="T6" fmla="*/ 0 w 827"/>
                  <a:gd name="T7" fmla="*/ 0 h 332"/>
                  <a:gd name="T8" fmla="*/ 0 w 827"/>
                  <a:gd name="T9" fmla="*/ 0 h 332"/>
                  <a:gd name="T10" fmla="*/ 0 w 827"/>
                  <a:gd name="T11" fmla="*/ 0 h 332"/>
                  <a:gd name="T12" fmla="*/ 0 w 827"/>
                  <a:gd name="T13" fmla="*/ 0 h 332"/>
                  <a:gd name="T14" fmla="*/ 0 w 827"/>
                  <a:gd name="T15" fmla="*/ 0 h 332"/>
                  <a:gd name="T16" fmla="*/ 0 w 827"/>
                  <a:gd name="T17" fmla="*/ 0 h 332"/>
                  <a:gd name="T18" fmla="*/ 0 w 827"/>
                  <a:gd name="T19" fmla="*/ 0 h 332"/>
                  <a:gd name="T20" fmla="*/ 0 w 827"/>
                  <a:gd name="T21" fmla="*/ 0 h 332"/>
                  <a:gd name="T22" fmla="*/ 0 w 827"/>
                  <a:gd name="T23" fmla="*/ 0 h 332"/>
                  <a:gd name="T24" fmla="*/ 0 w 827"/>
                  <a:gd name="T25" fmla="*/ 0 h 332"/>
                  <a:gd name="T26" fmla="*/ 0 w 827"/>
                  <a:gd name="T27" fmla="*/ 0 h 332"/>
                  <a:gd name="T28" fmla="*/ 0 w 827"/>
                  <a:gd name="T29" fmla="*/ 0 h 332"/>
                  <a:gd name="T30" fmla="*/ 0 w 827"/>
                  <a:gd name="T31" fmla="*/ 0 h 332"/>
                  <a:gd name="T32" fmla="*/ 0 w 827"/>
                  <a:gd name="T33" fmla="*/ 0 h 3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7"/>
                  <a:gd name="T52" fmla="*/ 0 h 332"/>
                  <a:gd name="T53" fmla="*/ 827 w 827"/>
                  <a:gd name="T54" fmla="*/ 332 h 3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7" h="332">
                    <a:moveTo>
                      <a:pt x="34" y="296"/>
                    </a:moveTo>
                    <a:lnTo>
                      <a:pt x="396" y="296"/>
                    </a:lnTo>
                    <a:lnTo>
                      <a:pt x="396" y="36"/>
                    </a:lnTo>
                    <a:lnTo>
                      <a:pt x="34" y="36"/>
                    </a:lnTo>
                    <a:lnTo>
                      <a:pt x="34" y="296"/>
                    </a:lnTo>
                    <a:lnTo>
                      <a:pt x="0" y="332"/>
                    </a:lnTo>
                    <a:lnTo>
                      <a:pt x="0" y="0"/>
                    </a:lnTo>
                    <a:lnTo>
                      <a:pt x="827" y="0"/>
                    </a:lnTo>
                    <a:lnTo>
                      <a:pt x="827" y="332"/>
                    </a:lnTo>
                    <a:lnTo>
                      <a:pt x="791" y="296"/>
                    </a:lnTo>
                    <a:lnTo>
                      <a:pt x="791" y="36"/>
                    </a:lnTo>
                    <a:lnTo>
                      <a:pt x="430" y="36"/>
                    </a:lnTo>
                    <a:lnTo>
                      <a:pt x="430" y="296"/>
                    </a:lnTo>
                    <a:lnTo>
                      <a:pt x="791" y="296"/>
                    </a:lnTo>
                    <a:lnTo>
                      <a:pt x="827" y="332"/>
                    </a:lnTo>
                    <a:lnTo>
                      <a:pt x="0" y="332"/>
                    </a:lnTo>
                    <a:lnTo>
                      <a:pt x="34" y="296"/>
                    </a:lnTo>
                    <a:close/>
                  </a:path>
                </a:pathLst>
              </a:custGeom>
              <a:solidFill>
                <a:srgbClr val="E8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Freeform 260"/>
              <p:cNvSpPr>
                <a:spLocks/>
              </p:cNvSpPr>
              <p:nvPr/>
            </p:nvSpPr>
            <p:spPr bwMode="auto">
              <a:xfrm>
                <a:off x="5262" y="3494"/>
                <a:ext cx="71" cy="89"/>
              </a:xfrm>
              <a:custGeom>
                <a:avLst/>
                <a:gdLst>
                  <a:gd name="T0" fmla="*/ 0 w 252"/>
                  <a:gd name="T1" fmla="*/ 0 h 260"/>
                  <a:gd name="T2" fmla="*/ 0 w 252"/>
                  <a:gd name="T3" fmla="*/ 0 h 260"/>
                  <a:gd name="T4" fmla="*/ 0 w 252"/>
                  <a:gd name="T5" fmla="*/ 0 h 260"/>
                  <a:gd name="T6" fmla="*/ 0 w 252"/>
                  <a:gd name="T7" fmla="*/ 0 h 260"/>
                  <a:gd name="T8" fmla="*/ 0 w 252"/>
                  <a:gd name="T9" fmla="*/ 0 h 260"/>
                  <a:gd name="T10" fmla="*/ 0 w 252"/>
                  <a:gd name="T11" fmla="*/ 0 h 260"/>
                  <a:gd name="T12" fmla="*/ 0 w 252"/>
                  <a:gd name="T13" fmla="*/ 0 h 260"/>
                  <a:gd name="T14" fmla="*/ 0 w 252"/>
                  <a:gd name="T15" fmla="*/ 0 h 260"/>
                  <a:gd name="T16" fmla="*/ 0 w 252"/>
                  <a:gd name="T17" fmla="*/ 0 h 260"/>
                  <a:gd name="T18" fmla="*/ 0 w 252"/>
                  <a:gd name="T19" fmla="*/ 0 h 260"/>
                  <a:gd name="T20" fmla="*/ 0 w 252"/>
                  <a:gd name="T21" fmla="*/ 0 h 260"/>
                  <a:gd name="T22" fmla="*/ 0 w 252"/>
                  <a:gd name="T23" fmla="*/ 0 h 260"/>
                  <a:gd name="T24" fmla="*/ 0 w 252"/>
                  <a:gd name="T25" fmla="*/ 0 h 260"/>
                  <a:gd name="T26" fmla="*/ 0 w 252"/>
                  <a:gd name="T27" fmla="*/ 0 h 260"/>
                  <a:gd name="T28" fmla="*/ 0 w 252"/>
                  <a:gd name="T29" fmla="*/ 0 h 260"/>
                  <a:gd name="T30" fmla="*/ 0 w 252"/>
                  <a:gd name="T31" fmla="*/ 0 h 260"/>
                  <a:gd name="T32" fmla="*/ 0 w 252"/>
                  <a:gd name="T33" fmla="*/ 0 h 260"/>
                  <a:gd name="T34" fmla="*/ 0 w 252"/>
                  <a:gd name="T35" fmla="*/ 0 h 260"/>
                  <a:gd name="T36" fmla="*/ 0 w 252"/>
                  <a:gd name="T37" fmla="*/ 0 h 260"/>
                  <a:gd name="T38" fmla="*/ 0 w 252"/>
                  <a:gd name="T39" fmla="*/ 0 h 260"/>
                  <a:gd name="T40" fmla="*/ 0 w 252"/>
                  <a:gd name="T41" fmla="*/ 0 h 260"/>
                  <a:gd name="T42" fmla="*/ 0 w 252"/>
                  <a:gd name="T43" fmla="*/ 0 h 260"/>
                  <a:gd name="T44" fmla="*/ 0 w 252"/>
                  <a:gd name="T45" fmla="*/ 0 h 260"/>
                  <a:gd name="T46" fmla="*/ 0 w 252"/>
                  <a:gd name="T47" fmla="*/ 0 h 260"/>
                  <a:gd name="T48" fmla="*/ 0 w 252"/>
                  <a:gd name="T49" fmla="*/ 0 h 260"/>
                  <a:gd name="T50" fmla="*/ 0 w 252"/>
                  <a:gd name="T51" fmla="*/ 0 h 260"/>
                  <a:gd name="T52" fmla="*/ 0 w 252"/>
                  <a:gd name="T53" fmla="*/ 0 h 260"/>
                  <a:gd name="T54" fmla="*/ 0 w 252"/>
                  <a:gd name="T55" fmla="*/ 0 h 260"/>
                  <a:gd name="T56" fmla="*/ 0 w 252"/>
                  <a:gd name="T57" fmla="*/ 0 h 260"/>
                  <a:gd name="T58" fmla="*/ 0 w 252"/>
                  <a:gd name="T59" fmla="*/ 0 h 260"/>
                  <a:gd name="T60" fmla="*/ 0 w 252"/>
                  <a:gd name="T61" fmla="*/ 0 h 260"/>
                  <a:gd name="T62" fmla="*/ 0 w 252"/>
                  <a:gd name="T63" fmla="*/ 0 h 260"/>
                  <a:gd name="T64" fmla="*/ 0 w 252"/>
                  <a:gd name="T65" fmla="*/ 0 h 260"/>
                  <a:gd name="T66" fmla="*/ 0 w 252"/>
                  <a:gd name="T67" fmla="*/ 0 h 260"/>
                  <a:gd name="T68" fmla="*/ 0 w 252"/>
                  <a:gd name="T69" fmla="*/ 0 h 260"/>
                  <a:gd name="T70" fmla="*/ 0 w 252"/>
                  <a:gd name="T71" fmla="*/ 0 h 260"/>
                  <a:gd name="T72" fmla="*/ 0 w 252"/>
                  <a:gd name="T73" fmla="*/ 0 h 260"/>
                  <a:gd name="T74" fmla="*/ 0 w 252"/>
                  <a:gd name="T75" fmla="*/ 0 h 260"/>
                  <a:gd name="T76" fmla="*/ 0 w 252"/>
                  <a:gd name="T77" fmla="*/ 0 h 260"/>
                  <a:gd name="T78" fmla="*/ 0 w 252"/>
                  <a:gd name="T79" fmla="*/ 0 h 260"/>
                  <a:gd name="T80" fmla="*/ 0 w 252"/>
                  <a:gd name="T81" fmla="*/ 0 h 260"/>
                  <a:gd name="T82" fmla="*/ 0 w 252"/>
                  <a:gd name="T83" fmla="*/ 0 h 260"/>
                  <a:gd name="T84" fmla="*/ 0 w 252"/>
                  <a:gd name="T85" fmla="*/ 0 h 260"/>
                  <a:gd name="T86" fmla="*/ 0 w 252"/>
                  <a:gd name="T87" fmla="*/ 0 h 260"/>
                  <a:gd name="T88" fmla="*/ 0 w 252"/>
                  <a:gd name="T89" fmla="*/ 0 h 260"/>
                  <a:gd name="T90" fmla="*/ 0 w 252"/>
                  <a:gd name="T91" fmla="*/ 0 h 260"/>
                  <a:gd name="T92" fmla="*/ 0 w 252"/>
                  <a:gd name="T93" fmla="*/ 0 h 260"/>
                  <a:gd name="T94" fmla="*/ 0 w 252"/>
                  <a:gd name="T95" fmla="*/ 0 h 260"/>
                  <a:gd name="T96" fmla="*/ 0 w 252"/>
                  <a:gd name="T97" fmla="*/ 0 h 260"/>
                  <a:gd name="T98" fmla="*/ 0 w 252"/>
                  <a:gd name="T99" fmla="*/ 0 h 260"/>
                  <a:gd name="T100" fmla="*/ 0 w 252"/>
                  <a:gd name="T101" fmla="*/ 0 h 260"/>
                  <a:gd name="T102" fmla="*/ 0 w 252"/>
                  <a:gd name="T103" fmla="*/ 0 h 260"/>
                  <a:gd name="T104" fmla="*/ 0 w 252"/>
                  <a:gd name="T105" fmla="*/ 0 h 260"/>
                  <a:gd name="T106" fmla="*/ 0 w 252"/>
                  <a:gd name="T107" fmla="*/ 0 h 260"/>
                  <a:gd name="T108" fmla="*/ 0 w 252"/>
                  <a:gd name="T109" fmla="*/ 0 h 260"/>
                  <a:gd name="T110" fmla="*/ 0 w 252"/>
                  <a:gd name="T111" fmla="*/ 0 h 260"/>
                  <a:gd name="T112" fmla="*/ 0 w 252"/>
                  <a:gd name="T113" fmla="*/ 0 h 260"/>
                  <a:gd name="T114" fmla="*/ 0 w 252"/>
                  <a:gd name="T115" fmla="*/ 0 h 260"/>
                  <a:gd name="T116" fmla="*/ 0 w 252"/>
                  <a:gd name="T117" fmla="*/ 0 h 260"/>
                  <a:gd name="T118" fmla="*/ 0 w 252"/>
                  <a:gd name="T119" fmla="*/ 0 h 2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2"/>
                  <a:gd name="T181" fmla="*/ 0 h 260"/>
                  <a:gd name="T182" fmla="*/ 252 w 252"/>
                  <a:gd name="T183" fmla="*/ 260 h 2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2" h="260">
                    <a:moveTo>
                      <a:pt x="137" y="0"/>
                    </a:moveTo>
                    <a:lnTo>
                      <a:pt x="252" y="0"/>
                    </a:lnTo>
                    <a:lnTo>
                      <a:pt x="252" y="96"/>
                    </a:lnTo>
                    <a:lnTo>
                      <a:pt x="243" y="100"/>
                    </a:lnTo>
                    <a:lnTo>
                      <a:pt x="232" y="102"/>
                    </a:lnTo>
                    <a:lnTo>
                      <a:pt x="222" y="106"/>
                    </a:lnTo>
                    <a:lnTo>
                      <a:pt x="213" y="110"/>
                    </a:lnTo>
                    <a:lnTo>
                      <a:pt x="205" y="115"/>
                    </a:lnTo>
                    <a:lnTo>
                      <a:pt x="198" y="119"/>
                    </a:lnTo>
                    <a:lnTo>
                      <a:pt x="192" y="125"/>
                    </a:lnTo>
                    <a:lnTo>
                      <a:pt x="187" y="132"/>
                    </a:lnTo>
                    <a:lnTo>
                      <a:pt x="187" y="139"/>
                    </a:lnTo>
                    <a:lnTo>
                      <a:pt x="193" y="144"/>
                    </a:lnTo>
                    <a:lnTo>
                      <a:pt x="201" y="149"/>
                    </a:lnTo>
                    <a:lnTo>
                      <a:pt x="210" y="154"/>
                    </a:lnTo>
                    <a:lnTo>
                      <a:pt x="220" y="160"/>
                    </a:lnTo>
                    <a:lnTo>
                      <a:pt x="227" y="165"/>
                    </a:lnTo>
                    <a:lnTo>
                      <a:pt x="230" y="175"/>
                    </a:lnTo>
                    <a:lnTo>
                      <a:pt x="227" y="185"/>
                    </a:lnTo>
                    <a:lnTo>
                      <a:pt x="220" y="197"/>
                    </a:lnTo>
                    <a:lnTo>
                      <a:pt x="210" y="207"/>
                    </a:lnTo>
                    <a:lnTo>
                      <a:pt x="201" y="216"/>
                    </a:lnTo>
                    <a:lnTo>
                      <a:pt x="192" y="225"/>
                    </a:lnTo>
                    <a:lnTo>
                      <a:pt x="182" y="233"/>
                    </a:lnTo>
                    <a:lnTo>
                      <a:pt x="174" y="241"/>
                    </a:lnTo>
                    <a:lnTo>
                      <a:pt x="168" y="251"/>
                    </a:lnTo>
                    <a:lnTo>
                      <a:pt x="163" y="260"/>
                    </a:lnTo>
                    <a:lnTo>
                      <a:pt x="0" y="260"/>
                    </a:lnTo>
                    <a:lnTo>
                      <a:pt x="2" y="251"/>
                    </a:lnTo>
                    <a:lnTo>
                      <a:pt x="8" y="239"/>
                    </a:lnTo>
                    <a:lnTo>
                      <a:pt x="15" y="227"/>
                    </a:lnTo>
                    <a:lnTo>
                      <a:pt x="23" y="214"/>
                    </a:lnTo>
                    <a:lnTo>
                      <a:pt x="32" y="200"/>
                    </a:lnTo>
                    <a:lnTo>
                      <a:pt x="42" y="187"/>
                    </a:lnTo>
                    <a:lnTo>
                      <a:pt x="53" y="177"/>
                    </a:lnTo>
                    <a:lnTo>
                      <a:pt x="62" y="168"/>
                    </a:lnTo>
                    <a:lnTo>
                      <a:pt x="74" y="159"/>
                    </a:lnTo>
                    <a:lnTo>
                      <a:pt x="92" y="146"/>
                    </a:lnTo>
                    <a:lnTo>
                      <a:pt x="111" y="132"/>
                    </a:lnTo>
                    <a:lnTo>
                      <a:pt x="131" y="117"/>
                    </a:lnTo>
                    <a:lnTo>
                      <a:pt x="147" y="103"/>
                    </a:lnTo>
                    <a:lnTo>
                      <a:pt x="157" y="92"/>
                    </a:lnTo>
                    <a:lnTo>
                      <a:pt x="160" y="84"/>
                    </a:lnTo>
                    <a:lnTo>
                      <a:pt x="151" y="80"/>
                    </a:lnTo>
                    <a:lnTo>
                      <a:pt x="134" y="81"/>
                    </a:lnTo>
                    <a:lnTo>
                      <a:pt x="115" y="84"/>
                    </a:lnTo>
                    <a:lnTo>
                      <a:pt x="95" y="88"/>
                    </a:lnTo>
                    <a:lnTo>
                      <a:pt x="77" y="92"/>
                    </a:lnTo>
                    <a:lnTo>
                      <a:pt x="59" y="95"/>
                    </a:lnTo>
                    <a:lnTo>
                      <a:pt x="46" y="96"/>
                    </a:lnTo>
                    <a:lnTo>
                      <a:pt x="35" y="94"/>
                    </a:lnTo>
                    <a:lnTo>
                      <a:pt x="32" y="88"/>
                    </a:lnTo>
                    <a:lnTo>
                      <a:pt x="35" y="79"/>
                    </a:lnTo>
                    <a:lnTo>
                      <a:pt x="45" y="68"/>
                    </a:lnTo>
                    <a:lnTo>
                      <a:pt x="58" y="55"/>
                    </a:lnTo>
                    <a:lnTo>
                      <a:pt x="76" y="42"/>
                    </a:lnTo>
                    <a:lnTo>
                      <a:pt x="94" y="30"/>
                    </a:lnTo>
                    <a:lnTo>
                      <a:pt x="111" y="18"/>
                    </a:lnTo>
                    <a:lnTo>
                      <a:pt x="126" y="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99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Freeform 261"/>
              <p:cNvSpPr>
                <a:spLocks/>
              </p:cNvSpPr>
              <p:nvPr/>
            </p:nvSpPr>
            <p:spPr bwMode="auto">
              <a:xfrm>
                <a:off x="5367" y="3494"/>
                <a:ext cx="76" cy="89"/>
              </a:xfrm>
              <a:custGeom>
                <a:avLst/>
                <a:gdLst>
                  <a:gd name="T0" fmla="*/ 0 w 271"/>
                  <a:gd name="T1" fmla="*/ 0 h 260"/>
                  <a:gd name="T2" fmla="*/ 0 w 271"/>
                  <a:gd name="T3" fmla="*/ 0 h 260"/>
                  <a:gd name="T4" fmla="*/ 0 w 271"/>
                  <a:gd name="T5" fmla="*/ 0 h 260"/>
                  <a:gd name="T6" fmla="*/ 0 w 271"/>
                  <a:gd name="T7" fmla="*/ 0 h 260"/>
                  <a:gd name="T8" fmla="*/ 0 w 271"/>
                  <a:gd name="T9" fmla="*/ 0 h 260"/>
                  <a:gd name="T10" fmla="*/ 0 w 271"/>
                  <a:gd name="T11" fmla="*/ 0 h 260"/>
                  <a:gd name="T12" fmla="*/ 0 w 271"/>
                  <a:gd name="T13" fmla="*/ 0 h 260"/>
                  <a:gd name="T14" fmla="*/ 0 w 271"/>
                  <a:gd name="T15" fmla="*/ 0 h 260"/>
                  <a:gd name="T16" fmla="*/ 0 w 271"/>
                  <a:gd name="T17" fmla="*/ 0 h 260"/>
                  <a:gd name="T18" fmla="*/ 0 w 271"/>
                  <a:gd name="T19" fmla="*/ 0 h 260"/>
                  <a:gd name="T20" fmla="*/ 0 w 271"/>
                  <a:gd name="T21" fmla="*/ 0 h 260"/>
                  <a:gd name="T22" fmla="*/ 0 w 271"/>
                  <a:gd name="T23" fmla="*/ 0 h 260"/>
                  <a:gd name="T24" fmla="*/ 0 w 271"/>
                  <a:gd name="T25" fmla="*/ 0 h 260"/>
                  <a:gd name="T26" fmla="*/ 0 w 271"/>
                  <a:gd name="T27" fmla="*/ 0 h 260"/>
                  <a:gd name="T28" fmla="*/ 0 w 271"/>
                  <a:gd name="T29" fmla="*/ 0 h 260"/>
                  <a:gd name="T30" fmla="*/ 0 w 271"/>
                  <a:gd name="T31" fmla="*/ 0 h 260"/>
                  <a:gd name="T32" fmla="*/ 0 w 271"/>
                  <a:gd name="T33" fmla="*/ 0 h 260"/>
                  <a:gd name="T34" fmla="*/ 0 w 271"/>
                  <a:gd name="T35" fmla="*/ 0 h 260"/>
                  <a:gd name="T36" fmla="*/ 0 w 271"/>
                  <a:gd name="T37" fmla="*/ 0 h 260"/>
                  <a:gd name="T38" fmla="*/ 0 w 271"/>
                  <a:gd name="T39" fmla="*/ 0 h 260"/>
                  <a:gd name="T40" fmla="*/ 0 w 271"/>
                  <a:gd name="T41" fmla="*/ 0 h 260"/>
                  <a:gd name="T42" fmla="*/ 0 w 271"/>
                  <a:gd name="T43" fmla="*/ 0 h 260"/>
                  <a:gd name="T44" fmla="*/ 0 w 271"/>
                  <a:gd name="T45" fmla="*/ 0 h 260"/>
                  <a:gd name="T46" fmla="*/ 0 w 271"/>
                  <a:gd name="T47" fmla="*/ 0 h 260"/>
                  <a:gd name="T48" fmla="*/ 0 w 271"/>
                  <a:gd name="T49" fmla="*/ 0 h 260"/>
                  <a:gd name="T50" fmla="*/ 0 w 271"/>
                  <a:gd name="T51" fmla="*/ 0 h 260"/>
                  <a:gd name="T52" fmla="*/ 0 w 271"/>
                  <a:gd name="T53" fmla="*/ 0 h 260"/>
                  <a:gd name="T54" fmla="*/ 0 w 271"/>
                  <a:gd name="T55" fmla="*/ 0 h 260"/>
                  <a:gd name="T56" fmla="*/ 0 w 271"/>
                  <a:gd name="T57" fmla="*/ 0 h 260"/>
                  <a:gd name="T58" fmla="*/ 0 w 271"/>
                  <a:gd name="T59" fmla="*/ 0 h 260"/>
                  <a:gd name="T60" fmla="*/ 0 w 271"/>
                  <a:gd name="T61" fmla="*/ 0 h 260"/>
                  <a:gd name="T62" fmla="*/ 0 w 271"/>
                  <a:gd name="T63" fmla="*/ 0 h 260"/>
                  <a:gd name="T64" fmla="*/ 0 w 271"/>
                  <a:gd name="T65" fmla="*/ 0 h 260"/>
                  <a:gd name="T66" fmla="*/ 0 w 271"/>
                  <a:gd name="T67" fmla="*/ 0 h 260"/>
                  <a:gd name="T68" fmla="*/ 0 w 271"/>
                  <a:gd name="T69" fmla="*/ 0 h 260"/>
                  <a:gd name="T70" fmla="*/ 0 w 271"/>
                  <a:gd name="T71" fmla="*/ 0 h 260"/>
                  <a:gd name="T72" fmla="*/ 0 w 271"/>
                  <a:gd name="T73" fmla="*/ 0 h 260"/>
                  <a:gd name="T74" fmla="*/ 0 w 271"/>
                  <a:gd name="T75" fmla="*/ 0 h 260"/>
                  <a:gd name="T76" fmla="*/ 0 w 271"/>
                  <a:gd name="T77" fmla="*/ 0 h 260"/>
                  <a:gd name="T78" fmla="*/ 0 w 271"/>
                  <a:gd name="T79" fmla="*/ 0 h 260"/>
                  <a:gd name="T80" fmla="*/ 0 w 271"/>
                  <a:gd name="T81" fmla="*/ 0 h 260"/>
                  <a:gd name="T82" fmla="*/ 0 w 271"/>
                  <a:gd name="T83" fmla="*/ 0 h 260"/>
                  <a:gd name="T84" fmla="*/ 0 w 271"/>
                  <a:gd name="T85" fmla="*/ 0 h 260"/>
                  <a:gd name="T86" fmla="*/ 0 w 271"/>
                  <a:gd name="T87" fmla="*/ 0 h 260"/>
                  <a:gd name="T88" fmla="*/ 0 w 271"/>
                  <a:gd name="T89" fmla="*/ 0 h 260"/>
                  <a:gd name="T90" fmla="*/ 0 w 271"/>
                  <a:gd name="T91" fmla="*/ 0 h 260"/>
                  <a:gd name="T92" fmla="*/ 0 w 271"/>
                  <a:gd name="T93" fmla="*/ 0 h 260"/>
                  <a:gd name="T94" fmla="*/ 0 w 271"/>
                  <a:gd name="T95" fmla="*/ 0 h 260"/>
                  <a:gd name="T96" fmla="*/ 0 w 271"/>
                  <a:gd name="T97" fmla="*/ 0 h 260"/>
                  <a:gd name="T98" fmla="*/ 0 w 271"/>
                  <a:gd name="T99" fmla="*/ 0 h 260"/>
                  <a:gd name="T100" fmla="*/ 0 w 271"/>
                  <a:gd name="T101" fmla="*/ 0 h 260"/>
                  <a:gd name="T102" fmla="*/ 0 w 271"/>
                  <a:gd name="T103" fmla="*/ 0 h 260"/>
                  <a:gd name="T104" fmla="*/ 0 w 271"/>
                  <a:gd name="T105" fmla="*/ 0 h 260"/>
                  <a:gd name="T106" fmla="*/ 0 w 271"/>
                  <a:gd name="T107" fmla="*/ 0 h 260"/>
                  <a:gd name="T108" fmla="*/ 0 w 271"/>
                  <a:gd name="T109" fmla="*/ 0 h 2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71"/>
                  <a:gd name="T166" fmla="*/ 0 h 260"/>
                  <a:gd name="T167" fmla="*/ 271 w 271"/>
                  <a:gd name="T168" fmla="*/ 260 h 2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71" h="260">
                    <a:moveTo>
                      <a:pt x="110" y="0"/>
                    </a:moveTo>
                    <a:lnTo>
                      <a:pt x="103" y="4"/>
                    </a:lnTo>
                    <a:lnTo>
                      <a:pt x="95" y="10"/>
                    </a:lnTo>
                    <a:lnTo>
                      <a:pt x="84" y="18"/>
                    </a:lnTo>
                    <a:lnTo>
                      <a:pt x="74" y="27"/>
                    </a:lnTo>
                    <a:lnTo>
                      <a:pt x="64" y="36"/>
                    </a:lnTo>
                    <a:lnTo>
                      <a:pt x="54" y="47"/>
                    </a:lnTo>
                    <a:lnTo>
                      <a:pt x="45" y="56"/>
                    </a:lnTo>
                    <a:lnTo>
                      <a:pt x="38" y="64"/>
                    </a:lnTo>
                    <a:lnTo>
                      <a:pt x="34" y="72"/>
                    </a:lnTo>
                    <a:lnTo>
                      <a:pt x="33" y="80"/>
                    </a:lnTo>
                    <a:lnTo>
                      <a:pt x="34" y="88"/>
                    </a:lnTo>
                    <a:lnTo>
                      <a:pt x="38" y="96"/>
                    </a:lnTo>
                    <a:lnTo>
                      <a:pt x="45" y="102"/>
                    </a:lnTo>
                    <a:lnTo>
                      <a:pt x="53" y="107"/>
                    </a:lnTo>
                    <a:lnTo>
                      <a:pt x="64" y="108"/>
                    </a:lnTo>
                    <a:lnTo>
                      <a:pt x="74" y="107"/>
                    </a:lnTo>
                    <a:lnTo>
                      <a:pt x="84" y="106"/>
                    </a:lnTo>
                    <a:lnTo>
                      <a:pt x="94" y="109"/>
                    </a:lnTo>
                    <a:lnTo>
                      <a:pt x="102" y="115"/>
                    </a:lnTo>
                    <a:lnTo>
                      <a:pt x="106" y="124"/>
                    </a:lnTo>
                    <a:lnTo>
                      <a:pt x="107" y="134"/>
                    </a:lnTo>
                    <a:lnTo>
                      <a:pt x="105" y="146"/>
                    </a:lnTo>
                    <a:lnTo>
                      <a:pt x="98" y="157"/>
                    </a:lnTo>
                    <a:lnTo>
                      <a:pt x="86" y="169"/>
                    </a:lnTo>
                    <a:lnTo>
                      <a:pt x="71" y="180"/>
                    </a:lnTo>
                    <a:lnTo>
                      <a:pt x="56" y="192"/>
                    </a:lnTo>
                    <a:lnTo>
                      <a:pt x="42" y="203"/>
                    </a:lnTo>
                    <a:lnTo>
                      <a:pt x="29" y="214"/>
                    </a:lnTo>
                    <a:lnTo>
                      <a:pt x="19" y="225"/>
                    </a:lnTo>
                    <a:lnTo>
                      <a:pt x="10" y="237"/>
                    </a:lnTo>
                    <a:lnTo>
                      <a:pt x="4" y="248"/>
                    </a:lnTo>
                    <a:lnTo>
                      <a:pt x="0" y="260"/>
                    </a:lnTo>
                    <a:lnTo>
                      <a:pt x="179" y="260"/>
                    </a:lnTo>
                    <a:lnTo>
                      <a:pt x="182" y="253"/>
                    </a:lnTo>
                    <a:lnTo>
                      <a:pt x="188" y="244"/>
                    </a:lnTo>
                    <a:lnTo>
                      <a:pt x="193" y="233"/>
                    </a:lnTo>
                    <a:lnTo>
                      <a:pt x="198" y="222"/>
                    </a:lnTo>
                    <a:lnTo>
                      <a:pt x="205" y="210"/>
                    </a:lnTo>
                    <a:lnTo>
                      <a:pt x="211" y="200"/>
                    </a:lnTo>
                    <a:lnTo>
                      <a:pt x="218" y="191"/>
                    </a:lnTo>
                    <a:lnTo>
                      <a:pt x="224" y="183"/>
                    </a:lnTo>
                    <a:lnTo>
                      <a:pt x="235" y="168"/>
                    </a:lnTo>
                    <a:lnTo>
                      <a:pt x="242" y="151"/>
                    </a:lnTo>
                    <a:lnTo>
                      <a:pt x="240" y="138"/>
                    </a:lnTo>
                    <a:lnTo>
                      <a:pt x="225" y="130"/>
                    </a:lnTo>
                    <a:lnTo>
                      <a:pt x="212" y="127"/>
                    </a:lnTo>
                    <a:lnTo>
                      <a:pt x="201" y="123"/>
                    </a:lnTo>
                    <a:lnTo>
                      <a:pt x="192" y="116"/>
                    </a:lnTo>
                    <a:lnTo>
                      <a:pt x="188" y="104"/>
                    </a:lnTo>
                    <a:lnTo>
                      <a:pt x="192" y="88"/>
                    </a:lnTo>
                    <a:lnTo>
                      <a:pt x="205" y="65"/>
                    </a:lnTo>
                    <a:lnTo>
                      <a:pt x="231" y="36"/>
                    </a:lnTo>
                    <a:lnTo>
                      <a:pt x="271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99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Rectangle 262"/>
              <p:cNvSpPr>
                <a:spLocks noChangeArrowheads="1"/>
              </p:cNvSpPr>
              <p:nvPr/>
            </p:nvSpPr>
            <p:spPr bwMode="auto">
              <a:xfrm>
                <a:off x="5212" y="3482"/>
                <a:ext cx="10" cy="219"/>
              </a:xfrm>
              <a:prstGeom prst="rect">
                <a:avLst/>
              </a:prstGeom>
              <a:solidFill>
                <a:srgbClr val="FFD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91" name="Rectangle 263"/>
              <p:cNvSpPr>
                <a:spLocks noChangeArrowheads="1"/>
              </p:cNvSpPr>
              <p:nvPr/>
            </p:nvSpPr>
            <p:spPr bwMode="auto">
              <a:xfrm>
                <a:off x="5453" y="3482"/>
                <a:ext cx="10" cy="219"/>
              </a:xfrm>
              <a:prstGeom prst="rect">
                <a:avLst/>
              </a:prstGeom>
              <a:solidFill>
                <a:srgbClr val="FFD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92" name="Rectangle 264"/>
              <p:cNvSpPr>
                <a:spLocks noChangeArrowheads="1"/>
              </p:cNvSpPr>
              <p:nvPr/>
            </p:nvSpPr>
            <p:spPr bwMode="auto">
              <a:xfrm>
                <a:off x="5222" y="3595"/>
                <a:ext cx="231" cy="14"/>
              </a:xfrm>
              <a:prstGeom prst="rect">
                <a:avLst/>
              </a:prstGeom>
              <a:solidFill>
                <a:srgbClr val="FFD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93" name="Freeform 265"/>
              <p:cNvSpPr>
                <a:spLocks/>
              </p:cNvSpPr>
              <p:nvPr/>
            </p:nvSpPr>
            <p:spPr bwMode="auto">
              <a:xfrm>
                <a:off x="5236" y="3429"/>
                <a:ext cx="202" cy="10"/>
              </a:xfrm>
              <a:custGeom>
                <a:avLst/>
                <a:gdLst>
                  <a:gd name="T0" fmla="*/ 0 w 725"/>
                  <a:gd name="T1" fmla="*/ 0 h 27"/>
                  <a:gd name="T2" fmla="*/ 0 w 725"/>
                  <a:gd name="T3" fmla="*/ 0 h 27"/>
                  <a:gd name="T4" fmla="*/ 0 w 725"/>
                  <a:gd name="T5" fmla="*/ 0 h 27"/>
                  <a:gd name="T6" fmla="*/ 0 w 725"/>
                  <a:gd name="T7" fmla="*/ 0 h 27"/>
                  <a:gd name="T8" fmla="*/ 0 w 72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5"/>
                  <a:gd name="T16" fmla="*/ 0 h 27"/>
                  <a:gd name="T17" fmla="*/ 725 w 72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5" h="27">
                    <a:moveTo>
                      <a:pt x="725" y="27"/>
                    </a:moveTo>
                    <a:lnTo>
                      <a:pt x="699" y="0"/>
                    </a:lnTo>
                    <a:lnTo>
                      <a:pt x="20" y="0"/>
                    </a:lnTo>
                    <a:lnTo>
                      <a:pt x="0" y="27"/>
                    </a:lnTo>
                    <a:lnTo>
                      <a:pt x="725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Rectangle 266"/>
              <p:cNvSpPr>
                <a:spLocks noChangeArrowheads="1"/>
              </p:cNvSpPr>
              <p:nvPr/>
            </p:nvSpPr>
            <p:spPr bwMode="auto">
              <a:xfrm>
                <a:off x="5222" y="3609"/>
                <a:ext cx="231" cy="92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95" name="Freeform 267"/>
              <p:cNvSpPr>
                <a:spLocks/>
              </p:cNvSpPr>
              <p:nvPr/>
            </p:nvSpPr>
            <p:spPr bwMode="auto">
              <a:xfrm>
                <a:off x="5212" y="3439"/>
                <a:ext cx="249" cy="33"/>
              </a:xfrm>
              <a:custGeom>
                <a:avLst/>
                <a:gdLst>
                  <a:gd name="T0" fmla="*/ 0 w 894"/>
                  <a:gd name="T1" fmla="*/ 0 h 97"/>
                  <a:gd name="T2" fmla="*/ 0 w 894"/>
                  <a:gd name="T3" fmla="*/ 0 h 97"/>
                  <a:gd name="T4" fmla="*/ 0 w 894"/>
                  <a:gd name="T5" fmla="*/ 0 h 97"/>
                  <a:gd name="T6" fmla="*/ 0 w 894"/>
                  <a:gd name="T7" fmla="*/ 0 h 97"/>
                  <a:gd name="T8" fmla="*/ 0 w 894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4"/>
                  <a:gd name="T16" fmla="*/ 0 h 97"/>
                  <a:gd name="T17" fmla="*/ 894 w 894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4" h="97">
                    <a:moveTo>
                      <a:pt x="894" y="97"/>
                    </a:moveTo>
                    <a:lnTo>
                      <a:pt x="837" y="0"/>
                    </a:lnTo>
                    <a:lnTo>
                      <a:pt x="50" y="0"/>
                    </a:lnTo>
                    <a:lnTo>
                      <a:pt x="0" y="97"/>
                    </a:lnTo>
                    <a:lnTo>
                      <a:pt x="894" y="97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Rectangle 268"/>
              <p:cNvSpPr>
                <a:spLocks noChangeArrowheads="1"/>
              </p:cNvSpPr>
              <p:nvPr/>
            </p:nvSpPr>
            <p:spPr bwMode="auto">
              <a:xfrm>
                <a:off x="5222" y="3643"/>
                <a:ext cx="34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97" name="Rectangle 269"/>
              <p:cNvSpPr>
                <a:spLocks noChangeArrowheads="1"/>
              </p:cNvSpPr>
              <p:nvPr/>
            </p:nvSpPr>
            <p:spPr bwMode="auto">
              <a:xfrm>
                <a:off x="5222" y="3663"/>
                <a:ext cx="15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98" name="Rectangle 270"/>
              <p:cNvSpPr>
                <a:spLocks noChangeArrowheads="1"/>
              </p:cNvSpPr>
              <p:nvPr/>
            </p:nvSpPr>
            <p:spPr bwMode="auto">
              <a:xfrm>
                <a:off x="5399" y="3643"/>
                <a:ext cx="34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299" name="Rectangle 271"/>
              <p:cNvSpPr>
                <a:spLocks noChangeArrowheads="1"/>
              </p:cNvSpPr>
              <p:nvPr/>
            </p:nvSpPr>
            <p:spPr bwMode="auto">
              <a:xfrm>
                <a:off x="5384" y="3624"/>
                <a:ext cx="37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00" name="Rectangle 272"/>
              <p:cNvSpPr>
                <a:spLocks noChangeArrowheads="1"/>
              </p:cNvSpPr>
              <p:nvPr/>
            </p:nvSpPr>
            <p:spPr bwMode="auto">
              <a:xfrm>
                <a:off x="5384" y="3663"/>
                <a:ext cx="37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01" name="Rectangle 273"/>
              <p:cNvSpPr>
                <a:spLocks noChangeArrowheads="1"/>
              </p:cNvSpPr>
              <p:nvPr/>
            </p:nvSpPr>
            <p:spPr bwMode="auto">
              <a:xfrm>
                <a:off x="4909" y="3701"/>
                <a:ext cx="587" cy="1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02" name="Freeform 274"/>
              <p:cNvSpPr>
                <a:spLocks/>
              </p:cNvSpPr>
              <p:nvPr/>
            </p:nvSpPr>
            <p:spPr bwMode="auto">
              <a:xfrm>
                <a:off x="5416" y="3505"/>
                <a:ext cx="96" cy="206"/>
              </a:xfrm>
              <a:custGeom>
                <a:avLst/>
                <a:gdLst>
                  <a:gd name="T0" fmla="*/ 0 w 347"/>
                  <a:gd name="T1" fmla="*/ 0 h 601"/>
                  <a:gd name="T2" fmla="*/ 0 w 347"/>
                  <a:gd name="T3" fmla="*/ 0 h 601"/>
                  <a:gd name="T4" fmla="*/ 0 w 347"/>
                  <a:gd name="T5" fmla="*/ 0 h 601"/>
                  <a:gd name="T6" fmla="*/ 0 w 347"/>
                  <a:gd name="T7" fmla="*/ 0 h 601"/>
                  <a:gd name="T8" fmla="*/ 0 w 347"/>
                  <a:gd name="T9" fmla="*/ 0 h 601"/>
                  <a:gd name="T10" fmla="*/ 0 w 347"/>
                  <a:gd name="T11" fmla="*/ 0 h 601"/>
                  <a:gd name="T12" fmla="*/ 0 w 347"/>
                  <a:gd name="T13" fmla="*/ 0 h 601"/>
                  <a:gd name="T14" fmla="*/ 0 w 347"/>
                  <a:gd name="T15" fmla="*/ 0 h 601"/>
                  <a:gd name="T16" fmla="*/ 0 w 347"/>
                  <a:gd name="T17" fmla="*/ 0 h 601"/>
                  <a:gd name="T18" fmla="*/ 0 w 347"/>
                  <a:gd name="T19" fmla="*/ 0 h 601"/>
                  <a:gd name="T20" fmla="*/ 0 w 347"/>
                  <a:gd name="T21" fmla="*/ 0 h 601"/>
                  <a:gd name="T22" fmla="*/ 0 w 347"/>
                  <a:gd name="T23" fmla="*/ 0 h 601"/>
                  <a:gd name="T24" fmla="*/ 0 w 347"/>
                  <a:gd name="T25" fmla="*/ 0 h 601"/>
                  <a:gd name="T26" fmla="*/ 0 w 347"/>
                  <a:gd name="T27" fmla="*/ 0 h 601"/>
                  <a:gd name="T28" fmla="*/ 0 w 347"/>
                  <a:gd name="T29" fmla="*/ 0 h 601"/>
                  <a:gd name="T30" fmla="*/ 0 w 347"/>
                  <a:gd name="T31" fmla="*/ 0 h 601"/>
                  <a:gd name="T32" fmla="*/ 0 w 347"/>
                  <a:gd name="T33" fmla="*/ 0 h 601"/>
                  <a:gd name="T34" fmla="*/ 0 w 347"/>
                  <a:gd name="T35" fmla="*/ 0 h 601"/>
                  <a:gd name="T36" fmla="*/ 0 w 347"/>
                  <a:gd name="T37" fmla="*/ 0 h 601"/>
                  <a:gd name="T38" fmla="*/ 0 w 347"/>
                  <a:gd name="T39" fmla="*/ 0 h 601"/>
                  <a:gd name="T40" fmla="*/ 0 w 347"/>
                  <a:gd name="T41" fmla="*/ 0 h 601"/>
                  <a:gd name="T42" fmla="*/ 0 w 347"/>
                  <a:gd name="T43" fmla="*/ 0 h 601"/>
                  <a:gd name="T44" fmla="*/ 0 w 347"/>
                  <a:gd name="T45" fmla="*/ 0 h 601"/>
                  <a:gd name="T46" fmla="*/ 0 w 347"/>
                  <a:gd name="T47" fmla="*/ 0 h 601"/>
                  <a:gd name="T48" fmla="*/ 0 w 347"/>
                  <a:gd name="T49" fmla="*/ 0 h 601"/>
                  <a:gd name="T50" fmla="*/ 0 w 347"/>
                  <a:gd name="T51" fmla="*/ 0 h 601"/>
                  <a:gd name="T52" fmla="*/ 0 w 347"/>
                  <a:gd name="T53" fmla="*/ 0 h 601"/>
                  <a:gd name="T54" fmla="*/ 0 w 347"/>
                  <a:gd name="T55" fmla="*/ 0 h 601"/>
                  <a:gd name="T56" fmla="*/ 0 w 347"/>
                  <a:gd name="T57" fmla="*/ 0 h 601"/>
                  <a:gd name="T58" fmla="*/ 0 w 347"/>
                  <a:gd name="T59" fmla="*/ 0 h 601"/>
                  <a:gd name="T60" fmla="*/ 0 w 347"/>
                  <a:gd name="T61" fmla="*/ 0 h 601"/>
                  <a:gd name="T62" fmla="*/ 0 w 347"/>
                  <a:gd name="T63" fmla="*/ 0 h 601"/>
                  <a:gd name="T64" fmla="*/ 0 w 347"/>
                  <a:gd name="T65" fmla="*/ 0 h 601"/>
                  <a:gd name="T66" fmla="*/ 0 w 347"/>
                  <a:gd name="T67" fmla="*/ 0 h 601"/>
                  <a:gd name="T68" fmla="*/ 0 w 347"/>
                  <a:gd name="T69" fmla="*/ 0 h 601"/>
                  <a:gd name="T70" fmla="*/ 0 w 347"/>
                  <a:gd name="T71" fmla="*/ 0 h 601"/>
                  <a:gd name="T72" fmla="*/ 0 w 347"/>
                  <a:gd name="T73" fmla="*/ 0 h 601"/>
                  <a:gd name="T74" fmla="*/ 0 w 347"/>
                  <a:gd name="T75" fmla="*/ 0 h 601"/>
                  <a:gd name="T76" fmla="*/ 0 w 347"/>
                  <a:gd name="T77" fmla="*/ 0 h 601"/>
                  <a:gd name="T78" fmla="*/ 0 w 347"/>
                  <a:gd name="T79" fmla="*/ 0 h 601"/>
                  <a:gd name="T80" fmla="*/ 0 w 347"/>
                  <a:gd name="T81" fmla="*/ 0 h 601"/>
                  <a:gd name="T82" fmla="*/ 0 w 347"/>
                  <a:gd name="T83" fmla="*/ 0 h 601"/>
                  <a:gd name="T84" fmla="*/ 0 w 347"/>
                  <a:gd name="T85" fmla="*/ 0 h 601"/>
                  <a:gd name="T86" fmla="*/ 0 w 347"/>
                  <a:gd name="T87" fmla="*/ 0 h 601"/>
                  <a:gd name="T88" fmla="*/ 0 w 347"/>
                  <a:gd name="T89" fmla="*/ 0 h 601"/>
                  <a:gd name="T90" fmla="*/ 0 w 347"/>
                  <a:gd name="T91" fmla="*/ 0 h 601"/>
                  <a:gd name="T92" fmla="*/ 0 w 347"/>
                  <a:gd name="T93" fmla="*/ 0 h 601"/>
                  <a:gd name="T94" fmla="*/ 0 w 347"/>
                  <a:gd name="T95" fmla="*/ 0 h 601"/>
                  <a:gd name="T96" fmla="*/ 0 w 347"/>
                  <a:gd name="T97" fmla="*/ 0 h 601"/>
                  <a:gd name="T98" fmla="*/ 0 w 347"/>
                  <a:gd name="T99" fmla="*/ 0 h 601"/>
                  <a:gd name="T100" fmla="*/ 0 w 347"/>
                  <a:gd name="T101" fmla="*/ 0 h 601"/>
                  <a:gd name="T102" fmla="*/ 0 w 347"/>
                  <a:gd name="T103" fmla="*/ 0 h 601"/>
                  <a:gd name="T104" fmla="*/ 0 w 347"/>
                  <a:gd name="T105" fmla="*/ 0 h 601"/>
                  <a:gd name="T106" fmla="*/ 0 w 347"/>
                  <a:gd name="T107" fmla="*/ 0 h 601"/>
                  <a:gd name="T108" fmla="*/ 0 w 347"/>
                  <a:gd name="T109" fmla="*/ 0 h 601"/>
                  <a:gd name="T110" fmla="*/ 0 w 347"/>
                  <a:gd name="T111" fmla="*/ 0 h 601"/>
                  <a:gd name="T112" fmla="*/ 0 w 347"/>
                  <a:gd name="T113" fmla="*/ 0 h 601"/>
                  <a:gd name="T114" fmla="*/ 0 w 347"/>
                  <a:gd name="T115" fmla="*/ 0 h 6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7"/>
                  <a:gd name="T175" fmla="*/ 0 h 601"/>
                  <a:gd name="T176" fmla="*/ 347 w 347"/>
                  <a:gd name="T177" fmla="*/ 601 h 6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7" h="601">
                    <a:moveTo>
                      <a:pt x="230" y="138"/>
                    </a:moveTo>
                    <a:lnTo>
                      <a:pt x="232" y="127"/>
                    </a:lnTo>
                    <a:lnTo>
                      <a:pt x="230" y="107"/>
                    </a:lnTo>
                    <a:lnTo>
                      <a:pt x="227" y="83"/>
                    </a:lnTo>
                    <a:lnTo>
                      <a:pt x="220" y="59"/>
                    </a:lnTo>
                    <a:lnTo>
                      <a:pt x="211" y="34"/>
                    </a:lnTo>
                    <a:lnTo>
                      <a:pt x="199" y="15"/>
                    </a:lnTo>
                    <a:lnTo>
                      <a:pt x="184" y="2"/>
                    </a:lnTo>
                    <a:lnTo>
                      <a:pt x="167" y="0"/>
                    </a:lnTo>
                    <a:lnTo>
                      <a:pt x="150" y="7"/>
                    </a:lnTo>
                    <a:lnTo>
                      <a:pt x="137" y="18"/>
                    </a:lnTo>
                    <a:lnTo>
                      <a:pt x="127" y="33"/>
                    </a:lnTo>
                    <a:lnTo>
                      <a:pt x="121" y="52"/>
                    </a:lnTo>
                    <a:lnTo>
                      <a:pt x="117" y="70"/>
                    </a:lnTo>
                    <a:lnTo>
                      <a:pt x="116" y="87"/>
                    </a:lnTo>
                    <a:lnTo>
                      <a:pt x="116" y="104"/>
                    </a:lnTo>
                    <a:lnTo>
                      <a:pt x="119" y="115"/>
                    </a:lnTo>
                    <a:lnTo>
                      <a:pt x="107" y="123"/>
                    </a:lnTo>
                    <a:lnTo>
                      <a:pt x="93" y="139"/>
                    </a:lnTo>
                    <a:lnTo>
                      <a:pt x="77" y="163"/>
                    </a:lnTo>
                    <a:lnTo>
                      <a:pt x="62" y="192"/>
                    </a:lnTo>
                    <a:lnTo>
                      <a:pt x="48" y="224"/>
                    </a:lnTo>
                    <a:lnTo>
                      <a:pt x="39" y="258"/>
                    </a:lnTo>
                    <a:lnTo>
                      <a:pt x="37" y="290"/>
                    </a:lnTo>
                    <a:lnTo>
                      <a:pt x="41" y="321"/>
                    </a:lnTo>
                    <a:lnTo>
                      <a:pt x="29" y="328"/>
                    </a:lnTo>
                    <a:lnTo>
                      <a:pt x="16" y="347"/>
                    </a:lnTo>
                    <a:lnTo>
                      <a:pt x="7" y="375"/>
                    </a:lnTo>
                    <a:lnTo>
                      <a:pt x="1" y="411"/>
                    </a:lnTo>
                    <a:lnTo>
                      <a:pt x="0" y="455"/>
                    </a:lnTo>
                    <a:lnTo>
                      <a:pt x="6" y="502"/>
                    </a:lnTo>
                    <a:lnTo>
                      <a:pt x="17" y="552"/>
                    </a:lnTo>
                    <a:lnTo>
                      <a:pt x="38" y="601"/>
                    </a:lnTo>
                    <a:lnTo>
                      <a:pt x="318" y="601"/>
                    </a:lnTo>
                    <a:lnTo>
                      <a:pt x="326" y="579"/>
                    </a:lnTo>
                    <a:lnTo>
                      <a:pt x="334" y="547"/>
                    </a:lnTo>
                    <a:lnTo>
                      <a:pt x="341" y="508"/>
                    </a:lnTo>
                    <a:lnTo>
                      <a:pt x="346" y="465"/>
                    </a:lnTo>
                    <a:lnTo>
                      <a:pt x="347" y="425"/>
                    </a:lnTo>
                    <a:lnTo>
                      <a:pt x="342" y="390"/>
                    </a:lnTo>
                    <a:lnTo>
                      <a:pt x="331" y="366"/>
                    </a:lnTo>
                    <a:lnTo>
                      <a:pt x="311" y="357"/>
                    </a:lnTo>
                    <a:lnTo>
                      <a:pt x="318" y="340"/>
                    </a:lnTo>
                    <a:lnTo>
                      <a:pt x="320" y="324"/>
                    </a:lnTo>
                    <a:lnTo>
                      <a:pt x="320" y="310"/>
                    </a:lnTo>
                    <a:lnTo>
                      <a:pt x="318" y="298"/>
                    </a:lnTo>
                    <a:lnTo>
                      <a:pt x="313" y="288"/>
                    </a:lnTo>
                    <a:lnTo>
                      <a:pt x="308" y="281"/>
                    </a:lnTo>
                    <a:lnTo>
                      <a:pt x="301" y="275"/>
                    </a:lnTo>
                    <a:lnTo>
                      <a:pt x="295" y="273"/>
                    </a:lnTo>
                    <a:lnTo>
                      <a:pt x="297" y="257"/>
                    </a:lnTo>
                    <a:lnTo>
                      <a:pt x="296" y="235"/>
                    </a:lnTo>
                    <a:lnTo>
                      <a:pt x="291" y="211"/>
                    </a:lnTo>
                    <a:lnTo>
                      <a:pt x="285" y="188"/>
                    </a:lnTo>
                    <a:lnTo>
                      <a:pt x="275" y="166"/>
                    </a:lnTo>
                    <a:lnTo>
                      <a:pt x="263" y="148"/>
                    </a:lnTo>
                    <a:lnTo>
                      <a:pt x="248" y="139"/>
                    </a:lnTo>
                    <a:lnTo>
                      <a:pt x="230" y="138"/>
                    </a:lnTo>
                    <a:close/>
                  </a:path>
                </a:pathLst>
              </a:custGeom>
              <a:solidFill>
                <a:srgbClr val="84D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275"/>
              <p:cNvSpPr>
                <a:spLocks/>
              </p:cNvSpPr>
              <p:nvPr/>
            </p:nvSpPr>
            <p:spPr bwMode="auto">
              <a:xfrm>
                <a:off x="4909" y="3662"/>
                <a:ext cx="39" cy="48"/>
              </a:xfrm>
              <a:custGeom>
                <a:avLst/>
                <a:gdLst>
                  <a:gd name="T0" fmla="*/ 0 w 142"/>
                  <a:gd name="T1" fmla="*/ 0 h 141"/>
                  <a:gd name="T2" fmla="*/ 0 w 142"/>
                  <a:gd name="T3" fmla="*/ 0 h 141"/>
                  <a:gd name="T4" fmla="*/ 0 w 142"/>
                  <a:gd name="T5" fmla="*/ 0 h 141"/>
                  <a:gd name="T6" fmla="*/ 0 w 142"/>
                  <a:gd name="T7" fmla="*/ 0 h 141"/>
                  <a:gd name="T8" fmla="*/ 0 w 142"/>
                  <a:gd name="T9" fmla="*/ 0 h 141"/>
                  <a:gd name="T10" fmla="*/ 0 w 142"/>
                  <a:gd name="T11" fmla="*/ 0 h 141"/>
                  <a:gd name="T12" fmla="*/ 0 w 142"/>
                  <a:gd name="T13" fmla="*/ 0 h 141"/>
                  <a:gd name="T14" fmla="*/ 0 w 142"/>
                  <a:gd name="T15" fmla="*/ 0 h 141"/>
                  <a:gd name="T16" fmla="*/ 0 w 142"/>
                  <a:gd name="T17" fmla="*/ 0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2"/>
                  <a:gd name="T28" fmla="*/ 0 h 141"/>
                  <a:gd name="T29" fmla="*/ 142 w 142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2" h="141">
                    <a:moveTo>
                      <a:pt x="142" y="141"/>
                    </a:moveTo>
                    <a:lnTo>
                      <a:pt x="142" y="96"/>
                    </a:lnTo>
                    <a:lnTo>
                      <a:pt x="94" y="96"/>
                    </a:lnTo>
                    <a:lnTo>
                      <a:pt x="94" y="49"/>
                    </a:lnTo>
                    <a:lnTo>
                      <a:pt x="47" y="49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42" y="141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276"/>
              <p:cNvSpPr>
                <a:spLocks/>
              </p:cNvSpPr>
              <p:nvPr/>
            </p:nvSpPr>
            <p:spPr bwMode="auto">
              <a:xfrm>
                <a:off x="4303" y="3662"/>
                <a:ext cx="40" cy="48"/>
              </a:xfrm>
              <a:custGeom>
                <a:avLst/>
                <a:gdLst>
                  <a:gd name="T0" fmla="*/ 0 w 144"/>
                  <a:gd name="T1" fmla="*/ 0 h 141"/>
                  <a:gd name="T2" fmla="*/ 0 w 144"/>
                  <a:gd name="T3" fmla="*/ 0 h 141"/>
                  <a:gd name="T4" fmla="*/ 0 w 144"/>
                  <a:gd name="T5" fmla="*/ 0 h 141"/>
                  <a:gd name="T6" fmla="*/ 0 w 144"/>
                  <a:gd name="T7" fmla="*/ 0 h 141"/>
                  <a:gd name="T8" fmla="*/ 0 w 144"/>
                  <a:gd name="T9" fmla="*/ 0 h 141"/>
                  <a:gd name="T10" fmla="*/ 0 w 144"/>
                  <a:gd name="T11" fmla="*/ 0 h 141"/>
                  <a:gd name="T12" fmla="*/ 0 w 144"/>
                  <a:gd name="T13" fmla="*/ 0 h 141"/>
                  <a:gd name="T14" fmla="*/ 0 w 144"/>
                  <a:gd name="T15" fmla="*/ 0 h 141"/>
                  <a:gd name="T16" fmla="*/ 0 w 144"/>
                  <a:gd name="T17" fmla="*/ 0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41"/>
                  <a:gd name="T29" fmla="*/ 144 w 144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41">
                    <a:moveTo>
                      <a:pt x="0" y="141"/>
                    </a:moveTo>
                    <a:lnTo>
                      <a:pt x="0" y="96"/>
                    </a:lnTo>
                    <a:lnTo>
                      <a:pt x="48" y="96"/>
                    </a:lnTo>
                    <a:lnTo>
                      <a:pt x="48" y="49"/>
                    </a:lnTo>
                    <a:lnTo>
                      <a:pt x="95" y="49"/>
                    </a:lnTo>
                    <a:lnTo>
                      <a:pt x="95" y="0"/>
                    </a:lnTo>
                    <a:lnTo>
                      <a:pt x="144" y="0"/>
                    </a:lnTo>
                    <a:lnTo>
                      <a:pt x="144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277"/>
              <p:cNvSpPr>
                <a:spLocks/>
              </p:cNvSpPr>
              <p:nvPr/>
            </p:nvSpPr>
            <p:spPr bwMode="auto">
              <a:xfrm>
                <a:off x="4343" y="3256"/>
                <a:ext cx="566" cy="455"/>
              </a:xfrm>
              <a:custGeom>
                <a:avLst/>
                <a:gdLst>
                  <a:gd name="T0" fmla="*/ 0 w 2021"/>
                  <a:gd name="T1" fmla="*/ 0 h 1329"/>
                  <a:gd name="T2" fmla="*/ 0 w 2021"/>
                  <a:gd name="T3" fmla="*/ 0 h 1329"/>
                  <a:gd name="T4" fmla="*/ 0 w 2021"/>
                  <a:gd name="T5" fmla="*/ 0 h 1329"/>
                  <a:gd name="T6" fmla="*/ 0 w 2021"/>
                  <a:gd name="T7" fmla="*/ 0 h 1329"/>
                  <a:gd name="T8" fmla="*/ 0 w 2021"/>
                  <a:gd name="T9" fmla="*/ 0 h 1329"/>
                  <a:gd name="T10" fmla="*/ 0 w 2021"/>
                  <a:gd name="T11" fmla="*/ 0 h 1329"/>
                  <a:gd name="T12" fmla="*/ 0 w 2021"/>
                  <a:gd name="T13" fmla="*/ 0 h 1329"/>
                  <a:gd name="T14" fmla="*/ 0 w 2021"/>
                  <a:gd name="T15" fmla="*/ 0 h 1329"/>
                  <a:gd name="T16" fmla="*/ 0 w 2021"/>
                  <a:gd name="T17" fmla="*/ 0 h 1329"/>
                  <a:gd name="T18" fmla="*/ 0 w 2021"/>
                  <a:gd name="T19" fmla="*/ 0 h 1329"/>
                  <a:gd name="T20" fmla="*/ 0 w 2021"/>
                  <a:gd name="T21" fmla="*/ 0 h 1329"/>
                  <a:gd name="T22" fmla="*/ 0 w 2021"/>
                  <a:gd name="T23" fmla="*/ 0 h 1329"/>
                  <a:gd name="T24" fmla="*/ 0 w 2021"/>
                  <a:gd name="T25" fmla="*/ 0 h 1329"/>
                  <a:gd name="T26" fmla="*/ 0 w 2021"/>
                  <a:gd name="T27" fmla="*/ 0 h 1329"/>
                  <a:gd name="T28" fmla="*/ 0 w 2021"/>
                  <a:gd name="T29" fmla="*/ 0 h 1329"/>
                  <a:gd name="T30" fmla="*/ 0 w 2021"/>
                  <a:gd name="T31" fmla="*/ 0 h 1329"/>
                  <a:gd name="T32" fmla="*/ 0 w 2021"/>
                  <a:gd name="T33" fmla="*/ 0 h 1329"/>
                  <a:gd name="T34" fmla="*/ 0 w 2021"/>
                  <a:gd name="T35" fmla="*/ 0 h 1329"/>
                  <a:gd name="T36" fmla="*/ 0 w 2021"/>
                  <a:gd name="T37" fmla="*/ 0 h 1329"/>
                  <a:gd name="T38" fmla="*/ 0 w 2021"/>
                  <a:gd name="T39" fmla="*/ 0 h 1329"/>
                  <a:gd name="T40" fmla="*/ 0 w 2021"/>
                  <a:gd name="T41" fmla="*/ 0 h 1329"/>
                  <a:gd name="T42" fmla="*/ 0 w 2021"/>
                  <a:gd name="T43" fmla="*/ 0 h 1329"/>
                  <a:gd name="T44" fmla="*/ 0 w 2021"/>
                  <a:gd name="T45" fmla="*/ 0 h 1329"/>
                  <a:gd name="T46" fmla="*/ 0 w 2021"/>
                  <a:gd name="T47" fmla="*/ 0 h 1329"/>
                  <a:gd name="T48" fmla="*/ 0 w 2021"/>
                  <a:gd name="T49" fmla="*/ 0 h 1329"/>
                  <a:gd name="T50" fmla="*/ 0 w 2021"/>
                  <a:gd name="T51" fmla="*/ 0 h 1329"/>
                  <a:gd name="T52" fmla="*/ 0 w 2021"/>
                  <a:gd name="T53" fmla="*/ 0 h 1329"/>
                  <a:gd name="T54" fmla="*/ 0 w 2021"/>
                  <a:gd name="T55" fmla="*/ 0 h 1329"/>
                  <a:gd name="T56" fmla="*/ 0 w 2021"/>
                  <a:gd name="T57" fmla="*/ 0 h 1329"/>
                  <a:gd name="T58" fmla="*/ 0 w 2021"/>
                  <a:gd name="T59" fmla="*/ 0 h 1329"/>
                  <a:gd name="T60" fmla="*/ 0 w 2021"/>
                  <a:gd name="T61" fmla="*/ 0 h 1329"/>
                  <a:gd name="T62" fmla="*/ 0 w 2021"/>
                  <a:gd name="T63" fmla="*/ 0 h 1329"/>
                  <a:gd name="T64" fmla="*/ 0 w 2021"/>
                  <a:gd name="T65" fmla="*/ 0 h 1329"/>
                  <a:gd name="T66" fmla="*/ 0 w 2021"/>
                  <a:gd name="T67" fmla="*/ 0 h 1329"/>
                  <a:gd name="T68" fmla="*/ 0 w 2021"/>
                  <a:gd name="T69" fmla="*/ 0 h 1329"/>
                  <a:gd name="T70" fmla="*/ 0 w 2021"/>
                  <a:gd name="T71" fmla="*/ 0 h 1329"/>
                  <a:gd name="T72" fmla="*/ 0 w 2021"/>
                  <a:gd name="T73" fmla="*/ 0 h 1329"/>
                  <a:gd name="T74" fmla="*/ 0 w 2021"/>
                  <a:gd name="T75" fmla="*/ 0 h 13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21"/>
                  <a:gd name="T115" fmla="*/ 0 h 1329"/>
                  <a:gd name="T116" fmla="*/ 2021 w 2021"/>
                  <a:gd name="T117" fmla="*/ 1329 h 13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21" h="1329">
                    <a:moveTo>
                      <a:pt x="0" y="1329"/>
                    </a:moveTo>
                    <a:lnTo>
                      <a:pt x="0" y="107"/>
                    </a:lnTo>
                    <a:lnTo>
                      <a:pt x="782" y="107"/>
                    </a:lnTo>
                    <a:lnTo>
                      <a:pt x="783" y="97"/>
                    </a:lnTo>
                    <a:lnTo>
                      <a:pt x="786" y="85"/>
                    </a:lnTo>
                    <a:lnTo>
                      <a:pt x="792" y="75"/>
                    </a:lnTo>
                    <a:lnTo>
                      <a:pt x="799" y="66"/>
                    </a:lnTo>
                    <a:lnTo>
                      <a:pt x="809" y="56"/>
                    </a:lnTo>
                    <a:lnTo>
                      <a:pt x="821" y="47"/>
                    </a:lnTo>
                    <a:lnTo>
                      <a:pt x="834" y="39"/>
                    </a:lnTo>
                    <a:lnTo>
                      <a:pt x="849" y="31"/>
                    </a:lnTo>
                    <a:lnTo>
                      <a:pt x="865" y="24"/>
                    </a:lnTo>
                    <a:lnTo>
                      <a:pt x="882" y="18"/>
                    </a:lnTo>
                    <a:lnTo>
                      <a:pt x="900" y="13"/>
                    </a:lnTo>
                    <a:lnTo>
                      <a:pt x="921" y="8"/>
                    </a:lnTo>
                    <a:lnTo>
                      <a:pt x="942" y="5"/>
                    </a:lnTo>
                    <a:lnTo>
                      <a:pt x="964" y="2"/>
                    </a:lnTo>
                    <a:lnTo>
                      <a:pt x="987" y="0"/>
                    </a:lnTo>
                    <a:lnTo>
                      <a:pt x="1010" y="0"/>
                    </a:lnTo>
                    <a:lnTo>
                      <a:pt x="1033" y="0"/>
                    </a:lnTo>
                    <a:lnTo>
                      <a:pt x="1056" y="2"/>
                    </a:lnTo>
                    <a:lnTo>
                      <a:pt x="1078" y="5"/>
                    </a:lnTo>
                    <a:lnTo>
                      <a:pt x="1100" y="8"/>
                    </a:lnTo>
                    <a:lnTo>
                      <a:pt x="1119" y="13"/>
                    </a:lnTo>
                    <a:lnTo>
                      <a:pt x="1138" y="18"/>
                    </a:lnTo>
                    <a:lnTo>
                      <a:pt x="1156" y="24"/>
                    </a:lnTo>
                    <a:lnTo>
                      <a:pt x="1172" y="31"/>
                    </a:lnTo>
                    <a:lnTo>
                      <a:pt x="1187" y="39"/>
                    </a:lnTo>
                    <a:lnTo>
                      <a:pt x="1200" y="47"/>
                    </a:lnTo>
                    <a:lnTo>
                      <a:pt x="1212" y="56"/>
                    </a:lnTo>
                    <a:lnTo>
                      <a:pt x="1221" y="66"/>
                    </a:lnTo>
                    <a:lnTo>
                      <a:pt x="1229" y="75"/>
                    </a:lnTo>
                    <a:lnTo>
                      <a:pt x="1235" y="85"/>
                    </a:lnTo>
                    <a:lnTo>
                      <a:pt x="1238" y="97"/>
                    </a:lnTo>
                    <a:lnTo>
                      <a:pt x="1239" y="107"/>
                    </a:lnTo>
                    <a:lnTo>
                      <a:pt x="2021" y="107"/>
                    </a:lnTo>
                    <a:lnTo>
                      <a:pt x="2021" y="1328"/>
                    </a:lnTo>
                    <a:lnTo>
                      <a:pt x="0" y="1329"/>
                    </a:lnTo>
                    <a:close/>
                  </a:path>
                </a:pathLst>
              </a:cu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Rectangle 278"/>
              <p:cNvSpPr>
                <a:spLocks noChangeArrowheads="1"/>
              </p:cNvSpPr>
              <p:nvPr/>
            </p:nvSpPr>
            <p:spPr bwMode="auto">
              <a:xfrm>
                <a:off x="4706" y="3469"/>
                <a:ext cx="35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07" name="Rectangle 279"/>
              <p:cNvSpPr>
                <a:spLocks noChangeArrowheads="1"/>
              </p:cNvSpPr>
              <p:nvPr/>
            </p:nvSpPr>
            <p:spPr bwMode="auto">
              <a:xfrm>
                <a:off x="4687" y="3489"/>
                <a:ext cx="35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08" name="Rectangle 280"/>
              <p:cNvSpPr>
                <a:spLocks noChangeArrowheads="1"/>
              </p:cNvSpPr>
              <p:nvPr/>
            </p:nvSpPr>
            <p:spPr bwMode="auto">
              <a:xfrm>
                <a:off x="4809" y="3448"/>
                <a:ext cx="35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09" name="Rectangle 281"/>
              <p:cNvSpPr>
                <a:spLocks noChangeArrowheads="1"/>
              </p:cNvSpPr>
              <p:nvPr/>
            </p:nvSpPr>
            <p:spPr bwMode="auto">
              <a:xfrm>
                <a:off x="4790" y="3469"/>
                <a:ext cx="35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0" name="Rectangle 282"/>
              <p:cNvSpPr>
                <a:spLocks noChangeArrowheads="1"/>
              </p:cNvSpPr>
              <p:nvPr/>
            </p:nvSpPr>
            <p:spPr bwMode="auto">
              <a:xfrm>
                <a:off x="4790" y="3429"/>
                <a:ext cx="35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1" name="Rectangle 283"/>
              <p:cNvSpPr>
                <a:spLocks noChangeArrowheads="1"/>
              </p:cNvSpPr>
              <p:nvPr/>
            </p:nvSpPr>
            <p:spPr bwMode="auto">
              <a:xfrm>
                <a:off x="4343" y="3466"/>
                <a:ext cx="36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2" name="Rectangle 284"/>
              <p:cNvSpPr>
                <a:spLocks noChangeArrowheads="1"/>
              </p:cNvSpPr>
              <p:nvPr/>
            </p:nvSpPr>
            <p:spPr bwMode="auto">
              <a:xfrm>
                <a:off x="4343" y="3445"/>
                <a:ext cx="17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3" name="Rectangle 285"/>
              <p:cNvSpPr>
                <a:spLocks noChangeArrowheads="1"/>
              </p:cNvSpPr>
              <p:nvPr/>
            </p:nvSpPr>
            <p:spPr bwMode="auto">
              <a:xfrm>
                <a:off x="4343" y="3486"/>
                <a:ext cx="17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4" name="Rectangle 286"/>
              <p:cNvSpPr>
                <a:spLocks noChangeArrowheads="1"/>
              </p:cNvSpPr>
              <p:nvPr/>
            </p:nvSpPr>
            <p:spPr bwMode="auto">
              <a:xfrm>
                <a:off x="4494" y="3466"/>
                <a:ext cx="36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5" name="Rectangle 287"/>
              <p:cNvSpPr>
                <a:spLocks noChangeArrowheads="1"/>
              </p:cNvSpPr>
              <p:nvPr/>
            </p:nvSpPr>
            <p:spPr bwMode="auto">
              <a:xfrm>
                <a:off x="4475" y="3486"/>
                <a:ext cx="36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6" name="Rectangle 288"/>
              <p:cNvSpPr>
                <a:spLocks noChangeArrowheads="1"/>
              </p:cNvSpPr>
              <p:nvPr/>
            </p:nvSpPr>
            <p:spPr bwMode="auto">
              <a:xfrm>
                <a:off x="4343" y="3620"/>
                <a:ext cx="36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7" name="Rectangle 289"/>
              <p:cNvSpPr>
                <a:spLocks noChangeArrowheads="1"/>
              </p:cNvSpPr>
              <p:nvPr/>
            </p:nvSpPr>
            <p:spPr bwMode="auto">
              <a:xfrm>
                <a:off x="4343" y="3600"/>
                <a:ext cx="17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8" name="Rectangle 290"/>
              <p:cNvSpPr>
                <a:spLocks noChangeArrowheads="1"/>
              </p:cNvSpPr>
              <p:nvPr/>
            </p:nvSpPr>
            <p:spPr bwMode="auto">
              <a:xfrm>
                <a:off x="4343" y="3641"/>
                <a:ext cx="17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19" name="Rectangle 291"/>
              <p:cNvSpPr>
                <a:spLocks noChangeArrowheads="1"/>
              </p:cNvSpPr>
              <p:nvPr/>
            </p:nvSpPr>
            <p:spPr bwMode="auto">
              <a:xfrm>
                <a:off x="4494" y="3620"/>
                <a:ext cx="36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20" name="Rectangle 292"/>
              <p:cNvSpPr>
                <a:spLocks noChangeArrowheads="1"/>
              </p:cNvSpPr>
              <p:nvPr/>
            </p:nvSpPr>
            <p:spPr bwMode="auto">
              <a:xfrm>
                <a:off x="4475" y="3641"/>
                <a:ext cx="36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21" name="Freeform 293"/>
              <p:cNvSpPr>
                <a:spLocks/>
              </p:cNvSpPr>
              <p:nvPr/>
            </p:nvSpPr>
            <p:spPr bwMode="auto">
              <a:xfrm>
                <a:off x="4562" y="3466"/>
                <a:ext cx="128" cy="36"/>
              </a:xfrm>
              <a:custGeom>
                <a:avLst/>
                <a:gdLst>
                  <a:gd name="T0" fmla="*/ 0 w 457"/>
                  <a:gd name="T1" fmla="*/ 0 h 106"/>
                  <a:gd name="T2" fmla="*/ 0 w 457"/>
                  <a:gd name="T3" fmla="*/ 0 h 106"/>
                  <a:gd name="T4" fmla="*/ 0 w 457"/>
                  <a:gd name="T5" fmla="*/ 0 h 106"/>
                  <a:gd name="T6" fmla="*/ 0 w 457"/>
                  <a:gd name="T7" fmla="*/ 0 h 106"/>
                  <a:gd name="T8" fmla="*/ 0 w 457"/>
                  <a:gd name="T9" fmla="*/ 0 h 106"/>
                  <a:gd name="T10" fmla="*/ 0 w 457"/>
                  <a:gd name="T11" fmla="*/ 0 h 106"/>
                  <a:gd name="T12" fmla="*/ 0 w 457"/>
                  <a:gd name="T13" fmla="*/ 0 h 106"/>
                  <a:gd name="T14" fmla="*/ 0 w 457"/>
                  <a:gd name="T15" fmla="*/ 0 h 106"/>
                  <a:gd name="T16" fmla="*/ 0 w 457"/>
                  <a:gd name="T17" fmla="*/ 0 h 106"/>
                  <a:gd name="T18" fmla="*/ 0 w 457"/>
                  <a:gd name="T19" fmla="*/ 0 h 106"/>
                  <a:gd name="T20" fmla="*/ 0 w 457"/>
                  <a:gd name="T21" fmla="*/ 0 h 106"/>
                  <a:gd name="T22" fmla="*/ 0 w 457"/>
                  <a:gd name="T23" fmla="*/ 0 h 106"/>
                  <a:gd name="T24" fmla="*/ 0 w 457"/>
                  <a:gd name="T25" fmla="*/ 0 h 106"/>
                  <a:gd name="T26" fmla="*/ 0 w 457"/>
                  <a:gd name="T27" fmla="*/ 0 h 106"/>
                  <a:gd name="T28" fmla="*/ 0 w 457"/>
                  <a:gd name="T29" fmla="*/ 0 h 106"/>
                  <a:gd name="T30" fmla="*/ 0 w 457"/>
                  <a:gd name="T31" fmla="*/ 0 h 106"/>
                  <a:gd name="T32" fmla="*/ 0 w 457"/>
                  <a:gd name="T33" fmla="*/ 0 h 106"/>
                  <a:gd name="T34" fmla="*/ 0 w 457"/>
                  <a:gd name="T35" fmla="*/ 0 h 106"/>
                  <a:gd name="T36" fmla="*/ 0 w 457"/>
                  <a:gd name="T37" fmla="*/ 0 h 106"/>
                  <a:gd name="T38" fmla="*/ 0 w 457"/>
                  <a:gd name="T39" fmla="*/ 0 h 106"/>
                  <a:gd name="T40" fmla="*/ 0 w 457"/>
                  <a:gd name="T41" fmla="*/ 0 h 106"/>
                  <a:gd name="T42" fmla="*/ 0 w 457"/>
                  <a:gd name="T43" fmla="*/ 0 h 106"/>
                  <a:gd name="T44" fmla="*/ 0 w 457"/>
                  <a:gd name="T45" fmla="*/ 0 h 106"/>
                  <a:gd name="T46" fmla="*/ 0 w 457"/>
                  <a:gd name="T47" fmla="*/ 0 h 106"/>
                  <a:gd name="T48" fmla="*/ 0 w 457"/>
                  <a:gd name="T49" fmla="*/ 0 h 106"/>
                  <a:gd name="T50" fmla="*/ 0 w 457"/>
                  <a:gd name="T51" fmla="*/ 0 h 106"/>
                  <a:gd name="T52" fmla="*/ 0 w 457"/>
                  <a:gd name="T53" fmla="*/ 0 h 106"/>
                  <a:gd name="T54" fmla="*/ 0 w 457"/>
                  <a:gd name="T55" fmla="*/ 0 h 106"/>
                  <a:gd name="T56" fmla="*/ 0 w 457"/>
                  <a:gd name="T57" fmla="*/ 0 h 106"/>
                  <a:gd name="T58" fmla="*/ 0 w 457"/>
                  <a:gd name="T59" fmla="*/ 0 h 106"/>
                  <a:gd name="T60" fmla="*/ 0 w 457"/>
                  <a:gd name="T61" fmla="*/ 0 h 106"/>
                  <a:gd name="T62" fmla="*/ 0 w 457"/>
                  <a:gd name="T63" fmla="*/ 0 h 106"/>
                  <a:gd name="T64" fmla="*/ 0 w 457"/>
                  <a:gd name="T65" fmla="*/ 0 h 106"/>
                  <a:gd name="T66" fmla="*/ 0 w 457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7"/>
                  <a:gd name="T103" fmla="*/ 0 h 106"/>
                  <a:gd name="T104" fmla="*/ 457 w 457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7" h="106">
                    <a:moveTo>
                      <a:pt x="457" y="106"/>
                    </a:moveTo>
                    <a:lnTo>
                      <a:pt x="456" y="95"/>
                    </a:lnTo>
                    <a:lnTo>
                      <a:pt x="453" y="85"/>
                    </a:lnTo>
                    <a:lnTo>
                      <a:pt x="447" y="74"/>
                    </a:lnTo>
                    <a:lnTo>
                      <a:pt x="439" y="65"/>
                    </a:lnTo>
                    <a:lnTo>
                      <a:pt x="430" y="56"/>
                    </a:lnTo>
                    <a:lnTo>
                      <a:pt x="418" y="47"/>
                    </a:lnTo>
                    <a:lnTo>
                      <a:pt x="405" y="39"/>
                    </a:lnTo>
                    <a:lnTo>
                      <a:pt x="390" y="31"/>
                    </a:lnTo>
                    <a:lnTo>
                      <a:pt x="374" y="24"/>
                    </a:lnTo>
                    <a:lnTo>
                      <a:pt x="356" y="18"/>
                    </a:lnTo>
                    <a:lnTo>
                      <a:pt x="337" y="12"/>
                    </a:lnTo>
                    <a:lnTo>
                      <a:pt x="318" y="8"/>
                    </a:lnTo>
                    <a:lnTo>
                      <a:pt x="296" y="4"/>
                    </a:lnTo>
                    <a:lnTo>
                      <a:pt x="274" y="2"/>
                    </a:lnTo>
                    <a:lnTo>
                      <a:pt x="251" y="0"/>
                    </a:lnTo>
                    <a:lnTo>
                      <a:pt x="228" y="0"/>
                    </a:lnTo>
                    <a:lnTo>
                      <a:pt x="205" y="0"/>
                    </a:lnTo>
                    <a:lnTo>
                      <a:pt x="182" y="2"/>
                    </a:lnTo>
                    <a:lnTo>
                      <a:pt x="160" y="4"/>
                    </a:lnTo>
                    <a:lnTo>
                      <a:pt x="139" y="8"/>
                    </a:lnTo>
                    <a:lnTo>
                      <a:pt x="118" y="12"/>
                    </a:lnTo>
                    <a:lnTo>
                      <a:pt x="100" y="18"/>
                    </a:lnTo>
                    <a:lnTo>
                      <a:pt x="83" y="24"/>
                    </a:lnTo>
                    <a:lnTo>
                      <a:pt x="67" y="31"/>
                    </a:lnTo>
                    <a:lnTo>
                      <a:pt x="52" y="39"/>
                    </a:lnTo>
                    <a:lnTo>
                      <a:pt x="39" y="47"/>
                    </a:lnTo>
                    <a:lnTo>
                      <a:pt x="27" y="56"/>
                    </a:lnTo>
                    <a:lnTo>
                      <a:pt x="17" y="65"/>
                    </a:lnTo>
                    <a:lnTo>
                      <a:pt x="10" y="74"/>
                    </a:lnTo>
                    <a:lnTo>
                      <a:pt x="4" y="85"/>
                    </a:lnTo>
                    <a:lnTo>
                      <a:pt x="1" y="95"/>
                    </a:lnTo>
                    <a:lnTo>
                      <a:pt x="0" y="106"/>
                    </a:lnTo>
                    <a:lnTo>
                      <a:pt x="457" y="106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" name="Freeform 294"/>
              <p:cNvSpPr>
                <a:spLocks/>
              </p:cNvSpPr>
              <p:nvPr/>
            </p:nvSpPr>
            <p:spPr bwMode="auto">
              <a:xfrm>
                <a:off x="4358" y="3233"/>
                <a:ext cx="536" cy="60"/>
              </a:xfrm>
              <a:custGeom>
                <a:avLst/>
                <a:gdLst>
                  <a:gd name="T0" fmla="*/ 0 w 1919"/>
                  <a:gd name="T1" fmla="*/ 0 h 175"/>
                  <a:gd name="T2" fmla="*/ 0 w 1919"/>
                  <a:gd name="T3" fmla="*/ 0 h 175"/>
                  <a:gd name="T4" fmla="*/ 0 w 1919"/>
                  <a:gd name="T5" fmla="*/ 0 h 175"/>
                  <a:gd name="T6" fmla="*/ 0 w 1919"/>
                  <a:gd name="T7" fmla="*/ 0 h 175"/>
                  <a:gd name="T8" fmla="*/ 0 w 1919"/>
                  <a:gd name="T9" fmla="*/ 0 h 175"/>
                  <a:gd name="T10" fmla="*/ 0 w 1919"/>
                  <a:gd name="T11" fmla="*/ 0 h 175"/>
                  <a:gd name="T12" fmla="*/ 0 w 1919"/>
                  <a:gd name="T13" fmla="*/ 0 h 175"/>
                  <a:gd name="T14" fmla="*/ 0 w 1919"/>
                  <a:gd name="T15" fmla="*/ 0 h 175"/>
                  <a:gd name="T16" fmla="*/ 0 w 1919"/>
                  <a:gd name="T17" fmla="*/ 0 h 175"/>
                  <a:gd name="T18" fmla="*/ 0 w 1919"/>
                  <a:gd name="T19" fmla="*/ 0 h 175"/>
                  <a:gd name="T20" fmla="*/ 0 w 1919"/>
                  <a:gd name="T21" fmla="*/ 0 h 175"/>
                  <a:gd name="T22" fmla="*/ 0 w 1919"/>
                  <a:gd name="T23" fmla="*/ 0 h 175"/>
                  <a:gd name="T24" fmla="*/ 0 w 1919"/>
                  <a:gd name="T25" fmla="*/ 0 h 175"/>
                  <a:gd name="T26" fmla="*/ 0 w 1919"/>
                  <a:gd name="T27" fmla="*/ 0 h 175"/>
                  <a:gd name="T28" fmla="*/ 0 w 1919"/>
                  <a:gd name="T29" fmla="*/ 0 h 175"/>
                  <a:gd name="T30" fmla="*/ 0 w 1919"/>
                  <a:gd name="T31" fmla="*/ 0 h 175"/>
                  <a:gd name="T32" fmla="*/ 0 w 1919"/>
                  <a:gd name="T33" fmla="*/ 0 h 175"/>
                  <a:gd name="T34" fmla="*/ 0 w 1919"/>
                  <a:gd name="T35" fmla="*/ 0 h 175"/>
                  <a:gd name="T36" fmla="*/ 0 w 1919"/>
                  <a:gd name="T37" fmla="*/ 0 h 175"/>
                  <a:gd name="T38" fmla="*/ 0 w 1919"/>
                  <a:gd name="T39" fmla="*/ 0 h 175"/>
                  <a:gd name="T40" fmla="*/ 0 w 1919"/>
                  <a:gd name="T41" fmla="*/ 0 h 175"/>
                  <a:gd name="T42" fmla="*/ 0 w 1919"/>
                  <a:gd name="T43" fmla="*/ 0 h 175"/>
                  <a:gd name="T44" fmla="*/ 0 w 1919"/>
                  <a:gd name="T45" fmla="*/ 0 h 175"/>
                  <a:gd name="T46" fmla="*/ 0 w 1919"/>
                  <a:gd name="T47" fmla="*/ 0 h 175"/>
                  <a:gd name="T48" fmla="*/ 0 w 1919"/>
                  <a:gd name="T49" fmla="*/ 0 h 175"/>
                  <a:gd name="T50" fmla="*/ 0 w 1919"/>
                  <a:gd name="T51" fmla="*/ 0 h 175"/>
                  <a:gd name="T52" fmla="*/ 0 w 1919"/>
                  <a:gd name="T53" fmla="*/ 0 h 175"/>
                  <a:gd name="T54" fmla="*/ 0 w 1919"/>
                  <a:gd name="T55" fmla="*/ 0 h 175"/>
                  <a:gd name="T56" fmla="*/ 0 w 1919"/>
                  <a:gd name="T57" fmla="*/ 0 h 175"/>
                  <a:gd name="T58" fmla="*/ 0 w 1919"/>
                  <a:gd name="T59" fmla="*/ 0 h 175"/>
                  <a:gd name="T60" fmla="*/ 0 w 1919"/>
                  <a:gd name="T61" fmla="*/ 0 h 175"/>
                  <a:gd name="T62" fmla="*/ 0 w 1919"/>
                  <a:gd name="T63" fmla="*/ 0 h 175"/>
                  <a:gd name="T64" fmla="*/ 0 w 1919"/>
                  <a:gd name="T65" fmla="*/ 0 h 175"/>
                  <a:gd name="T66" fmla="*/ 0 w 1919"/>
                  <a:gd name="T67" fmla="*/ 0 h 175"/>
                  <a:gd name="T68" fmla="*/ 0 w 1919"/>
                  <a:gd name="T69" fmla="*/ 0 h 175"/>
                  <a:gd name="T70" fmla="*/ 0 w 1919"/>
                  <a:gd name="T71" fmla="*/ 0 h 175"/>
                  <a:gd name="T72" fmla="*/ 0 w 1919"/>
                  <a:gd name="T73" fmla="*/ 0 h 175"/>
                  <a:gd name="T74" fmla="*/ 0 w 1919"/>
                  <a:gd name="T75" fmla="*/ 0 h 175"/>
                  <a:gd name="T76" fmla="*/ 0 w 1919"/>
                  <a:gd name="T77" fmla="*/ 0 h 175"/>
                  <a:gd name="T78" fmla="*/ 0 w 1919"/>
                  <a:gd name="T79" fmla="*/ 0 h 175"/>
                  <a:gd name="T80" fmla="*/ 0 w 1919"/>
                  <a:gd name="T81" fmla="*/ 0 h 175"/>
                  <a:gd name="T82" fmla="*/ 0 w 1919"/>
                  <a:gd name="T83" fmla="*/ 0 h 175"/>
                  <a:gd name="T84" fmla="*/ 0 w 1919"/>
                  <a:gd name="T85" fmla="*/ 0 h 175"/>
                  <a:gd name="T86" fmla="*/ 0 w 1919"/>
                  <a:gd name="T87" fmla="*/ 0 h 175"/>
                  <a:gd name="T88" fmla="*/ 0 w 1919"/>
                  <a:gd name="T89" fmla="*/ 0 h 175"/>
                  <a:gd name="T90" fmla="*/ 0 w 1919"/>
                  <a:gd name="T91" fmla="*/ 0 h 175"/>
                  <a:gd name="T92" fmla="*/ 0 w 1919"/>
                  <a:gd name="T93" fmla="*/ 0 h 175"/>
                  <a:gd name="T94" fmla="*/ 0 w 1919"/>
                  <a:gd name="T95" fmla="*/ 0 h 175"/>
                  <a:gd name="T96" fmla="*/ 0 w 1919"/>
                  <a:gd name="T97" fmla="*/ 0 h 175"/>
                  <a:gd name="T98" fmla="*/ 0 w 1919"/>
                  <a:gd name="T99" fmla="*/ 0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19"/>
                  <a:gd name="T151" fmla="*/ 0 h 175"/>
                  <a:gd name="T152" fmla="*/ 1919 w 1919"/>
                  <a:gd name="T153" fmla="*/ 175 h 1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19" h="175">
                    <a:moveTo>
                      <a:pt x="959" y="68"/>
                    </a:moveTo>
                    <a:lnTo>
                      <a:pt x="936" y="68"/>
                    </a:lnTo>
                    <a:lnTo>
                      <a:pt x="913" y="70"/>
                    </a:lnTo>
                    <a:lnTo>
                      <a:pt x="891" y="73"/>
                    </a:lnTo>
                    <a:lnTo>
                      <a:pt x="870" y="76"/>
                    </a:lnTo>
                    <a:lnTo>
                      <a:pt x="849" y="81"/>
                    </a:lnTo>
                    <a:lnTo>
                      <a:pt x="831" y="86"/>
                    </a:lnTo>
                    <a:lnTo>
                      <a:pt x="814" y="92"/>
                    </a:lnTo>
                    <a:lnTo>
                      <a:pt x="798" y="99"/>
                    </a:lnTo>
                    <a:lnTo>
                      <a:pt x="783" y="107"/>
                    </a:lnTo>
                    <a:lnTo>
                      <a:pt x="770" y="115"/>
                    </a:lnTo>
                    <a:lnTo>
                      <a:pt x="758" y="124"/>
                    </a:lnTo>
                    <a:lnTo>
                      <a:pt x="748" y="134"/>
                    </a:lnTo>
                    <a:lnTo>
                      <a:pt x="741" y="143"/>
                    </a:lnTo>
                    <a:lnTo>
                      <a:pt x="735" y="153"/>
                    </a:lnTo>
                    <a:lnTo>
                      <a:pt x="732" y="165"/>
                    </a:lnTo>
                    <a:lnTo>
                      <a:pt x="731" y="175"/>
                    </a:lnTo>
                    <a:lnTo>
                      <a:pt x="0" y="175"/>
                    </a:lnTo>
                    <a:lnTo>
                      <a:pt x="0" y="121"/>
                    </a:lnTo>
                    <a:lnTo>
                      <a:pt x="7" y="121"/>
                    </a:lnTo>
                    <a:lnTo>
                      <a:pt x="28" y="121"/>
                    </a:lnTo>
                    <a:lnTo>
                      <a:pt x="59" y="121"/>
                    </a:lnTo>
                    <a:lnTo>
                      <a:pt x="101" y="121"/>
                    </a:lnTo>
                    <a:lnTo>
                      <a:pt x="150" y="121"/>
                    </a:lnTo>
                    <a:lnTo>
                      <a:pt x="204" y="121"/>
                    </a:lnTo>
                    <a:lnTo>
                      <a:pt x="264" y="121"/>
                    </a:lnTo>
                    <a:lnTo>
                      <a:pt x="325" y="121"/>
                    </a:lnTo>
                    <a:lnTo>
                      <a:pt x="388" y="121"/>
                    </a:lnTo>
                    <a:lnTo>
                      <a:pt x="447" y="121"/>
                    </a:lnTo>
                    <a:lnTo>
                      <a:pt x="505" y="121"/>
                    </a:lnTo>
                    <a:lnTo>
                      <a:pt x="558" y="121"/>
                    </a:lnTo>
                    <a:lnTo>
                      <a:pt x="604" y="121"/>
                    </a:lnTo>
                    <a:lnTo>
                      <a:pt x="641" y="121"/>
                    </a:lnTo>
                    <a:lnTo>
                      <a:pt x="669" y="121"/>
                    </a:lnTo>
                    <a:lnTo>
                      <a:pt x="684" y="121"/>
                    </a:lnTo>
                    <a:lnTo>
                      <a:pt x="692" y="109"/>
                    </a:lnTo>
                    <a:lnTo>
                      <a:pt x="701" y="98"/>
                    </a:lnTo>
                    <a:lnTo>
                      <a:pt x="712" y="86"/>
                    </a:lnTo>
                    <a:lnTo>
                      <a:pt x="725" y="75"/>
                    </a:lnTo>
                    <a:lnTo>
                      <a:pt x="740" y="64"/>
                    </a:lnTo>
                    <a:lnTo>
                      <a:pt x="755" y="55"/>
                    </a:lnTo>
                    <a:lnTo>
                      <a:pt x="772" y="45"/>
                    </a:lnTo>
                    <a:lnTo>
                      <a:pt x="790" y="37"/>
                    </a:lnTo>
                    <a:lnTo>
                      <a:pt x="808" y="29"/>
                    </a:lnTo>
                    <a:lnTo>
                      <a:pt x="828" y="22"/>
                    </a:lnTo>
                    <a:lnTo>
                      <a:pt x="848" y="15"/>
                    </a:lnTo>
                    <a:lnTo>
                      <a:pt x="870" y="10"/>
                    </a:lnTo>
                    <a:lnTo>
                      <a:pt x="891" y="6"/>
                    </a:lnTo>
                    <a:lnTo>
                      <a:pt x="914" y="2"/>
                    </a:lnTo>
                    <a:lnTo>
                      <a:pt x="936" y="1"/>
                    </a:lnTo>
                    <a:lnTo>
                      <a:pt x="959" y="0"/>
                    </a:lnTo>
                    <a:lnTo>
                      <a:pt x="982" y="1"/>
                    </a:lnTo>
                    <a:lnTo>
                      <a:pt x="1005" y="2"/>
                    </a:lnTo>
                    <a:lnTo>
                      <a:pt x="1027" y="6"/>
                    </a:lnTo>
                    <a:lnTo>
                      <a:pt x="1049" y="10"/>
                    </a:lnTo>
                    <a:lnTo>
                      <a:pt x="1070" y="15"/>
                    </a:lnTo>
                    <a:lnTo>
                      <a:pt x="1090" y="22"/>
                    </a:lnTo>
                    <a:lnTo>
                      <a:pt x="1110" y="29"/>
                    </a:lnTo>
                    <a:lnTo>
                      <a:pt x="1129" y="37"/>
                    </a:lnTo>
                    <a:lnTo>
                      <a:pt x="1147" y="45"/>
                    </a:lnTo>
                    <a:lnTo>
                      <a:pt x="1164" y="55"/>
                    </a:lnTo>
                    <a:lnTo>
                      <a:pt x="1179" y="64"/>
                    </a:lnTo>
                    <a:lnTo>
                      <a:pt x="1193" y="75"/>
                    </a:lnTo>
                    <a:lnTo>
                      <a:pt x="1205" y="86"/>
                    </a:lnTo>
                    <a:lnTo>
                      <a:pt x="1217" y="98"/>
                    </a:lnTo>
                    <a:lnTo>
                      <a:pt x="1226" y="109"/>
                    </a:lnTo>
                    <a:lnTo>
                      <a:pt x="1234" y="121"/>
                    </a:lnTo>
                    <a:lnTo>
                      <a:pt x="1249" y="121"/>
                    </a:lnTo>
                    <a:lnTo>
                      <a:pt x="1277" y="121"/>
                    </a:lnTo>
                    <a:lnTo>
                      <a:pt x="1314" y="121"/>
                    </a:lnTo>
                    <a:lnTo>
                      <a:pt x="1360" y="121"/>
                    </a:lnTo>
                    <a:lnTo>
                      <a:pt x="1413" y="121"/>
                    </a:lnTo>
                    <a:lnTo>
                      <a:pt x="1470" y="121"/>
                    </a:lnTo>
                    <a:lnTo>
                      <a:pt x="1532" y="121"/>
                    </a:lnTo>
                    <a:lnTo>
                      <a:pt x="1594" y="121"/>
                    </a:lnTo>
                    <a:lnTo>
                      <a:pt x="1655" y="121"/>
                    </a:lnTo>
                    <a:lnTo>
                      <a:pt x="1714" y="121"/>
                    </a:lnTo>
                    <a:lnTo>
                      <a:pt x="1769" y="121"/>
                    </a:lnTo>
                    <a:lnTo>
                      <a:pt x="1818" y="121"/>
                    </a:lnTo>
                    <a:lnTo>
                      <a:pt x="1860" y="121"/>
                    </a:lnTo>
                    <a:lnTo>
                      <a:pt x="1891" y="121"/>
                    </a:lnTo>
                    <a:lnTo>
                      <a:pt x="1912" y="121"/>
                    </a:lnTo>
                    <a:lnTo>
                      <a:pt x="1919" y="121"/>
                    </a:lnTo>
                    <a:lnTo>
                      <a:pt x="1919" y="175"/>
                    </a:lnTo>
                    <a:lnTo>
                      <a:pt x="1188" y="175"/>
                    </a:lnTo>
                    <a:lnTo>
                      <a:pt x="1187" y="165"/>
                    </a:lnTo>
                    <a:lnTo>
                      <a:pt x="1184" y="153"/>
                    </a:lnTo>
                    <a:lnTo>
                      <a:pt x="1178" y="143"/>
                    </a:lnTo>
                    <a:lnTo>
                      <a:pt x="1170" y="134"/>
                    </a:lnTo>
                    <a:lnTo>
                      <a:pt x="1161" y="124"/>
                    </a:lnTo>
                    <a:lnTo>
                      <a:pt x="1149" y="115"/>
                    </a:lnTo>
                    <a:lnTo>
                      <a:pt x="1136" y="107"/>
                    </a:lnTo>
                    <a:lnTo>
                      <a:pt x="1121" y="99"/>
                    </a:lnTo>
                    <a:lnTo>
                      <a:pt x="1105" y="92"/>
                    </a:lnTo>
                    <a:lnTo>
                      <a:pt x="1087" y="86"/>
                    </a:lnTo>
                    <a:lnTo>
                      <a:pt x="1068" y="81"/>
                    </a:lnTo>
                    <a:lnTo>
                      <a:pt x="1049" y="76"/>
                    </a:lnTo>
                    <a:lnTo>
                      <a:pt x="1027" y="73"/>
                    </a:lnTo>
                    <a:lnTo>
                      <a:pt x="1005" y="70"/>
                    </a:lnTo>
                    <a:lnTo>
                      <a:pt x="982" y="68"/>
                    </a:lnTo>
                    <a:lnTo>
                      <a:pt x="959" y="68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" name="Rectangle 295"/>
              <p:cNvSpPr>
                <a:spLocks noChangeArrowheads="1"/>
              </p:cNvSpPr>
              <p:nvPr/>
            </p:nvSpPr>
            <p:spPr bwMode="auto">
              <a:xfrm>
                <a:off x="4894" y="3269"/>
                <a:ext cx="26" cy="5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24" name="Rectangle 296"/>
              <p:cNvSpPr>
                <a:spLocks noChangeArrowheads="1"/>
              </p:cNvSpPr>
              <p:nvPr/>
            </p:nvSpPr>
            <p:spPr bwMode="auto">
              <a:xfrm>
                <a:off x="4331" y="3269"/>
                <a:ext cx="27" cy="5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25" name="Rectangle 297"/>
              <p:cNvSpPr>
                <a:spLocks noChangeArrowheads="1"/>
              </p:cNvSpPr>
              <p:nvPr/>
            </p:nvSpPr>
            <p:spPr bwMode="auto">
              <a:xfrm>
                <a:off x="4564" y="3502"/>
                <a:ext cx="124" cy="134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26" name="Rectangle 298"/>
              <p:cNvSpPr>
                <a:spLocks noChangeArrowheads="1"/>
              </p:cNvSpPr>
              <p:nvPr/>
            </p:nvSpPr>
            <p:spPr bwMode="auto">
              <a:xfrm>
                <a:off x="4564" y="3636"/>
                <a:ext cx="124" cy="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27" name="Rectangle 299"/>
              <p:cNvSpPr>
                <a:spLocks noChangeArrowheads="1"/>
              </p:cNvSpPr>
              <p:nvPr/>
            </p:nvSpPr>
            <p:spPr bwMode="auto">
              <a:xfrm>
                <a:off x="4564" y="3686"/>
                <a:ext cx="124" cy="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28" name="Rectangle 300"/>
              <p:cNvSpPr>
                <a:spLocks noChangeArrowheads="1"/>
              </p:cNvSpPr>
              <p:nvPr/>
            </p:nvSpPr>
            <p:spPr bwMode="auto">
              <a:xfrm>
                <a:off x="4629" y="3510"/>
                <a:ext cx="53" cy="126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29" name="Rectangle 301"/>
              <p:cNvSpPr>
                <a:spLocks noChangeArrowheads="1"/>
              </p:cNvSpPr>
              <p:nvPr/>
            </p:nvSpPr>
            <p:spPr bwMode="auto">
              <a:xfrm>
                <a:off x="4629" y="3510"/>
                <a:ext cx="53" cy="126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0" name="Rectangle 302"/>
              <p:cNvSpPr>
                <a:spLocks noChangeArrowheads="1"/>
              </p:cNvSpPr>
              <p:nvPr/>
            </p:nvSpPr>
            <p:spPr bwMode="auto">
              <a:xfrm>
                <a:off x="4570" y="3510"/>
                <a:ext cx="53" cy="126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1" name="Rectangle 303"/>
              <p:cNvSpPr>
                <a:spLocks noChangeArrowheads="1"/>
              </p:cNvSpPr>
              <p:nvPr/>
            </p:nvSpPr>
            <p:spPr bwMode="auto">
              <a:xfrm>
                <a:off x="4629" y="3586"/>
                <a:ext cx="53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2" name="Rectangle 304"/>
              <p:cNvSpPr>
                <a:spLocks noChangeArrowheads="1"/>
              </p:cNvSpPr>
              <p:nvPr/>
            </p:nvSpPr>
            <p:spPr bwMode="auto">
              <a:xfrm>
                <a:off x="4688" y="3607"/>
                <a:ext cx="29" cy="103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3" name="Rectangle 305"/>
              <p:cNvSpPr>
                <a:spLocks noChangeArrowheads="1"/>
              </p:cNvSpPr>
              <p:nvPr/>
            </p:nvSpPr>
            <p:spPr bwMode="auto">
              <a:xfrm>
                <a:off x="4534" y="3607"/>
                <a:ext cx="30" cy="103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4" name="Rectangle 306"/>
              <p:cNvSpPr>
                <a:spLocks noChangeArrowheads="1"/>
              </p:cNvSpPr>
              <p:nvPr/>
            </p:nvSpPr>
            <p:spPr bwMode="auto">
              <a:xfrm>
                <a:off x="4564" y="3643"/>
                <a:ext cx="124" cy="18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5" name="Rectangle 307"/>
              <p:cNvSpPr>
                <a:spLocks noChangeArrowheads="1"/>
              </p:cNvSpPr>
              <p:nvPr/>
            </p:nvSpPr>
            <p:spPr bwMode="auto">
              <a:xfrm>
                <a:off x="4564" y="3668"/>
                <a:ext cx="124" cy="18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6" name="Rectangle 308"/>
              <p:cNvSpPr>
                <a:spLocks noChangeArrowheads="1"/>
              </p:cNvSpPr>
              <p:nvPr/>
            </p:nvSpPr>
            <p:spPr bwMode="auto">
              <a:xfrm>
                <a:off x="4564" y="3693"/>
                <a:ext cx="124" cy="18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7" name="Rectangle 309"/>
              <p:cNvSpPr>
                <a:spLocks noChangeArrowheads="1"/>
              </p:cNvSpPr>
              <p:nvPr/>
            </p:nvSpPr>
            <p:spPr bwMode="auto">
              <a:xfrm>
                <a:off x="4629" y="3586"/>
                <a:ext cx="53" cy="8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8" name="Rectangle 310"/>
              <p:cNvSpPr>
                <a:spLocks noChangeArrowheads="1"/>
              </p:cNvSpPr>
              <p:nvPr/>
            </p:nvSpPr>
            <p:spPr bwMode="auto">
              <a:xfrm>
                <a:off x="4570" y="3586"/>
                <a:ext cx="53" cy="8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39" name="Rectangle 311"/>
              <p:cNvSpPr>
                <a:spLocks noChangeArrowheads="1"/>
              </p:cNvSpPr>
              <p:nvPr/>
            </p:nvSpPr>
            <p:spPr bwMode="auto">
              <a:xfrm>
                <a:off x="4629" y="3561"/>
                <a:ext cx="11" cy="2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0" name="Rectangle 312"/>
              <p:cNvSpPr>
                <a:spLocks noChangeArrowheads="1"/>
              </p:cNvSpPr>
              <p:nvPr/>
            </p:nvSpPr>
            <p:spPr bwMode="auto">
              <a:xfrm>
                <a:off x="4629" y="3597"/>
                <a:ext cx="53" cy="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1" name="Rectangle 313"/>
              <p:cNvSpPr>
                <a:spLocks noChangeArrowheads="1"/>
              </p:cNvSpPr>
              <p:nvPr/>
            </p:nvSpPr>
            <p:spPr bwMode="auto">
              <a:xfrm>
                <a:off x="4570" y="3597"/>
                <a:ext cx="53" cy="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2" name="Rectangle 314"/>
              <p:cNvSpPr>
                <a:spLocks noChangeArrowheads="1"/>
              </p:cNvSpPr>
              <p:nvPr/>
            </p:nvSpPr>
            <p:spPr bwMode="auto">
              <a:xfrm>
                <a:off x="4688" y="3660"/>
                <a:ext cx="29" cy="10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3" name="Rectangle 315"/>
              <p:cNvSpPr>
                <a:spLocks noChangeArrowheads="1"/>
              </p:cNvSpPr>
              <p:nvPr/>
            </p:nvSpPr>
            <p:spPr bwMode="auto">
              <a:xfrm>
                <a:off x="4534" y="3660"/>
                <a:ext cx="30" cy="10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4" name="Rectangle 316"/>
              <p:cNvSpPr>
                <a:spLocks noChangeArrowheads="1"/>
              </p:cNvSpPr>
              <p:nvPr/>
            </p:nvSpPr>
            <p:spPr bwMode="auto">
              <a:xfrm>
                <a:off x="4832" y="3330"/>
                <a:ext cx="46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5" name="Rectangle 317"/>
              <p:cNvSpPr>
                <a:spLocks noChangeArrowheads="1"/>
              </p:cNvSpPr>
              <p:nvPr/>
            </p:nvSpPr>
            <p:spPr bwMode="auto">
              <a:xfrm>
                <a:off x="4740" y="3502"/>
                <a:ext cx="46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6" name="Rectangle 318"/>
              <p:cNvSpPr>
                <a:spLocks noChangeArrowheads="1"/>
              </p:cNvSpPr>
              <p:nvPr/>
            </p:nvSpPr>
            <p:spPr bwMode="auto">
              <a:xfrm>
                <a:off x="4465" y="3330"/>
                <a:ext cx="46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7" name="Rectangle 319"/>
              <p:cNvSpPr>
                <a:spLocks noChangeArrowheads="1"/>
              </p:cNvSpPr>
              <p:nvPr/>
            </p:nvSpPr>
            <p:spPr bwMode="auto">
              <a:xfrm>
                <a:off x="4649" y="3330"/>
                <a:ext cx="45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8" name="Rectangle 320"/>
              <p:cNvSpPr>
                <a:spLocks noChangeArrowheads="1"/>
              </p:cNvSpPr>
              <p:nvPr/>
            </p:nvSpPr>
            <p:spPr bwMode="auto">
              <a:xfrm>
                <a:off x="4740" y="3330"/>
                <a:ext cx="46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49" name="Rectangle 321"/>
              <p:cNvSpPr>
                <a:spLocks noChangeArrowheads="1"/>
              </p:cNvSpPr>
              <p:nvPr/>
            </p:nvSpPr>
            <p:spPr bwMode="auto">
              <a:xfrm>
                <a:off x="4832" y="3502"/>
                <a:ext cx="46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50" name="Rectangle 322"/>
              <p:cNvSpPr>
                <a:spLocks noChangeArrowheads="1"/>
              </p:cNvSpPr>
              <p:nvPr/>
            </p:nvSpPr>
            <p:spPr bwMode="auto">
              <a:xfrm>
                <a:off x="4557" y="3330"/>
                <a:ext cx="46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51" name="Rectangle 323"/>
              <p:cNvSpPr>
                <a:spLocks noChangeArrowheads="1"/>
              </p:cNvSpPr>
              <p:nvPr/>
            </p:nvSpPr>
            <p:spPr bwMode="auto">
              <a:xfrm>
                <a:off x="4374" y="3330"/>
                <a:ext cx="45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52" name="Rectangle 324"/>
              <p:cNvSpPr>
                <a:spLocks noChangeArrowheads="1"/>
              </p:cNvSpPr>
              <p:nvPr/>
            </p:nvSpPr>
            <p:spPr bwMode="auto">
              <a:xfrm>
                <a:off x="4465" y="3502"/>
                <a:ext cx="46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53" name="Rectangle 325"/>
              <p:cNvSpPr>
                <a:spLocks noChangeArrowheads="1"/>
              </p:cNvSpPr>
              <p:nvPr/>
            </p:nvSpPr>
            <p:spPr bwMode="auto">
              <a:xfrm>
                <a:off x="4374" y="3502"/>
                <a:ext cx="45" cy="11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54" name="Freeform 326"/>
              <p:cNvSpPr>
                <a:spLocks/>
              </p:cNvSpPr>
              <p:nvPr/>
            </p:nvSpPr>
            <p:spPr bwMode="auto">
              <a:xfrm>
                <a:off x="4640" y="3320"/>
                <a:ext cx="63" cy="133"/>
              </a:xfrm>
              <a:custGeom>
                <a:avLst/>
                <a:gdLst>
                  <a:gd name="T0" fmla="*/ 0 w 224"/>
                  <a:gd name="T1" fmla="*/ 0 h 388"/>
                  <a:gd name="T2" fmla="*/ 0 w 224"/>
                  <a:gd name="T3" fmla="*/ 0 h 388"/>
                  <a:gd name="T4" fmla="*/ 0 w 224"/>
                  <a:gd name="T5" fmla="*/ 0 h 388"/>
                  <a:gd name="T6" fmla="*/ 0 w 224"/>
                  <a:gd name="T7" fmla="*/ 0 h 388"/>
                  <a:gd name="T8" fmla="*/ 0 w 224"/>
                  <a:gd name="T9" fmla="*/ 0 h 388"/>
                  <a:gd name="T10" fmla="*/ 0 w 224"/>
                  <a:gd name="T11" fmla="*/ 0 h 388"/>
                  <a:gd name="T12" fmla="*/ 0 w 224"/>
                  <a:gd name="T13" fmla="*/ 0 h 388"/>
                  <a:gd name="T14" fmla="*/ 0 w 224"/>
                  <a:gd name="T15" fmla="*/ 0 h 388"/>
                  <a:gd name="T16" fmla="*/ 0 w 224"/>
                  <a:gd name="T17" fmla="*/ 0 h 388"/>
                  <a:gd name="T18" fmla="*/ 0 w 224"/>
                  <a:gd name="T19" fmla="*/ 0 h 388"/>
                  <a:gd name="T20" fmla="*/ 0 w 224"/>
                  <a:gd name="T21" fmla="*/ 0 h 388"/>
                  <a:gd name="T22" fmla="*/ 0 w 224"/>
                  <a:gd name="T23" fmla="*/ 0 h 388"/>
                  <a:gd name="T24" fmla="*/ 0 w 224"/>
                  <a:gd name="T25" fmla="*/ 0 h 3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4"/>
                  <a:gd name="T40" fmla="*/ 0 h 388"/>
                  <a:gd name="T41" fmla="*/ 224 w 224"/>
                  <a:gd name="T42" fmla="*/ 388 h 3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4" h="388">
                    <a:moveTo>
                      <a:pt x="193" y="225"/>
                    </a:moveTo>
                    <a:lnTo>
                      <a:pt x="30" y="225"/>
                    </a:lnTo>
                    <a:lnTo>
                      <a:pt x="30" y="358"/>
                    </a:lnTo>
                    <a:lnTo>
                      <a:pt x="194" y="358"/>
                    </a:lnTo>
                    <a:lnTo>
                      <a:pt x="224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224" y="0"/>
                    </a:lnTo>
                    <a:lnTo>
                      <a:pt x="194" y="29"/>
                    </a:lnTo>
                    <a:lnTo>
                      <a:pt x="30" y="29"/>
                    </a:lnTo>
                    <a:lnTo>
                      <a:pt x="30" y="178"/>
                    </a:lnTo>
                    <a:lnTo>
                      <a:pt x="194" y="178"/>
                    </a:lnTo>
                    <a:lnTo>
                      <a:pt x="193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" name="Freeform 327"/>
              <p:cNvSpPr>
                <a:spLocks/>
              </p:cNvSpPr>
              <p:nvPr/>
            </p:nvSpPr>
            <p:spPr bwMode="auto">
              <a:xfrm>
                <a:off x="4694" y="3320"/>
                <a:ext cx="9" cy="133"/>
              </a:xfrm>
              <a:custGeom>
                <a:avLst/>
                <a:gdLst>
                  <a:gd name="T0" fmla="*/ 0 w 30"/>
                  <a:gd name="T1" fmla="*/ 0 h 388"/>
                  <a:gd name="T2" fmla="*/ 0 w 30"/>
                  <a:gd name="T3" fmla="*/ 0 h 388"/>
                  <a:gd name="T4" fmla="*/ 0 w 30"/>
                  <a:gd name="T5" fmla="*/ 0 h 388"/>
                  <a:gd name="T6" fmla="*/ 0 w 30"/>
                  <a:gd name="T7" fmla="*/ 0 h 388"/>
                  <a:gd name="T8" fmla="*/ 0 w 30"/>
                  <a:gd name="T9" fmla="*/ 0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8"/>
                  <a:gd name="T17" fmla="*/ 30 w 30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8">
                    <a:moveTo>
                      <a:pt x="0" y="29"/>
                    </a:moveTo>
                    <a:lnTo>
                      <a:pt x="0" y="358"/>
                    </a:lnTo>
                    <a:lnTo>
                      <a:pt x="30" y="388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6" name="Freeform 328"/>
              <p:cNvSpPr>
                <a:spLocks/>
              </p:cNvSpPr>
              <p:nvPr/>
            </p:nvSpPr>
            <p:spPr bwMode="auto">
              <a:xfrm>
                <a:off x="4732" y="3320"/>
                <a:ext cx="63" cy="133"/>
              </a:xfrm>
              <a:custGeom>
                <a:avLst/>
                <a:gdLst>
                  <a:gd name="T0" fmla="*/ 0 w 224"/>
                  <a:gd name="T1" fmla="*/ 0 h 388"/>
                  <a:gd name="T2" fmla="*/ 0 w 224"/>
                  <a:gd name="T3" fmla="*/ 0 h 388"/>
                  <a:gd name="T4" fmla="*/ 0 w 224"/>
                  <a:gd name="T5" fmla="*/ 0 h 388"/>
                  <a:gd name="T6" fmla="*/ 0 w 224"/>
                  <a:gd name="T7" fmla="*/ 0 h 388"/>
                  <a:gd name="T8" fmla="*/ 0 w 224"/>
                  <a:gd name="T9" fmla="*/ 0 h 388"/>
                  <a:gd name="T10" fmla="*/ 0 w 224"/>
                  <a:gd name="T11" fmla="*/ 0 h 388"/>
                  <a:gd name="T12" fmla="*/ 0 w 224"/>
                  <a:gd name="T13" fmla="*/ 0 h 388"/>
                  <a:gd name="T14" fmla="*/ 0 w 224"/>
                  <a:gd name="T15" fmla="*/ 0 h 388"/>
                  <a:gd name="T16" fmla="*/ 0 w 224"/>
                  <a:gd name="T17" fmla="*/ 0 h 388"/>
                  <a:gd name="T18" fmla="*/ 0 w 224"/>
                  <a:gd name="T19" fmla="*/ 0 h 388"/>
                  <a:gd name="T20" fmla="*/ 0 w 224"/>
                  <a:gd name="T21" fmla="*/ 0 h 388"/>
                  <a:gd name="T22" fmla="*/ 0 w 224"/>
                  <a:gd name="T23" fmla="*/ 0 h 388"/>
                  <a:gd name="T24" fmla="*/ 0 w 224"/>
                  <a:gd name="T25" fmla="*/ 0 h 3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4"/>
                  <a:gd name="T40" fmla="*/ 0 h 388"/>
                  <a:gd name="T41" fmla="*/ 224 w 224"/>
                  <a:gd name="T42" fmla="*/ 388 h 3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4" h="388">
                    <a:moveTo>
                      <a:pt x="194" y="225"/>
                    </a:moveTo>
                    <a:lnTo>
                      <a:pt x="30" y="225"/>
                    </a:lnTo>
                    <a:lnTo>
                      <a:pt x="30" y="358"/>
                    </a:lnTo>
                    <a:lnTo>
                      <a:pt x="194" y="358"/>
                    </a:lnTo>
                    <a:lnTo>
                      <a:pt x="224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224" y="0"/>
                    </a:lnTo>
                    <a:lnTo>
                      <a:pt x="194" y="29"/>
                    </a:lnTo>
                    <a:lnTo>
                      <a:pt x="30" y="29"/>
                    </a:lnTo>
                    <a:lnTo>
                      <a:pt x="30" y="178"/>
                    </a:lnTo>
                    <a:lnTo>
                      <a:pt x="194" y="178"/>
                    </a:lnTo>
                    <a:lnTo>
                      <a:pt x="194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7" name="Freeform 329"/>
              <p:cNvSpPr>
                <a:spLocks/>
              </p:cNvSpPr>
              <p:nvPr/>
            </p:nvSpPr>
            <p:spPr bwMode="auto">
              <a:xfrm>
                <a:off x="4786" y="3320"/>
                <a:ext cx="9" cy="133"/>
              </a:xfrm>
              <a:custGeom>
                <a:avLst/>
                <a:gdLst>
                  <a:gd name="T0" fmla="*/ 0 w 30"/>
                  <a:gd name="T1" fmla="*/ 0 h 388"/>
                  <a:gd name="T2" fmla="*/ 0 w 30"/>
                  <a:gd name="T3" fmla="*/ 0 h 388"/>
                  <a:gd name="T4" fmla="*/ 0 w 30"/>
                  <a:gd name="T5" fmla="*/ 0 h 388"/>
                  <a:gd name="T6" fmla="*/ 0 w 30"/>
                  <a:gd name="T7" fmla="*/ 0 h 388"/>
                  <a:gd name="T8" fmla="*/ 0 w 30"/>
                  <a:gd name="T9" fmla="*/ 0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8"/>
                  <a:gd name="T17" fmla="*/ 30 w 30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8">
                    <a:moveTo>
                      <a:pt x="0" y="29"/>
                    </a:moveTo>
                    <a:lnTo>
                      <a:pt x="0" y="358"/>
                    </a:lnTo>
                    <a:lnTo>
                      <a:pt x="30" y="388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" name="Freeform 330"/>
              <p:cNvSpPr>
                <a:spLocks/>
              </p:cNvSpPr>
              <p:nvPr/>
            </p:nvSpPr>
            <p:spPr bwMode="auto">
              <a:xfrm>
                <a:off x="4824" y="3320"/>
                <a:ext cx="62" cy="133"/>
              </a:xfrm>
              <a:custGeom>
                <a:avLst/>
                <a:gdLst>
                  <a:gd name="T0" fmla="*/ 0 w 225"/>
                  <a:gd name="T1" fmla="*/ 0 h 388"/>
                  <a:gd name="T2" fmla="*/ 0 w 225"/>
                  <a:gd name="T3" fmla="*/ 0 h 388"/>
                  <a:gd name="T4" fmla="*/ 0 w 225"/>
                  <a:gd name="T5" fmla="*/ 0 h 388"/>
                  <a:gd name="T6" fmla="*/ 0 w 225"/>
                  <a:gd name="T7" fmla="*/ 0 h 388"/>
                  <a:gd name="T8" fmla="*/ 0 w 225"/>
                  <a:gd name="T9" fmla="*/ 0 h 388"/>
                  <a:gd name="T10" fmla="*/ 0 w 225"/>
                  <a:gd name="T11" fmla="*/ 0 h 388"/>
                  <a:gd name="T12" fmla="*/ 0 w 225"/>
                  <a:gd name="T13" fmla="*/ 0 h 388"/>
                  <a:gd name="T14" fmla="*/ 0 w 225"/>
                  <a:gd name="T15" fmla="*/ 0 h 388"/>
                  <a:gd name="T16" fmla="*/ 0 w 225"/>
                  <a:gd name="T17" fmla="*/ 0 h 388"/>
                  <a:gd name="T18" fmla="*/ 0 w 225"/>
                  <a:gd name="T19" fmla="*/ 0 h 388"/>
                  <a:gd name="T20" fmla="*/ 0 w 225"/>
                  <a:gd name="T21" fmla="*/ 0 h 388"/>
                  <a:gd name="T22" fmla="*/ 0 w 225"/>
                  <a:gd name="T23" fmla="*/ 0 h 388"/>
                  <a:gd name="T24" fmla="*/ 0 w 225"/>
                  <a:gd name="T25" fmla="*/ 0 h 3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5"/>
                  <a:gd name="T40" fmla="*/ 0 h 388"/>
                  <a:gd name="T41" fmla="*/ 225 w 225"/>
                  <a:gd name="T42" fmla="*/ 388 h 3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5" h="388">
                    <a:moveTo>
                      <a:pt x="195" y="225"/>
                    </a:moveTo>
                    <a:lnTo>
                      <a:pt x="30" y="225"/>
                    </a:lnTo>
                    <a:lnTo>
                      <a:pt x="30" y="358"/>
                    </a:lnTo>
                    <a:lnTo>
                      <a:pt x="195" y="358"/>
                    </a:lnTo>
                    <a:lnTo>
                      <a:pt x="225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225" y="0"/>
                    </a:lnTo>
                    <a:lnTo>
                      <a:pt x="195" y="29"/>
                    </a:lnTo>
                    <a:lnTo>
                      <a:pt x="30" y="29"/>
                    </a:lnTo>
                    <a:lnTo>
                      <a:pt x="30" y="178"/>
                    </a:lnTo>
                    <a:lnTo>
                      <a:pt x="195" y="178"/>
                    </a:lnTo>
                    <a:lnTo>
                      <a:pt x="195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" name="Freeform 331"/>
              <p:cNvSpPr>
                <a:spLocks/>
              </p:cNvSpPr>
              <p:nvPr/>
            </p:nvSpPr>
            <p:spPr bwMode="auto">
              <a:xfrm>
                <a:off x="4878" y="3320"/>
                <a:ext cx="8" cy="133"/>
              </a:xfrm>
              <a:custGeom>
                <a:avLst/>
                <a:gdLst>
                  <a:gd name="T0" fmla="*/ 0 w 30"/>
                  <a:gd name="T1" fmla="*/ 0 h 388"/>
                  <a:gd name="T2" fmla="*/ 0 w 30"/>
                  <a:gd name="T3" fmla="*/ 0 h 388"/>
                  <a:gd name="T4" fmla="*/ 0 w 30"/>
                  <a:gd name="T5" fmla="*/ 0 h 388"/>
                  <a:gd name="T6" fmla="*/ 0 w 30"/>
                  <a:gd name="T7" fmla="*/ 0 h 388"/>
                  <a:gd name="T8" fmla="*/ 0 w 30"/>
                  <a:gd name="T9" fmla="*/ 0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8"/>
                  <a:gd name="T17" fmla="*/ 30 w 30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8">
                    <a:moveTo>
                      <a:pt x="0" y="29"/>
                    </a:moveTo>
                    <a:lnTo>
                      <a:pt x="0" y="358"/>
                    </a:lnTo>
                    <a:lnTo>
                      <a:pt x="30" y="388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" name="Freeform 332"/>
              <p:cNvSpPr>
                <a:spLocks/>
              </p:cNvSpPr>
              <p:nvPr/>
            </p:nvSpPr>
            <p:spPr bwMode="auto">
              <a:xfrm>
                <a:off x="4732" y="3491"/>
                <a:ext cx="63" cy="133"/>
              </a:xfrm>
              <a:custGeom>
                <a:avLst/>
                <a:gdLst>
                  <a:gd name="T0" fmla="*/ 0 w 224"/>
                  <a:gd name="T1" fmla="*/ 0 h 387"/>
                  <a:gd name="T2" fmla="*/ 0 w 224"/>
                  <a:gd name="T3" fmla="*/ 0 h 387"/>
                  <a:gd name="T4" fmla="*/ 0 w 224"/>
                  <a:gd name="T5" fmla="*/ 0 h 387"/>
                  <a:gd name="T6" fmla="*/ 0 w 224"/>
                  <a:gd name="T7" fmla="*/ 0 h 387"/>
                  <a:gd name="T8" fmla="*/ 0 w 224"/>
                  <a:gd name="T9" fmla="*/ 0 h 387"/>
                  <a:gd name="T10" fmla="*/ 0 w 224"/>
                  <a:gd name="T11" fmla="*/ 0 h 387"/>
                  <a:gd name="T12" fmla="*/ 0 w 224"/>
                  <a:gd name="T13" fmla="*/ 0 h 387"/>
                  <a:gd name="T14" fmla="*/ 0 w 224"/>
                  <a:gd name="T15" fmla="*/ 0 h 387"/>
                  <a:gd name="T16" fmla="*/ 0 w 224"/>
                  <a:gd name="T17" fmla="*/ 0 h 387"/>
                  <a:gd name="T18" fmla="*/ 0 w 224"/>
                  <a:gd name="T19" fmla="*/ 0 h 387"/>
                  <a:gd name="T20" fmla="*/ 0 w 224"/>
                  <a:gd name="T21" fmla="*/ 0 h 387"/>
                  <a:gd name="T22" fmla="*/ 0 w 224"/>
                  <a:gd name="T23" fmla="*/ 0 h 387"/>
                  <a:gd name="T24" fmla="*/ 0 w 224"/>
                  <a:gd name="T25" fmla="*/ 0 h 3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4"/>
                  <a:gd name="T40" fmla="*/ 0 h 387"/>
                  <a:gd name="T41" fmla="*/ 224 w 224"/>
                  <a:gd name="T42" fmla="*/ 387 h 3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4" h="387">
                    <a:moveTo>
                      <a:pt x="194" y="225"/>
                    </a:moveTo>
                    <a:lnTo>
                      <a:pt x="30" y="225"/>
                    </a:lnTo>
                    <a:lnTo>
                      <a:pt x="30" y="357"/>
                    </a:lnTo>
                    <a:lnTo>
                      <a:pt x="194" y="357"/>
                    </a:lnTo>
                    <a:lnTo>
                      <a:pt x="224" y="387"/>
                    </a:lnTo>
                    <a:lnTo>
                      <a:pt x="0" y="387"/>
                    </a:lnTo>
                    <a:lnTo>
                      <a:pt x="0" y="0"/>
                    </a:lnTo>
                    <a:lnTo>
                      <a:pt x="224" y="0"/>
                    </a:lnTo>
                    <a:lnTo>
                      <a:pt x="194" y="29"/>
                    </a:lnTo>
                    <a:lnTo>
                      <a:pt x="30" y="29"/>
                    </a:lnTo>
                    <a:lnTo>
                      <a:pt x="30" y="178"/>
                    </a:lnTo>
                    <a:lnTo>
                      <a:pt x="194" y="178"/>
                    </a:lnTo>
                    <a:lnTo>
                      <a:pt x="194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" name="Freeform 333"/>
              <p:cNvSpPr>
                <a:spLocks/>
              </p:cNvSpPr>
              <p:nvPr/>
            </p:nvSpPr>
            <p:spPr bwMode="auto">
              <a:xfrm>
                <a:off x="4786" y="3491"/>
                <a:ext cx="9" cy="133"/>
              </a:xfrm>
              <a:custGeom>
                <a:avLst/>
                <a:gdLst>
                  <a:gd name="T0" fmla="*/ 0 w 30"/>
                  <a:gd name="T1" fmla="*/ 0 h 387"/>
                  <a:gd name="T2" fmla="*/ 0 w 30"/>
                  <a:gd name="T3" fmla="*/ 0 h 387"/>
                  <a:gd name="T4" fmla="*/ 0 w 30"/>
                  <a:gd name="T5" fmla="*/ 0 h 387"/>
                  <a:gd name="T6" fmla="*/ 0 w 30"/>
                  <a:gd name="T7" fmla="*/ 0 h 387"/>
                  <a:gd name="T8" fmla="*/ 0 w 30"/>
                  <a:gd name="T9" fmla="*/ 0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7"/>
                  <a:gd name="T17" fmla="*/ 30 w 30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7">
                    <a:moveTo>
                      <a:pt x="0" y="29"/>
                    </a:moveTo>
                    <a:lnTo>
                      <a:pt x="0" y="357"/>
                    </a:lnTo>
                    <a:lnTo>
                      <a:pt x="30" y="387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" name="Freeform 334"/>
              <p:cNvSpPr>
                <a:spLocks/>
              </p:cNvSpPr>
              <p:nvPr/>
            </p:nvSpPr>
            <p:spPr bwMode="auto">
              <a:xfrm>
                <a:off x="4824" y="3491"/>
                <a:ext cx="62" cy="133"/>
              </a:xfrm>
              <a:custGeom>
                <a:avLst/>
                <a:gdLst>
                  <a:gd name="T0" fmla="*/ 0 w 225"/>
                  <a:gd name="T1" fmla="*/ 0 h 387"/>
                  <a:gd name="T2" fmla="*/ 0 w 225"/>
                  <a:gd name="T3" fmla="*/ 0 h 387"/>
                  <a:gd name="T4" fmla="*/ 0 w 225"/>
                  <a:gd name="T5" fmla="*/ 0 h 387"/>
                  <a:gd name="T6" fmla="*/ 0 w 225"/>
                  <a:gd name="T7" fmla="*/ 0 h 387"/>
                  <a:gd name="T8" fmla="*/ 0 w 225"/>
                  <a:gd name="T9" fmla="*/ 0 h 387"/>
                  <a:gd name="T10" fmla="*/ 0 w 225"/>
                  <a:gd name="T11" fmla="*/ 0 h 387"/>
                  <a:gd name="T12" fmla="*/ 0 w 225"/>
                  <a:gd name="T13" fmla="*/ 0 h 387"/>
                  <a:gd name="T14" fmla="*/ 0 w 225"/>
                  <a:gd name="T15" fmla="*/ 0 h 387"/>
                  <a:gd name="T16" fmla="*/ 0 w 225"/>
                  <a:gd name="T17" fmla="*/ 0 h 387"/>
                  <a:gd name="T18" fmla="*/ 0 w 225"/>
                  <a:gd name="T19" fmla="*/ 0 h 387"/>
                  <a:gd name="T20" fmla="*/ 0 w 225"/>
                  <a:gd name="T21" fmla="*/ 0 h 387"/>
                  <a:gd name="T22" fmla="*/ 0 w 225"/>
                  <a:gd name="T23" fmla="*/ 0 h 387"/>
                  <a:gd name="T24" fmla="*/ 0 w 225"/>
                  <a:gd name="T25" fmla="*/ 0 h 3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5"/>
                  <a:gd name="T40" fmla="*/ 0 h 387"/>
                  <a:gd name="T41" fmla="*/ 225 w 225"/>
                  <a:gd name="T42" fmla="*/ 387 h 3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5" h="387">
                    <a:moveTo>
                      <a:pt x="195" y="225"/>
                    </a:moveTo>
                    <a:lnTo>
                      <a:pt x="30" y="225"/>
                    </a:lnTo>
                    <a:lnTo>
                      <a:pt x="30" y="357"/>
                    </a:lnTo>
                    <a:lnTo>
                      <a:pt x="195" y="357"/>
                    </a:lnTo>
                    <a:lnTo>
                      <a:pt x="225" y="387"/>
                    </a:lnTo>
                    <a:lnTo>
                      <a:pt x="0" y="387"/>
                    </a:lnTo>
                    <a:lnTo>
                      <a:pt x="0" y="0"/>
                    </a:lnTo>
                    <a:lnTo>
                      <a:pt x="225" y="0"/>
                    </a:lnTo>
                    <a:lnTo>
                      <a:pt x="195" y="29"/>
                    </a:lnTo>
                    <a:lnTo>
                      <a:pt x="30" y="29"/>
                    </a:lnTo>
                    <a:lnTo>
                      <a:pt x="30" y="178"/>
                    </a:lnTo>
                    <a:lnTo>
                      <a:pt x="195" y="178"/>
                    </a:lnTo>
                    <a:lnTo>
                      <a:pt x="195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" name="Freeform 335"/>
              <p:cNvSpPr>
                <a:spLocks/>
              </p:cNvSpPr>
              <p:nvPr/>
            </p:nvSpPr>
            <p:spPr bwMode="auto">
              <a:xfrm>
                <a:off x="4878" y="3491"/>
                <a:ext cx="8" cy="133"/>
              </a:xfrm>
              <a:custGeom>
                <a:avLst/>
                <a:gdLst>
                  <a:gd name="T0" fmla="*/ 0 w 30"/>
                  <a:gd name="T1" fmla="*/ 0 h 387"/>
                  <a:gd name="T2" fmla="*/ 0 w 30"/>
                  <a:gd name="T3" fmla="*/ 0 h 387"/>
                  <a:gd name="T4" fmla="*/ 0 w 30"/>
                  <a:gd name="T5" fmla="*/ 0 h 387"/>
                  <a:gd name="T6" fmla="*/ 0 w 30"/>
                  <a:gd name="T7" fmla="*/ 0 h 387"/>
                  <a:gd name="T8" fmla="*/ 0 w 30"/>
                  <a:gd name="T9" fmla="*/ 0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7"/>
                  <a:gd name="T17" fmla="*/ 30 w 30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7">
                    <a:moveTo>
                      <a:pt x="0" y="29"/>
                    </a:moveTo>
                    <a:lnTo>
                      <a:pt x="0" y="357"/>
                    </a:lnTo>
                    <a:lnTo>
                      <a:pt x="30" y="387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" name="Freeform 336"/>
              <p:cNvSpPr>
                <a:spLocks/>
              </p:cNvSpPr>
              <p:nvPr/>
            </p:nvSpPr>
            <p:spPr bwMode="auto">
              <a:xfrm>
                <a:off x="4549" y="3320"/>
                <a:ext cx="62" cy="133"/>
              </a:xfrm>
              <a:custGeom>
                <a:avLst/>
                <a:gdLst>
                  <a:gd name="T0" fmla="*/ 0 w 223"/>
                  <a:gd name="T1" fmla="*/ 0 h 388"/>
                  <a:gd name="T2" fmla="*/ 0 w 223"/>
                  <a:gd name="T3" fmla="*/ 0 h 388"/>
                  <a:gd name="T4" fmla="*/ 0 w 223"/>
                  <a:gd name="T5" fmla="*/ 0 h 388"/>
                  <a:gd name="T6" fmla="*/ 0 w 223"/>
                  <a:gd name="T7" fmla="*/ 0 h 388"/>
                  <a:gd name="T8" fmla="*/ 0 w 223"/>
                  <a:gd name="T9" fmla="*/ 0 h 388"/>
                  <a:gd name="T10" fmla="*/ 0 w 223"/>
                  <a:gd name="T11" fmla="*/ 0 h 388"/>
                  <a:gd name="T12" fmla="*/ 0 w 223"/>
                  <a:gd name="T13" fmla="*/ 0 h 388"/>
                  <a:gd name="T14" fmla="*/ 0 w 223"/>
                  <a:gd name="T15" fmla="*/ 0 h 388"/>
                  <a:gd name="T16" fmla="*/ 0 w 223"/>
                  <a:gd name="T17" fmla="*/ 0 h 388"/>
                  <a:gd name="T18" fmla="*/ 0 w 223"/>
                  <a:gd name="T19" fmla="*/ 0 h 388"/>
                  <a:gd name="T20" fmla="*/ 0 w 223"/>
                  <a:gd name="T21" fmla="*/ 0 h 388"/>
                  <a:gd name="T22" fmla="*/ 0 w 223"/>
                  <a:gd name="T23" fmla="*/ 0 h 388"/>
                  <a:gd name="T24" fmla="*/ 0 w 223"/>
                  <a:gd name="T25" fmla="*/ 0 h 3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3"/>
                  <a:gd name="T40" fmla="*/ 0 h 388"/>
                  <a:gd name="T41" fmla="*/ 223 w 223"/>
                  <a:gd name="T42" fmla="*/ 388 h 3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3" h="388">
                    <a:moveTo>
                      <a:pt x="30" y="225"/>
                    </a:moveTo>
                    <a:lnTo>
                      <a:pt x="193" y="225"/>
                    </a:lnTo>
                    <a:lnTo>
                      <a:pt x="193" y="358"/>
                    </a:lnTo>
                    <a:lnTo>
                      <a:pt x="30" y="358"/>
                    </a:lnTo>
                    <a:lnTo>
                      <a:pt x="0" y="388"/>
                    </a:lnTo>
                    <a:lnTo>
                      <a:pt x="223" y="388"/>
                    </a:lnTo>
                    <a:lnTo>
                      <a:pt x="223" y="0"/>
                    </a:lnTo>
                    <a:lnTo>
                      <a:pt x="0" y="0"/>
                    </a:lnTo>
                    <a:lnTo>
                      <a:pt x="30" y="29"/>
                    </a:lnTo>
                    <a:lnTo>
                      <a:pt x="193" y="29"/>
                    </a:lnTo>
                    <a:lnTo>
                      <a:pt x="193" y="178"/>
                    </a:lnTo>
                    <a:lnTo>
                      <a:pt x="30" y="178"/>
                    </a:lnTo>
                    <a:lnTo>
                      <a:pt x="30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" name="Freeform 337"/>
              <p:cNvSpPr>
                <a:spLocks/>
              </p:cNvSpPr>
              <p:nvPr/>
            </p:nvSpPr>
            <p:spPr bwMode="auto">
              <a:xfrm>
                <a:off x="4549" y="3320"/>
                <a:ext cx="8" cy="133"/>
              </a:xfrm>
              <a:custGeom>
                <a:avLst/>
                <a:gdLst>
                  <a:gd name="T0" fmla="*/ 0 w 30"/>
                  <a:gd name="T1" fmla="*/ 0 h 388"/>
                  <a:gd name="T2" fmla="*/ 0 w 30"/>
                  <a:gd name="T3" fmla="*/ 0 h 388"/>
                  <a:gd name="T4" fmla="*/ 0 w 30"/>
                  <a:gd name="T5" fmla="*/ 0 h 388"/>
                  <a:gd name="T6" fmla="*/ 0 w 30"/>
                  <a:gd name="T7" fmla="*/ 0 h 388"/>
                  <a:gd name="T8" fmla="*/ 0 w 30"/>
                  <a:gd name="T9" fmla="*/ 0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8"/>
                  <a:gd name="T17" fmla="*/ 30 w 30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8">
                    <a:moveTo>
                      <a:pt x="30" y="29"/>
                    </a:moveTo>
                    <a:lnTo>
                      <a:pt x="30" y="35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" name="Freeform 338"/>
              <p:cNvSpPr>
                <a:spLocks/>
              </p:cNvSpPr>
              <p:nvPr/>
            </p:nvSpPr>
            <p:spPr bwMode="auto">
              <a:xfrm>
                <a:off x="4457" y="3320"/>
                <a:ext cx="63" cy="133"/>
              </a:xfrm>
              <a:custGeom>
                <a:avLst/>
                <a:gdLst>
                  <a:gd name="T0" fmla="*/ 0 w 225"/>
                  <a:gd name="T1" fmla="*/ 0 h 388"/>
                  <a:gd name="T2" fmla="*/ 0 w 225"/>
                  <a:gd name="T3" fmla="*/ 0 h 388"/>
                  <a:gd name="T4" fmla="*/ 0 w 225"/>
                  <a:gd name="T5" fmla="*/ 0 h 388"/>
                  <a:gd name="T6" fmla="*/ 0 w 225"/>
                  <a:gd name="T7" fmla="*/ 0 h 388"/>
                  <a:gd name="T8" fmla="*/ 0 w 225"/>
                  <a:gd name="T9" fmla="*/ 0 h 388"/>
                  <a:gd name="T10" fmla="*/ 0 w 225"/>
                  <a:gd name="T11" fmla="*/ 0 h 388"/>
                  <a:gd name="T12" fmla="*/ 0 w 225"/>
                  <a:gd name="T13" fmla="*/ 0 h 388"/>
                  <a:gd name="T14" fmla="*/ 0 w 225"/>
                  <a:gd name="T15" fmla="*/ 0 h 388"/>
                  <a:gd name="T16" fmla="*/ 0 w 225"/>
                  <a:gd name="T17" fmla="*/ 0 h 388"/>
                  <a:gd name="T18" fmla="*/ 0 w 225"/>
                  <a:gd name="T19" fmla="*/ 0 h 388"/>
                  <a:gd name="T20" fmla="*/ 0 w 225"/>
                  <a:gd name="T21" fmla="*/ 0 h 388"/>
                  <a:gd name="T22" fmla="*/ 0 w 225"/>
                  <a:gd name="T23" fmla="*/ 0 h 388"/>
                  <a:gd name="T24" fmla="*/ 0 w 225"/>
                  <a:gd name="T25" fmla="*/ 0 h 3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5"/>
                  <a:gd name="T40" fmla="*/ 0 h 388"/>
                  <a:gd name="T41" fmla="*/ 225 w 225"/>
                  <a:gd name="T42" fmla="*/ 388 h 3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5" h="388">
                    <a:moveTo>
                      <a:pt x="30" y="225"/>
                    </a:moveTo>
                    <a:lnTo>
                      <a:pt x="194" y="225"/>
                    </a:lnTo>
                    <a:lnTo>
                      <a:pt x="194" y="358"/>
                    </a:lnTo>
                    <a:lnTo>
                      <a:pt x="30" y="358"/>
                    </a:lnTo>
                    <a:lnTo>
                      <a:pt x="0" y="388"/>
                    </a:lnTo>
                    <a:lnTo>
                      <a:pt x="225" y="388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30" y="29"/>
                    </a:lnTo>
                    <a:lnTo>
                      <a:pt x="194" y="29"/>
                    </a:lnTo>
                    <a:lnTo>
                      <a:pt x="194" y="178"/>
                    </a:lnTo>
                    <a:lnTo>
                      <a:pt x="30" y="178"/>
                    </a:lnTo>
                    <a:lnTo>
                      <a:pt x="30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" name="Freeform 339"/>
              <p:cNvSpPr>
                <a:spLocks/>
              </p:cNvSpPr>
              <p:nvPr/>
            </p:nvSpPr>
            <p:spPr bwMode="auto">
              <a:xfrm>
                <a:off x="4457" y="3320"/>
                <a:ext cx="8" cy="133"/>
              </a:xfrm>
              <a:custGeom>
                <a:avLst/>
                <a:gdLst>
                  <a:gd name="T0" fmla="*/ 0 w 30"/>
                  <a:gd name="T1" fmla="*/ 0 h 388"/>
                  <a:gd name="T2" fmla="*/ 0 w 30"/>
                  <a:gd name="T3" fmla="*/ 0 h 388"/>
                  <a:gd name="T4" fmla="*/ 0 w 30"/>
                  <a:gd name="T5" fmla="*/ 0 h 388"/>
                  <a:gd name="T6" fmla="*/ 0 w 30"/>
                  <a:gd name="T7" fmla="*/ 0 h 388"/>
                  <a:gd name="T8" fmla="*/ 0 w 30"/>
                  <a:gd name="T9" fmla="*/ 0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8"/>
                  <a:gd name="T17" fmla="*/ 30 w 30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8">
                    <a:moveTo>
                      <a:pt x="30" y="29"/>
                    </a:moveTo>
                    <a:lnTo>
                      <a:pt x="30" y="35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" name="Freeform 340"/>
              <p:cNvSpPr>
                <a:spLocks/>
              </p:cNvSpPr>
              <p:nvPr/>
            </p:nvSpPr>
            <p:spPr bwMode="auto">
              <a:xfrm>
                <a:off x="4366" y="3320"/>
                <a:ext cx="62" cy="133"/>
              </a:xfrm>
              <a:custGeom>
                <a:avLst/>
                <a:gdLst>
                  <a:gd name="T0" fmla="*/ 0 w 224"/>
                  <a:gd name="T1" fmla="*/ 0 h 388"/>
                  <a:gd name="T2" fmla="*/ 0 w 224"/>
                  <a:gd name="T3" fmla="*/ 0 h 388"/>
                  <a:gd name="T4" fmla="*/ 0 w 224"/>
                  <a:gd name="T5" fmla="*/ 0 h 388"/>
                  <a:gd name="T6" fmla="*/ 0 w 224"/>
                  <a:gd name="T7" fmla="*/ 0 h 388"/>
                  <a:gd name="T8" fmla="*/ 0 w 224"/>
                  <a:gd name="T9" fmla="*/ 0 h 388"/>
                  <a:gd name="T10" fmla="*/ 0 w 224"/>
                  <a:gd name="T11" fmla="*/ 0 h 388"/>
                  <a:gd name="T12" fmla="*/ 0 w 224"/>
                  <a:gd name="T13" fmla="*/ 0 h 388"/>
                  <a:gd name="T14" fmla="*/ 0 w 224"/>
                  <a:gd name="T15" fmla="*/ 0 h 388"/>
                  <a:gd name="T16" fmla="*/ 0 w 224"/>
                  <a:gd name="T17" fmla="*/ 0 h 388"/>
                  <a:gd name="T18" fmla="*/ 0 w 224"/>
                  <a:gd name="T19" fmla="*/ 0 h 388"/>
                  <a:gd name="T20" fmla="*/ 0 w 224"/>
                  <a:gd name="T21" fmla="*/ 0 h 388"/>
                  <a:gd name="T22" fmla="*/ 0 w 224"/>
                  <a:gd name="T23" fmla="*/ 0 h 388"/>
                  <a:gd name="T24" fmla="*/ 0 w 224"/>
                  <a:gd name="T25" fmla="*/ 0 h 3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4"/>
                  <a:gd name="T40" fmla="*/ 0 h 388"/>
                  <a:gd name="T41" fmla="*/ 224 w 224"/>
                  <a:gd name="T42" fmla="*/ 388 h 3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4" h="388">
                    <a:moveTo>
                      <a:pt x="29" y="225"/>
                    </a:moveTo>
                    <a:lnTo>
                      <a:pt x="194" y="225"/>
                    </a:lnTo>
                    <a:lnTo>
                      <a:pt x="194" y="358"/>
                    </a:lnTo>
                    <a:lnTo>
                      <a:pt x="30" y="358"/>
                    </a:lnTo>
                    <a:lnTo>
                      <a:pt x="0" y="388"/>
                    </a:lnTo>
                    <a:lnTo>
                      <a:pt x="224" y="388"/>
                    </a:lnTo>
                    <a:lnTo>
                      <a:pt x="224" y="0"/>
                    </a:lnTo>
                    <a:lnTo>
                      <a:pt x="0" y="0"/>
                    </a:lnTo>
                    <a:lnTo>
                      <a:pt x="30" y="29"/>
                    </a:lnTo>
                    <a:lnTo>
                      <a:pt x="194" y="29"/>
                    </a:lnTo>
                    <a:lnTo>
                      <a:pt x="194" y="178"/>
                    </a:lnTo>
                    <a:lnTo>
                      <a:pt x="30" y="178"/>
                    </a:lnTo>
                    <a:lnTo>
                      <a:pt x="29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" name="Freeform 341"/>
              <p:cNvSpPr>
                <a:spLocks/>
              </p:cNvSpPr>
              <p:nvPr/>
            </p:nvSpPr>
            <p:spPr bwMode="auto">
              <a:xfrm>
                <a:off x="4366" y="3320"/>
                <a:ext cx="8" cy="133"/>
              </a:xfrm>
              <a:custGeom>
                <a:avLst/>
                <a:gdLst>
                  <a:gd name="T0" fmla="*/ 0 w 30"/>
                  <a:gd name="T1" fmla="*/ 0 h 388"/>
                  <a:gd name="T2" fmla="*/ 0 w 30"/>
                  <a:gd name="T3" fmla="*/ 0 h 388"/>
                  <a:gd name="T4" fmla="*/ 0 w 30"/>
                  <a:gd name="T5" fmla="*/ 0 h 388"/>
                  <a:gd name="T6" fmla="*/ 0 w 30"/>
                  <a:gd name="T7" fmla="*/ 0 h 388"/>
                  <a:gd name="T8" fmla="*/ 0 w 30"/>
                  <a:gd name="T9" fmla="*/ 0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8"/>
                  <a:gd name="T17" fmla="*/ 30 w 30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8">
                    <a:moveTo>
                      <a:pt x="30" y="29"/>
                    </a:moveTo>
                    <a:lnTo>
                      <a:pt x="30" y="35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" name="Freeform 342"/>
              <p:cNvSpPr>
                <a:spLocks/>
              </p:cNvSpPr>
              <p:nvPr/>
            </p:nvSpPr>
            <p:spPr bwMode="auto">
              <a:xfrm>
                <a:off x="4457" y="3491"/>
                <a:ext cx="63" cy="133"/>
              </a:xfrm>
              <a:custGeom>
                <a:avLst/>
                <a:gdLst>
                  <a:gd name="T0" fmla="*/ 0 w 225"/>
                  <a:gd name="T1" fmla="*/ 0 h 387"/>
                  <a:gd name="T2" fmla="*/ 0 w 225"/>
                  <a:gd name="T3" fmla="*/ 0 h 387"/>
                  <a:gd name="T4" fmla="*/ 0 w 225"/>
                  <a:gd name="T5" fmla="*/ 0 h 387"/>
                  <a:gd name="T6" fmla="*/ 0 w 225"/>
                  <a:gd name="T7" fmla="*/ 0 h 387"/>
                  <a:gd name="T8" fmla="*/ 0 w 225"/>
                  <a:gd name="T9" fmla="*/ 0 h 387"/>
                  <a:gd name="T10" fmla="*/ 0 w 225"/>
                  <a:gd name="T11" fmla="*/ 0 h 387"/>
                  <a:gd name="T12" fmla="*/ 0 w 225"/>
                  <a:gd name="T13" fmla="*/ 0 h 387"/>
                  <a:gd name="T14" fmla="*/ 0 w 225"/>
                  <a:gd name="T15" fmla="*/ 0 h 387"/>
                  <a:gd name="T16" fmla="*/ 0 w 225"/>
                  <a:gd name="T17" fmla="*/ 0 h 387"/>
                  <a:gd name="T18" fmla="*/ 0 w 225"/>
                  <a:gd name="T19" fmla="*/ 0 h 387"/>
                  <a:gd name="T20" fmla="*/ 0 w 225"/>
                  <a:gd name="T21" fmla="*/ 0 h 387"/>
                  <a:gd name="T22" fmla="*/ 0 w 225"/>
                  <a:gd name="T23" fmla="*/ 0 h 387"/>
                  <a:gd name="T24" fmla="*/ 0 w 225"/>
                  <a:gd name="T25" fmla="*/ 0 h 3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5"/>
                  <a:gd name="T40" fmla="*/ 0 h 387"/>
                  <a:gd name="T41" fmla="*/ 225 w 225"/>
                  <a:gd name="T42" fmla="*/ 387 h 3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5" h="387">
                    <a:moveTo>
                      <a:pt x="30" y="225"/>
                    </a:moveTo>
                    <a:lnTo>
                      <a:pt x="194" y="225"/>
                    </a:lnTo>
                    <a:lnTo>
                      <a:pt x="194" y="357"/>
                    </a:lnTo>
                    <a:lnTo>
                      <a:pt x="30" y="357"/>
                    </a:lnTo>
                    <a:lnTo>
                      <a:pt x="0" y="387"/>
                    </a:lnTo>
                    <a:lnTo>
                      <a:pt x="225" y="387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30" y="29"/>
                    </a:lnTo>
                    <a:lnTo>
                      <a:pt x="194" y="29"/>
                    </a:lnTo>
                    <a:lnTo>
                      <a:pt x="194" y="178"/>
                    </a:lnTo>
                    <a:lnTo>
                      <a:pt x="30" y="178"/>
                    </a:lnTo>
                    <a:lnTo>
                      <a:pt x="30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" name="Freeform 343"/>
              <p:cNvSpPr>
                <a:spLocks/>
              </p:cNvSpPr>
              <p:nvPr/>
            </p:nvSpPr>
            <p:spPr bwMode="auto">
              <a:xfrm>
                <a:off x="4457" y="3491"/>
                <a:ext cx="8" cy="133"/>
              </a:xfrm>
              <a:custGeom>
                <a:avLst/>
                <a:gdLst>
                  <a:gd name="T0" fmla="*/ 0 w 30"/>
                  <a:gd name="T1" fmla="*/ 0 h 387"/>
                  <a:gd name="T2" fmla="*/ 0 w 30"/>
                  <a:gd name="T3" fmla="*/ 0 h 387"/>
                  <a:gd name="T4" fmla="*/ 0 w 30"/>
                  <a:gd name="T5" fmla="*/ 0 h 387"/>
                  <a:gd name="T6" fmla="*/ 0 w 30"/>
                  <a:gd name="T7" fmla="*/ 0 h 387"/>
                  <a:gd name="T8" fmla="*/ 0 w 30"/>
                  <a:gd name="T9" fmla="*/ 0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7"/>
                  <a:gd name="T17" fmla="*/ 30 w 30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7">
                    <a:moveTo>
                      <a:pt x="30" y="29"/>
                    </a:moveTo>
                    <a:lnTo>
                      <a:pt x="30" y="357"/>
                    </a:lnTo>
                    <a:lnTo>
                      <a:pt x="0" y="387"/>
                    </a:lnTo>
                    <a:lnTo>
                      <a:pt x="0" y="0"/>
                    </a:ln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2" name="Freeform 344"/>
              <p:cNvSpPr>
                <a:spLocks/>
              </p:cNvSpPr>
              <p:nvPr/>
            </p:nvSpPr>
            <p:spPr bwMode="auto">
              <a:xfrm>
                <a:off x="4366" y="3491"/>
                <a:ext cx="62" cy="133"/>
              </a:xfrm>
              <a:custGeom>
                <a:avLst/>
                <a:gdLst>
                  <a:gd name="T0" fmla="*/ 0 w 224"/>
                  <a:gd name="T1" fmla="*/ 0 h 387"/>
                  <a:gd name="T2" fmla="*/ 0 w 224"/>
                  <a:gd name="T3" fmla="*/ 0 h 387"/>
                  <a:gd name="T4" fmla="*/ 0 w 224"/>
                  <a:gd name="T5" fmla="*/ 0 h 387"/>
                  <a:gd name="T6" fmla="*/ 0 w 224"/>
                  <a:gd name="T7" fmla="*/ 0 h 387"/>
                  <a:gd name="T8" fmla="*/ 0 w 224"/>
                  <a:gd name="T9" fmla="*/ 0 h 387"/>
                  <a:gd name="T10" fmla="*/ 0 w 224"/>
                  <a:gd name="T11" fmla="*/ 0 h 387"/>
                  <a:gd name="T12" fmla="*/ 0 w 224"/>
                  <a:gd name="T13" fmla="*/ 0 h 387"/>
                  <a:gd name="T14" fmla="*/ 0 w 224"/>
                  <a:gd name="T15" fmla="*/ 0 h 387"/>
                  <a:gd name="T16" fmla="*/ 0 w 224"/>
                  <a:gd name="T17" fmla="*/ 0 h 387"/>
                  <a:gd name="T18" fmla="*/ 0 w 224"/>
                  <a:gd name="T19" fmla="*/ 0 h 387"/>
                  <a:gd name="T20" fmla="*/ 0 w 224"/>
                  <a:gd name="T21" fmla="*/ 0 h 387"/>
                  <a:gd name="T22" fmla="*/ 0 w 224"/>
                  <a:gd name="T23" fmla="*/ 0 h 387"/>
                  <a:gd name="T24" fmla="*/ 0 w 224"/>
                  <a:gd name="T25" fmla="*/ 0 h 3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4"/>
                  <a:gd name="T40" fmla="*/ 0 h 387"/>
                  <a:gd name="T41" fmla="*/ 224 w 224"/>
                  <a:gd name="T42" fmla="*/ 387 h 3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4" h="387">
                    <a:moveTo>
                      <a:pt x="29" y="225"/>
                    </a:moveTo>
                    <a:lnTo>
                      <a:pt x="194" y="225"/>
                    </a:lnTo>
                    <a:lnTo>
                      <a:pt x="194" y="357"/>
                    </a:lnTo>
                    <a:lnTo>
                      <a:pt x="30" y="357"/>
                    </a:lnTo>
                    <a:lnTo>
                      <a:pt x="0" y="387"/>
                    </a:lnTo>
                    <a:lnTo>
                      <a:pt x="224" y="387"/>
                    </a:lnTo>
                    <a:lnTo>
                      <a:pt x="224" y="0"/>
                    </a:lnTo>
                    <a:lnTo>
                      <a:pt x="0" y="0"/>
                    </a:lnTo>
                    <a:lnTo>
                      <a:pt x="30" y="29"/>
                    </a:lnTo>
                    <a:lnTo>
                      <a:pt x="194" y="29"/>
                    </a:lnTo>
                    <a:lnTo>
                      <a:pt x="194" y="178"/>
                    </a:lnTo>
                    <a:lnTo>
                      <a:pt x="30" y="178"/>
                    </a:lnTo>
                    <a:lnTo>
                      <a:pt x="29" y="225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3" name="Freeform 345"/>
              <p:cNvSpPr>
                <a:spLocks/>
              </p:cNvSpPr>
              <p:nvPr/>
            </p:nvSpPr>
            <p:spPr bwMode="auto">
              <a:xfrm>
                <a:off x="4366" y="3491"/>
                <a:ext cx="8" cy="133"/>
              </a:xfrm>
              <a:custGeom>
                <a:avLst/>
                <a:gdLst>
                  <a:gd name="T0" fmla="*/ 0 w 30"/>
                  <a:gd name="T1" fmla="*/ 0 h 387"/>
                  <a:gd name="T2" fmla="*/ 0 w 30"/>
                  <a:gd name="T3" fmla="*/ 0 h 387"/>
                  <a:gd name="T4" fmla="*/ 0 w 30"/>
                  <a:gd name="T5" fmla="*/ 0 h 387"/>
                  <a:gd name="T6" fmla="*/ 0 w 30"/>
                  <a:gd name="T7" fmla="*/ 0 h 387"/>
                  <a:gd name="T8" fmla="*/ 0 w 30"/>
                  <a:gd name="T9" fmla="*/ 0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87"/>
                  <a:gd name="T17" fmla="*/ 30 w 30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87">
                    <a:moveTo>
                      <a:pt x="30" y="29"/>
                    </a:moveTo>
                    <a:lnTo>
                      <a:pt x="30" y="357"/>
                    </a:lnTo>
                    <a:lnTo>
                      <a:pt x="0" y="387"/>
                    </a:lnTo>
                    <a:lnTo>
                      <a:pt x="0" y="0"/>
                    </a:ln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4" name="Rectangle 346"/>
              <p:cNvSpPr>
                <a:spLocks noChangeArrowheads="1"/>
              </p:cNvSpPr>
              <p:nvPr/>
            </p:nvSpPr>
            <p:spPr bwMode="auto">
              <a:xfrm>
                <a:off x="4640" y="3392"/>
                <a:ext cx="63" cy="5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75" name="Rectangle 347"/>
              <p:cNvSpPr>
                <a:spLocks noChangeArrowheads="1"/>
              </p:cNvSpPr>
              <p:nvPr/>
            </p:nvSpPr>
            <p:spPr bwMode="auto">
              <a:xfrm>
                <a:off x="4732" y="3392"/>
                <a:ext cx="63" cy="5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76" name="Rectangle 348"/>
              <p:cNvSpPr>
                <a:spLocks noChangeArrowheads="1"/>
              </p:cNvSpPr>
              <p:nvPr/>
            </p:nvSpPr>
            <p:spPr bwMode="auto">
              <a:xfrm>
                <a:off x="4824" y="3392"/>
                <a:ext cx="62" cy="5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77" name="Rectangle 349"/>
              <p:cNvSpPr>
                <a:spLocks noChangeArrowheads="1"/>
              </p:cNvSpPr>
              <p:nvPr/>
            </p:nvSpPr>
            <p:spPr bwMode="auto">
              <a:xfrm>
                <a:off x="4549" y="3392"/>
                <a:ext cx="62" cy="5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78" name="Rectangle 350"/>
              <p:cNvSpPr>
                <a:spLocks noChangeArrowheads="1"/>
              </p:cNvSpPr>
              <p:nvPr/>
            </p:nvSpPr>
            <p:spPr bwMode="auto">
              <a:xfrm>
                <a:off x="4457" y="3392"/>
                <a:ext cx="63" cy="5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79" name="Rectangle 351"/>
              <p:cNvSpPr>
                <a:spLocks noChangeArrowheads="1"/>
              </p:cNvSpPr>
              <p:nvPr/>
            </p:nvSpPr>
            <p:spPr bwMode="auto">
              <a:xfrm>
                <a:off x="4366" y="3392"/>
                <a:ext cx="62" cy="5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Myriad Web Pro" panose="020B0604020202020204" charset="0"/>
                </a:endParaRPr>
              </a:p>
            </p:txBody>
          </p:sp>
          <p:sp>
            <p:nvSpPr>
              <p:cNvPr id="5380" name="Freeform 352"/>
              <p:cNvSpPr>
                <a:spLocks/>
              </p:cNvSpPr>
              <p:nvPr/>
            </p:nvSpPr>
            <p:spPr bwMode="auto">
              <a:xfrm>
                <a:off x="4717" y="3650"/>
                <a:ext cx="187" cy="60"/>
              </a:xfrm>
              <a:custGeom>
                <a:avLst/>
                <a:gdLst>
                  <a:gd name="T0" fmla="*/ 0 w 667"/>
                  <a:gd name="T1" fmla="*/ 0 h 176"/>
                  <a:gd name="T2" fmla="*/ 0 w 667"/>
                  <a:gd name="T3" fmla="*/ 0 h 176"/>
                  <a:gd name="T4" fmla="*/ 0 w 667"/>
                  <a:gd name="T5" fmla="*/ 0 h 176"/>
                  <a:gd name="T6" fmla="*/ 0 w 667"/>
                  <a:gd name="T7" fmla="*/ 0 h 176"/>
                  <a:gd name="T8" fmla="*/ 0 w 667"/>
                  <a:gd name="T9" fmla="*/ 0 h 176"/>
                  <a:gd name="T10" fmla="*/ 0 w 667"/>
                  <a:gd name="T11" fmla="*/ 0 h 176"/>
                  <a:gd name="T12" fmla="*/ 0 w 667"/>
                  <a:gd name="T13" fmla="*/ 0 h 176"/>
                  <a:gd name="T14" fmla="*/ 0 w 667"/>
                  <a:gd name="T15" fmla="*/ 0 h 176"/>
                  <a:gd name="T16" fmla="*/ 0 w 667"/>
                  <a:gd name="T17" fmla="*/ 0 h 176"/>
                  <a:gd name="T18" fmla="*/ 0 w 667"/>
                  <a:gd name="T19" fmla="*/ 0 h 176"/>
                  <a:gd name="T20" fmla="*/ 0 w 667"/>
                  <a:gd name="T21" fmla="*/ 0 h 176"/>
                  <a:gd name="T22" fmla="*/ 0 w 667"/>
                  <a:gd name="T23" fmla="*/ 0 h 176"/>
                  <a:gd name="T24" fmla="*/ 0 w 667"/>
                  <a:gd name="T25" fmla="*/ 0 h 176"/>
                  <a:gd name="T26" fmla="*/ 0 w 667"/>
                  <a:gd name="T27" fmla="*/ 0 h 176"/>
                  <a:gd name="T28" fmla="*/ 0 w 667"/>
                  <a:gd name="T29" fmla="*/ 0 h 176"/>
                  <a:gd name="T30" fmla="*/ 0 w 667"/>
                  <a:gd name="T31" fmla="*/ 0 h 176"/>
                  <a:gd name="T32" fmla="*/ 0 w 667"/>
                  <a:gd name="T33" fmla="*/ 0 h 176"/>
                  <a:gd name="T34" fmla="*/ 0 w 667"/>
                  <a:gd name="T35" fmla="*/ 0 h 176"/>
                  <a:gd name="T36" fmla="*/ 0 w 667"/>
                  <a:gd name="T37" fmla="*/ 0 h 176"/>
                  <a:gd name="T38" fmla="*/ 0 w 667"/>
                  <a:gd name="T39" fmla="*/ 0 h 176"/>
                  <a:gd name="T40" fmla="*/ 0 w 667"/>
                  <a:gd name="T41" fmla="*/ 0 h 176"/>
                  <a:gd name="T42" fmla="*/ 0 w 667"/>
                  <a:gd name="T43" fmla="*/ 0 h 176"/>
                  <a:gd name="T44" fmla="*/ 0 w 667"/>
                  <a:gd name="T45" fmla="*/ 0 h 176"/>
                  <a:gd name="T46" fmla="*/ 0 w 667"/>
                  <a:gd name="T47" fmla="*/ 0 h 176"/>
                  <a:gd name="T48" fmla="*/ 0 w 667"/>
                  <a:gd name="T49" fmla="*/ 0 h 176"/>
                  <a:gd name="T50" fmla="*/ 0 w 667"/>
                  <a:gd name="T51" fmla="*/ 0 h 176"/>
                  <a:gd name="T52" fmla="*/ 0 w 667"/>
                  <a:gd name="T53" fmla="*/ 0 h 176"/>
                  <a:gd name="T54" fmla="*/ 0 w 667"/>
                  <a:gd name="T55" fmla="*/ 0 h 176"/>
                  <a:gd name="T56" fmla="*/ 0 w 667"/>
                  <a:gd name="T57" fmla="*/ 0 h 176"/>
                  <a:gd name="T58" fmla="*/ 0 w 667"/>
                  <a:gd name="T59" fmla="*/ 0 h 176"/>
                  <a:gd name="T60" fmla="*/ 0 w 667"/>
                  <a:gd name="T61" fmla="*/ 0 h 176"/>
                  <a:gd name="T62" fmla="*/ 0 w 667"/>
                  <a:gd name="T63" fmla="*/ 0 h 176"/>
                  <a:gd name="T64" fmla="*/ 0 w 667"/>
                  <a:gd name="T65" fmla="*/ 0 h 176"/>
                  <a:gd name="T66" fmla="*/ 0 w 667"/>
                  <a:gd name="T67" fmla="*/ 0 h 176"/>
                  <a:gd name="T68" fmla="*/ 0 w 667"/>
                  <a:gd name="T69" fmla="*/ 0 h 176"/>
                  <a:gd name="T70" fmla="*/ 0 w 667"/>
                  <a:gd name="T71" fmla="*/ 0 h 176"/>
                  <a:gd name="T72" fmla="*/ 0 w 667"/>
                  <a:gd name="T73" fmla="*/ 0 h 176"/>
                  <a:gd name="T74" fmla="*/ 0 w 667"/>
                  <a:gd name="T75" fmla="*/ 0 h 176"/>
                  <a:gd name="T76" fmla="*/ 0 w 667"/>
                  <a:gd name="T77" fmla="*/ 0 h 176"/>
                  <a:gd name="T78" fmla="*/ 0 w 667"/>
                  <a:gd name="T79" fmla="*/ 0 h 176"/>
                  <a:gd name="T80" fmla="*/ 0 w 667"/>
                  <a:gd name="T81" fmla="*/ 0 h 176"/>
                  <a:gd name="T82" fmla="*/ 0 w 667"/>
                  <a:gd name="T83" fmla="*/ 0 h 176"/>
                  <a:gd name="T84" fmla="*/ 0 w 667"/>
                  <a:gd name="T85" fmla="*/ 0 h 176"/>
                  <a:gd name="T86" fmla="*/ 0 w 667"/>
                  <a:gd name="T87" fmla="*/ 0 h 176"/>
                  <a:gd name="T88" fmla="*/ 0 w 667"/>
                  <a:gd name="T89" fmla="*/ 0 h 176"/>
                  <a:gd name="T90" fmla="*/ 0 w 667"/>
                  <a:gd name="T91" fmla="*/ 0 h 176"/>
                  <a:gd name="T92" fmla="*/ 0 w 667"/>
                  <a:gd name="T93" fmla="*/ 0 h 176"/>
                  <a:gd name="T94" fmla="*/ 0 w 667"/>
                  <a:gd name="T95" fmla="*/ 0 h 176"/>
                  <a:gd name="T96" fmla="*/ 0 w 667"/>
                  <a:gd name="T97" fmla="*/ 0 h 1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7"/>
                  <a:gd name="T148" fmla="*/ 0 h 176"/>
                  <a:gd name="T149" fmla="*/ 667 w 667"/>
                  <a:gd name="T150" fmla="*/ 176 h 1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7" h="176">
                    <a:moveTo>
                      <a:pt x="0" y="19"/>
                    </a:moveTo>
                    <a:lnTo>
                      <a:pt x="0" y="176"/>
                    </a:lnTo>
                    <a:lnTo>
                      <a:pt x="624" y="176"/>
                    </a:lnTo>
                    <a:lnTo>
                      <a:pt x="633" y="174"/>
                    </a:lnTo>
                    <a:lnTo>
                      <a:pt x="643" y="167"/>
                    </a:lnTo>
                    <a:lnTo>
                      <a:pt x="654" y="156"/>
                    </a:lnTo>
                    <a:lnTo>
                      <a:pt x="663" y="144"/>
                    </a:lnTo>
                    <a:lnTo>
                      <a:pt x="667" y="132"/>
                    </a:lnTo>
                    <a:lnTo>
                      <a:pt x="667" y="120"/>
                    </a:lnTo>
                    <a:lnTo>
                      <a:pt x="659" y="110"/>
                    </a:lnTo>
                    <a:lnTo>
                      <a:pt x="642" y="105"/>
                    </a:lnTo>
                    <a:lnTo>
                      <a:pt x="650" y="100"/>
                    </a:lnTo>
                    <a:lnTo>
                      <a:pt x="657" y="93"/>
                    </a:lnTo>
                    <a:lnTo>
                      <a:pt x="663" y="84"/>
                    </a:lnTo>
                    <a:lnTo>
                      <a:pt x="666" y="73"/>
                    </a:lnTo>
                    <a:lnTo>
                      <a:pt x="667" y="64"/>
                    </a:lnTo>
                    <a:lnTo>
                      <a:pt x="665" y="55"/>
                    </a:lnTo>
                    <a:lnTo>
                      <a:pt x="660" y="48"/>
                    </a:lnTo>
                    <a:lnTo>
                      <a:pt x="654" y="43"/>
                    </a:lnTo>
                    <a:lnTo>
                      <a:pt x="656" y="35"/>
                    </a:lnTo>
                    <a:lnTo>
                      <a:pt x="655" y="26"/>
                    </a:lnTo>
                    <a:lnTo>
                      <a:pt x="651" y="18"/>
                    </a:lnTo>
                    <a:lnTo>
                      <a:pt x="645" y="11"/>
                    </a:lnTo>
                    <a:lnTo>
                      <a:pt x="639" y="7"/>
                    </a:lnTo>
                    <a:lnTo>
                      <a:pt x="632" y="5"/>
                    </a:lnTo>
                    <a:lnTo>
                      <a:pt x="625" y="7"/>
                    </a:lnTo>
                    <a:lnTo>
                      <a:pt x="618" y="11"/>
                    </a:lnTo>
                    <a:lnTo>
                      <a:pt x="609" y="3"/>
                    </a:lnTo>
                    <a:lnTo>
                      <a:pt x="597" y="0"/>
                    </a:lnTo>
                    <a:lnTo>
                      <a:pt x="584" y="0"/>
                    </a:lnTo>
                    <a:lnTo>
                      <a:pt x="573" y="3"/>
                    </a:lnTo>
                    <a:lnTo>
                      <a:pt x="560" y="10"/>
                    </a:lnTo>
                    <a:lnTo>
                      <a:pt x="551" y="18"/>
                    </a:lnTo>
                    <a:lnTo>
                      <a:pt x="545" y="29"/>
                    </a:lnTo>
                    <a:lnTo>
                      <a:pt x="544" y="39"/>
                    </a:lnTo>
                    <a:lnTo>
                      <a:pt x="537" y="32"/>
                    </a:lnTo>
                    <a:lnTo>
                      <a:pt x="528" y="25"/>
                    </a:lnTo>
                    <a:lnTo>
                      <a:pt x="518" y="20"/>
                    </a:lnTo>
                    <a:lnTo>
                      <a:pt x="506" y="17"/>
                    </a:lnTo>
                    <a:lnTo>
                      <a:pt x="493" y="17"/>
                    </a:lnTo>
                    <a:lnTo>
                      <a:pt x="482" y="20"/>
                    </a:lnTo>
                    <a:lnTo>
                      <a:pt x="471" y="27"/>
                    </a:lnTo>
                    <a:lnTo>
                      <a:pt x="462" y="39"/>
                    </a:lnTo>
                    <a:lnTo>
                      <a:pt x="460" y="29"/>
                    </a:lnTo>
                    <a:lnTo>
                      <a:pt x="453" y="19"/>
                    </a:lnTo>
                    <a:lnTo>
                      <a:pt x="444" y="11"/>
                    </a:lnTo>
                    <a:lnTo>
                      <a:pt x="432" y="5"/>
                    </a:lnTo>
                    <a:lnTo>
                      <a:pt x="420" y="2"/>
                    </a:lnTo>
                    <a:lnTo>
                      <a:pt x="408" y="3"/>
                    </a:lnTo>
                    <a:lnTo>
                      <a:pt x="398" y="9"/>
                    </a:lnTo>
                    <a:lnTo>
                      <a:pt x="391" y="19"/>
                    </a:lnTo>
                    <a:lnTo>
                      <a:pt x="384" y="17"/>
                    </a:lnTo>
                    <a:lnTo>
                      <a:pt x="377" y="16"/>
                    </a:lnTo>
                    <a:lnTo>
                      <a:pt x="370" y="16"/>
                    </a:lnTo>
                    <a:lnTo>
                      <a:pt x="364" y="17"/>
                    </a:lnTo>
                    <a:lnTo>
                      <a:pt x="360" y="18"/>
                    </a:lnTo>
                    <a:lnTo>
                      <a:pt x="355" y="22"/>
                    </a:lnTo>
                    <a:lnTo>
                      <a:pt x="351" y="26"/>
                    </a:lnTo>
                    <a:lnTo>
                      <a:pt x="347" y="33"/>
                    </a:lnTo>
                    <a:lnTo>
                      <a:pt x="340" y="23"/>
                    </a:lnTo>
                    <a:lnTo>
                      <a:pt x="331" y="16"/>
                    </a:lnTo>
                    <a:lnTo>
                      <a:pt x="318" y="12"/>
                    </a:lnTo>
                    <a:lnTo>
                      <a:pt x="304" y="11"/>
                    </a:lnTo>
                    <a:lnTo>
                      <a:pt x="291" y="12"/>
                    </a:lnTo>
                    <a:lnTo>
                      <a:pt x="278" y="17"/>
                    </a:lnTo>
                    <a:lnTo>
                      <a:pt x="266" y="25"/>
                    </a:lnTo>
                    <a:lnTo>
                      <a:pt x="259" y="35"/>
                    </a:lnTo>
                    <a:lnTo>
                      <a:pt x="256" y="25"/>
                    </a:lnTo>
                    <a:lnTo>
                      <a:pt x="248" y="18"/>
                    </a:lnTo>
                    <a:lnTo>
                      <a:pt x="239" y="12"/>
                    </a:lnTo>
                    <a:lnTo>
                      <a:pt x="228" y="10"/>
                    </a:lnTo>
                    <a:lnTo>
                      <a:pt x="217" y="10"/>
                    </a:lnTo>
                    <a:lnTo>
                      <a:pt x="205" y="14"/>
                    </a:lnTo>
                    <a:lnTo>
                      <a:pt x="196" y="19"/>
                    </a:lnTo>
                    <a:lnTo>
                      <a:pt x="188" y="27"/>
                    </a:lnTo>
                    <a:lnTo>
                      <a:pt x="186" y="18"/>
                    </a:lnTo>
                    <a:lnTo>
                      <a:pt x="179" y="12"/>
                    </a:lnTo>
                    <a:lnTo>
                      <a:pt x="171" y="8"/>
                    </a:lnTo>
                    <a:lnTo>
                      <a:pt x="162" y="7"/>
                    </a:lnTo>
                    <a:lnTo>
                      <a:pt x="152" y="8"/>
                    </a:lnTo>
                    <a:lnTo>
                      <a:pt x="143" y="12"/>
                    </a:lnTo>
                    <a:lnTo>
                      <a:pt x="136" y="20"/>
                    </a:lnTo>
                    <a:lnTo>
                      <a:pt x="132" y="31"/>
                    </a:lnTo>
                    <a:lnTo>
                      <a:pt x="122" y="25"/>
                    </a:lnTo>
                    <a:lnTo>
                      <a:pt x="114" y="22"/>
                    </a:lnTo>
                    <a:lnTo>
                      <a:pt x="106" y="19"/>
                    </a:lnTo>
                    <a:lnTo>
                      <a:pt x="98" y="18"/>
                    </a:lnTo>
                    <a:lnTo>
                      <a:pt x="91" y="19"/>
                    </a:lnTo>
                    <a:lnTo>
                      <a:pt x="86" y="22"/>
                    </a:lnTo>
                    <a:lnTo>
                      <a:pt x="80" y="26"/>
                    </a:lnTo>
                    <a:lnTo>
                      <a:pt x="74" y="33"/>
                    </a:lnTo>
                    <a:lnTo>
                      <a:pt x="66" y="29"/>
                    </a:lnTo>
                    <a:lnTo>
                      <a:pt x="56" y="24"/>
                    </a:lnTo>
                    <a:lnTo>
                      <a:pt x="44" y="17"/>
                    </a:lnTo>
                    <a:lnTo>
                      <a:pt x="33" y="12"/>
                    </a:lnTo>
                    <a:lnTo>
                      <a:pt x="20" y="9"/>
                    </a:lnTo>
                    <a:lnTo>
                      <a:pt x="11" y="8"/>
                    </a:lnTo>
                    <a:lnTo>
                      <a:pt x="4" y="1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4D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1" name="Freeform 353"/>
              <p:cNvSpPr>
                <a:spLocks/>
              </p:cNvSpPr>
              <p:nvPr/>
            </p:nvSpPr>
            <p:spPr bwMode="auto">
              <a:xfrm>
                <a:off x="4347" y="3650"/>
                <a:ext cx="187" cy="60"/>
              </a:xfrm>
              <a:custGeom>
                <a:avLst/>
                <a:gdLst>
                  <a:gd name="T0" fmla="*/ 0 w 668"/>
                  <a:gd name="T1" fmla="*/ 0 h 176"/>
                  <a:gd name="T2" fmla="*/ 0 w 668"/>
                  <a:gd name="T3" fmla="*/ 0 h 176"/>
                  <a:gd name="T4" fmla="*/ 0 w 668"/>
                  <a:gd name="T5" fmla="*/ 0 h 176"/>
                  <a:gd name="T6" fmla="*/ 0 w 668"/>
                  <a:gd name="T7" fmla="*/ 0 h 176"/>
                  <a:gd name="T8" fmla="*/ 0 w 668"/>
                  <a:gd name="T9" fmla="*/ 0 h 176"/>
                  <a:gd name="T10" fmla="*/ 0 w 668"/>
                  <a:gd name="T11" fmla="*/ 0 h 176"/>
                  <a:gd name="T12" fmla="*/ 0 w 668"/>
                  <a:gd name="T13" fmla="*/ 0 h 176"/>
                  <a:gd name="T14" fmla="*/ 0 w 668"/>
                  <a:gd name="T15" fmla="*/ 0 h 176"/>
                  <a:gd name="T16" fmla="*/ 0 w 668"/>
                  <a:gd name="T17" fmla="*/ 0 h 176"/>
                  <a:gd name="T18" fmla="*/ 0 w 668"/>
                  <a:gd name="T19" fmla="*/ 0 h 176"/>
                  <a:gd name="T20" fmla="*/ 0 w 668"/>
                  <a:gd name="T21" fmla="*/ 0 h 176"/>
                  <a:gd name="T22" fmla="*/ 0 w 668"/>
                  <a:gd name="T23" fmla="*/ 0 h 176"/>
                  <a:gd name="T24" fmla="*/ 0 w 668"/>
                  <a:gd name="T25" fmla="*/ 0 h 176"/>
                  <a:gd name="T26" fmla="*/ 0 w 668"/>
                  <a:gd name="T27" fmla="*/ 0 h 176"/>
                  <a:gd name="T28" fmla="*/ 0 w 668"/>
                  <a:gd name="T29" fmla="*/ 0 h 176"/>
                  <a:gd name="T30" fmla="*/ 0 w 668"/>
                  <a:gd name="T31" fmla="*/ 0 h 176"/>
                  <a:gd name="T32" fmla="*/ 0 w 668"/>
                  <a:gd name="T33" fmla="*/ 0 h 176"/>
                  <a:gd name="T34" fmla="*/ 0 w 668"/>
                  <a:gd name="T35" fmla="*/ 0 h 176"/>
                  <a:gd name="T36" fmla="*/ 0 w 668"/>
                  <a:gd name="T37" fmla="*/ 0 h 176"/>
                  <a:gd name="T38" fmla="*/ 0 w 668"/>
                  <a:gd name="T39" fmla="*/ 0 h 176"/>
                  <a:gd name="T40" fmla="*/ 0 w 668"/>
                  <a:gd name="T41" fmla="*/ 0 h 176"/>
                  <a:gd name="T42" fmla="*/ 0 w 668"/>
                  <a:gd name="T43" fmla="*/ 0 h 176"/>
                  <a:gd name="T44" fmla="*/ 0 w 668"/>
                  <a:gd name="T45" fmla="*/ 0 h 176"/>
                  <a:gd name="T46" fmla="*/ 0 w 668"/>
                  <a:gd name="T47" fmla="*/ 0 h 176"/>
                  <a:gd name="T48" fmla="*/ 0 w 668"/>
                  <a:gd name="T49" fmla="*/ 0 h 176"/>
                  <a:gd name="T50" fmla="*/ 0 w 668"/>
                  <a:gd name="T51" fmla="*/ 0 h 176"/>
                  <a:gd name="T52" fmla="*/ 0 w 668"/>
                  <a:gd name="T53" fmla="*/ 0 h 176"/>
                  <a:gd name="T54" fmla="*/ 0 w 668"/>
                  <a:gd name="T55" fmla="*/ 0 h 176"/>
                  <a:gd name="T56" fmla="*/ 0 w 668"/>
                  <a:gd name="T57" fmla="*/ 0 h 176"/>
                  <a:gd name="T58" fmla="*/ 0 w 668"/>
                  <a:gd name="T59" fmla="*/ 0 h 176"/>
                  <a:gd name="T60" fmla="*/ 0 w 668"/>
                  <a:gd name="T61" fmla="*/ 0 h 176"/>
                  <a:gd name="T62" fmla="*/ 0 w 668"/>
                  <a:gd name="T63" fmla="*/ 0 h 176"/>
                  <a:gd name="T64" fmla="*/ 0 w 668"/>
                  <a:gd name="T65" fmla="*/ 0 h 176"/>
                  <a:gd name="T66" fmla="*/ 0 w 668"/>
                  <a:gd name="T67" fmla="*/ 0 h 176"/>
                  <a:gd name="T68" fmla="*/ 0 w 668"/>
                  <a:gd name="T69" fmla="*/ 0 h 176"/>
                  <a:gd name="T70" fmla="*/ 0 w 668"/>
                  <a:gd name="T71" fmla="*/ 0 h 176"/>
                  <a:gd name="T72" fmla="*/ 0 w 668"/>
                  <a:gd name="T73" fmla="*/ 0 h 176"/>
                  <a:gd name="T74" fmla="*/ 0 w 668"/>
                  <a:gd name="T75" fmla="*/ 0 h 176"/>
                  <a:gd name="T76" fmla="*/ 0 w 668"/>
                  <a:gd name="T77" fmla="*/ 0 h 176"/>
                  <a:gd name="T78" fmla="*/ 0 w 668"/>
                  <a:gd name="T79" fmla="*/ 0 h 176"/>
                  <a:gd name="T80" fmla="*/ 0 w 668"/>
                  <a:gd name="T81" fmla="*/ 0 h 176"/>
                  <a:gd name="T82" fmla="*/ 0 w 668"/>
                  <a:gd name="T83" fmla="*/ 0 h 176"/>
                  <a:gd name="T84" fmla="*/ 0 w 668"/>
                  <a:gd name="T85" fmla="*/ 0 h 176"/>
                  <a:gd name="T86" fmla="*/ 0 w 668"/>
                  <a:gd name="T87" fmla="*/ 0 h 176"/>
                  <a:gd name="T88" fmla="*/ 0 w 668"/>
                  <a:gd name="T89" fmla="*/ 0 h 176"/>
                  <a:gd name="T90" fmla="*/ 0 w 668"/>
                  <a:gd name="T91" fmla="*/ 0 h 176"/>
                  <a:gd name="T92" fmla="*/ 0 w 668"/>
                  <a:gd name="T93" fmla="*/ 0 h 176"/>
                  <a:gd name="T94" fmla="*/ 0 w 668"/>
                  <a:gd name="T95" fmla="*/ 0 h 176"/>
                  <a:gd name="T96" fmla="*/ 0 w 668"/>
                  <a:gd name="T97" fmla="*/ 0 h 1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8"/>
                  <a:gd name="T148" fmla="*/ 0 h 176"/>
                  <a:gd name="T149" fmla="*/ 668 w 668"/>
                  <a:gd name="T150" fmla="*/ 176 h 1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8" h="176">
                    <a:moveTo>
                      <a:pt x="668" y="19"/>
                    </a:moveTo>
                    <a:lnTo>
                      <a:pt x="668" y="176"/>
                    </a:lnTo>
                    <a:lnTo>
                      <a:pt x="44" y="176"/>
                    </a:lnTo>
                    <a:lnTo>
                      <a:pt x="35" y="176"/>
                    </a:lnTo>
                    <a:lnTo>
                      <a:pt x="24" y="170"/>
                    </a:lnTo>
                    <a:lnTo>
                      <a:pt x="13" y="160"/>
                    </a:lnTo>
                    <a:lnTo>
                      <a:pt x="4" y="147"/>
                    </a:lnTo>
                    <a:lnTo>
                      <a:pt x="0" y="133"/>
                    </a:lnTo>
                    <a:lnTo>
                      <a:pt x="0" y="121"/>
                    </a:lnTo>
                    <a:lnTo>
                      <a:pt x="8" y="111"/>
                    </a:lnTo>
                    <a:lnTo>
                      <a:pt x="25" y="105"/>
                    </a:lnTo>
                    <a:lnTo>
                      <a:pt x="17" y="100"/>
                    </a:lnTo>
                    <a:lnTo>
                      <a:pt x="10" y="93"/>
                    </a:lnTo>
                    <a:lnTo>
                      <a:pt x="4" y="84"/>
                    </a:lnTo>
                    <a:lnTo>
                      <a:pt x="2" y="73"/>
                    </a:lnTo>
                    <a:lnTo>
                      <a:pt x="1" y="64"/>
                    </a:lnTo>
                    <a:lnTo>
                      <a:pt x="3" y="55"/>
                    </a:lnTo>
                    <a:lnTo>
                      <a:pt x="6" y="48"/>
                    </a:lnTo>
                    <a:lnTo>
                      <a:pt x="15" y="43"/>
                    </a:lnTo>
                    <a:lnTo>
                      <a:pt x="12" y="35"/>
                    </a:lnTo>
                    <a:lnTo>
                      <a:pt x="13" y="26"/>
                    </a:lnTo>
                    <a:lnTo>
                      <a:pt x="16" y="18"/>
                    </a:lnTo>
                    <a:lnTo>
                      <a:pt x="21" y="11"/>
                    </a:lnTo>
                    <a:lnTo>
                      <a:pt x="28" y="7"/>
                    </a:lnTo>
                    <a:lnTo>
                      <a:pt x="35" y="5"/>
                    </a:lnTo>
                    <a:lnTo>
                      <a:pt x="43" y="7"/>
                    </a:lnTo>
                    <a:lnTo>
                      <a:pt x="50" y="11"/>
                    </a:lnTo>
                    <a:lnTo>
                      <a:pt x="58" y="3"/>
                    </a:lnTo>
                    <a:lnTo>
                      <a:pt x="70" y="0"/>
                    </a:lnTo>
                    <a:lnTo>
                      <a:pt x="83" y="0"/>
                    </a:lnTo>
                    <a:lnTo>
                      <a:pt x="95" y="3"/>
                    </a:lnTo>
                    <a:lnTo>
                      <a:pt x="107" y="10"/>
                    </a:lnTo>
                    <a:lnTo>
                      <a:pt x="116" y="18"/>
                    </a:lnTo>
                    <a:lnTo>
                      <a:pt x="122" y="29"/>
                    </a:lnTo>
                    <a:lnTo>
                      <a:pt x="124" y="39"/>
                    </a:lnTo>
                    <a:lnTo>
                      <a:pt x="131" y="32"/>
                    </a:lnTo>
                    <a:lnTo>
                      <a:pt x="139" y="25"/>
                    </a:lnTo>
                    <a:lnTo>
                      <a:pt x="150" y="20"/>
                    </a:lnTo>
                    <a:lnTo>
                      <a:pt x="162" y="17"/>
                    </a:lnTo>
                    <a:lnTo>
                      <a:pt x="174" y="17"/>
                    </a:lnTo>
                    <a:lnTo>
                      <a:pt x="186" y="20"/>
                    </a:lnTo>
                    <a:lnTo>
                      <a:pt x="197" y="27"/>
                    </a:lnTo>
                    <a:lnTo>
                      <a:pt x="206" y="39"/>
                    </a:lnTo>
                    <a:lnTo>
                      <a:pt x="208" y="29"/>
                    </a:lnTo>
                    <a:lnTo>
                      <a:pt x="215" y="19"/>
                    </a:lnTo>
                    <a:lnTo>
                      <a:pt x="224" y="11"/>
                    </a:lnTo>
                    <a:lnTo>
                      <a:pt x="237" y="5"/>
                    </a:lnTo>
                    <a:lnTo>
                      <a:pt x="248" y="2"/>
                    </a:lnTo>
                    <a:lnTo>
                      <a:pt x="260" y="3"/>
                    </a:lnTo>
                    <a:lnTo>
                      <a:pt x="270" y="9"/>
                    </a:lnTo>
                    <a:lnTo>
                      <a:pt x="277" y="19"/>
                    </a:lnTo>
                    <a:lnTo>
                      <a:pt x="284" y="17"/>
                    </a:lnTo>
                    <a:lnTo>
                      <a:pt x="291" y="16"/>
                    </a:lnTo>
                    <a:lnTo>
                      <a:pt x="297" y="16"/>
                    </a:lnTo>
                    <a:lnTo>
                      <a:pt x="303" y="17"/>
                    </a:lnTo>
                    <a:lnTo>
                      <a:pt x="307" y="18"/>
                    </a:lnTo>
                    <a:lnTo>
                      <a:pt x="313" y="22"/>
                    </a:lnTo>
                    <a:lnTo>
                      <a:pt x="316" y="26"/>
                    </a:lnTo>
                    <a:lnTo>
                      <a:pt x="320" y="33"/>
                    </a:lnTo>
                    <a:lnTo>
                      <a:pt x="327" y="23"/>
                    </a:lnTo>
                    <a:lnTo>
                      <a:pt x="336" y="16"/>
                    </a:lnTo>
                    <a:lnTo>
                      <a:pt x="349" y="12"/>
                    </a:lnTo>
                    <a:lnTo>
                      <a:pt x="362" y="11"/>
                    </a:lnTo>
                    <a:lnTo>
                      <a:pt x="376" y="12"/>
                    </a:lnTo>
                    <a:lnTo>
                      <a:pt x="389" y="17"/>
                    </a:lnTo>
                    <a:lnTo>
                      <a:pt x="400" y="25"/>
                    </a:lnTo>
                    <a:lnTo>
                      <a:pt x="407" y="35"/>
                    </a:lnTo>
                    <a:lnTo>
                      <a:pt x="412" y="25"/>
                    </a:lnTo>
                    <a:lnTo>
                      <a:pt x="419" y="18"/>
                    </a:lnTo>
                    <a:lnTo>
                      <a:pt x="428" y="12"/>
                    </a:lnTo>
                    <a:lnTo>
                      <a:pt x="440" y="10"/>
                    </a:lnTo>
                    <a:lnTo>
                      <a:pt x="451" y="10"/>
                    </a:lnTo>
                    <a:lnTo>
                      <a:pt x="462" y="14"/>
                    </a:lnTo>
                    <a:lnTo>
                      <a:pt x="472" y="19"/>
                    </a:lnTo>
                    <a:lnTo>
                      <a:pt x="479" y="27"/>
                    </a:lnTo>
                    <a:lnTo>
                      <a:pt x="481" y="18"/>
                    </a:lnTo>
                    <a:lnTo>
                      <a:pt x="488" y="12"/>
                    </a:lnTo>
                    <a:lnTo>
                      <a:pt x="496" y="8"/>
                    </a:lnTo>
                    <a:lnTo>
                      <a:pt x="505" y="7"/>
                    </a:lnTo>
                    <a:lnTo>
                      <a:pt x="516" y="8"/>
                    </a:lnTo>
                    <a:lnTo>
                      <a:pt x="525" y="12"/>
                    </a:lnTo>
                    <a:lnTo>
                      <a:pt x="532" y="20"/>
                    </a:lnTo>
                    <a:lnTo>
                      <a:pt x="536" y="31"/>
                    </a:lnTo>
                    <a:lnTo>
                      <a:pt x="546" y="25"/>
                    </a:lnTo>
                    <a:lnTo>
                      <a:pt x="554" y="22"/>
                    </a:lnTo>
                    <a:lnTo>
                      <a:pt x="562" y="19"/>
                    </a:lnTo>
                    <a:lnTo>
                      <a:pt x="569" y="18"/>
                    </a:lnTo>
                    <a:lnTo>
                      <a:pt x="576" y="19"/>
                    </a:lnTo>
                    <a:lnTo>
                      <a:pt x="582" y="22"/>
                    </a:lnTo>
                    <a:lnTo>
                      <a:pt x="588" y="26"/>
                    </a:lnTo>
                    <a:lnTo>
                      <a:pt x="594" y="33"/>
                    </a:lnTo>
                    <a:lnTo>
                      <a:pt x="602" y="29"/>
                    </a:lnTo>
                    <a:lnTo>
                      <a:pt x="611" y="24"/>
                    </a:lnTo>
                    <a:lnTo>
                      <a:pt x="624" y="17"/>
                    </a:lnTo>
                    <a:lnTo>
                      <a:pt x="635" y="12"/>
                    </a:lnTo>
                    <a:lnTo>
                      <a:pt x="647" y="9"/>
                    </a:lnTo>
                    <a:lnTo>
                      <a:pt x="657" y="8"/>
                    </a:lnTo>
                    <a:lnTo>
                      <a:pt x="664" y="11"/>
                    </a:lnTo>
                    <a:lnTo>
                      <a:pt x="668" y="19"/>
                    </a:lnTo>
                    <a:close/>
                  </a:path>
                </a:pathLst>
              </a:custGeom>
              <a:solidFill>
                <a:srgbClr val="84D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82" name="Group 354"/>
              <p:cNvGrpSpPr>
                <a:grpSpLocks/>
              </p:cNvGrpSpPr>
              <p:nvPr/>
            </p:nvGrpSpPr>
            <p:grpSpPr bwMode="auto">
              <a:xfrm>
                <a:off x="3791" y="3307"/>
                <a:ext cx="313" cy="275"/>
                <a:chOff x="609" y="3330"/>
                <a:chExt cx="535" cy="331"/>
              </a:xfrm>
            </p:grpSpPr>
            <p:sp>
              <p:nvSpPr>
                <p:cNvPr id="5384" name="Rectangle 355"/>
                <p:cNvSpPr>
                  <a:spLocks noChangeArrowheads="1"/>
                </p:cNvSpPr>
                <p:nvPr/>
              </p:nvSpPr>
              <p:spPr bwMode="auto">
                <a:xfrm>
                  <a:off x="609" y="3331"/>
                  <a:ext cx="535" cy="330"/>
                </a:xfrm>
                <a:prstGeom prst="rect">
                  <a:avLst/>
                </a:prstGeom>
                <a:solidFill>
                  <a:srgbClr val="FFE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85" name="Rectangle 356"/>
                <p:cNvSpPr>
                  <a:spLocks noChangeArrowheads="1"/>
                </p:cNvSpPr>
                <p:nvPr/>
              </p:nvSpPr>
              <p:spPr bwMode="auto">
                <a:xfrm>
                  <a:off x="620" y="3330"/>
                  <a:ext cx="513" cy="330"/>
                </a:xfrm>
                <a:prstGeom prst="rect">
                  <a:avLst/>
                </a:prstGeom>
                <a:solidFill>
                  <a:srgbClr val="9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  <p:sp>
              <p:nvSpPr>
                <p:cNvPr id="5386" name="Rectangle 357"/>
                <p:cNvSpPr>
                  <a:spLocks noChangeArrowheads="1"/>
                </p:cNvSpPr>
                <p:nvPr/>
              </p:nvSpPr>
              <p:spPr bwMode="auto">
                <a:xfrm>
                  <a:off x="643" y="3331"/>
                  <a:ext cx="467" cy="330"/>
                </a:xfrm>
                <a:prstGeom prst="rect">
                  <a:avLst/>
                </a:prstGeom>
                <a:solidFill>
                  <a:srgbClr val="FFE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Myriad Web Pro" panose="020B0604020202020204" charset="0"/>
                  </a:endParaRPr>
                </a:p>
              </p:txBody>
            </p:sp>
          </p:grpSp>
          <p:sp>
            <p:nvSpPr>
              <p:cNvPr id="5383" name="Text Box 358"/>
              <p:cNvSpPr txBox="1">
                <a:spLocks noChangeArrowheads="1"/>
              </p:cNvSpPr>
              <p:nvPr/>
            </p:nvSpPr>
            <p:spPr bwMode="auto">
              <a:xfrm>
                <a:off x="3771" y="3392"/>
                <a:ext cx="35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25"/>
                  <a:t>Tranquil Gardens</a:t>
                </a:r>
              </a:p>
              <a:p>
                <a:pPr eaLnBrk="1" hangingPunct="1"/>
                <a:r>
                  <a:rPr lang="en-US" altLang="en-US" sz="225"/>
                  <a:t>Nursing Home</a:t>
                </a:r>
              </a:p>
            </p:txBody>
          </p:sp>
        </p:grpSp>
        <p:sp>
          <p:nvSpPr>
            <p:cNvPr id="5129" name="Line 366"/>
            <p:cNvSpPr>
              <a:spLocks noChangeShapeType="1"/>
            </p:cNvSpPr>
            <p:nvPr/>
          </p:nvSpPr>
          <p:spPr bwMode="auto">
            <a:xfrm>
              <a:off x="6440146" y="2840182"/>
              <a:ext cx="8046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30" name="Line 368"/>
            <p:cNvSpPr>
              <a:spLocks noChangeShapeType="1"/>
            </p:cNvSpPr>
            <p:nvPr/>
          </p:nvSpPr>
          <p:spPr bwMode="auto">
            <a:xfrm flipV="1">
              <a:off x="7619203" y="3541568"/>
              <a:ext cx="501782" cy="5747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31" name="Line 369"/>
            <p:cNvSpPr>
              <a:spLocks noChangeShapeType="1"/>
            </p:cNvSpPr>
            <p:nvPr/>
          </p:nvSpPr>
          <p:spPr bwMode="auto">
            <a:xfrm>
              <a:off x="5638800" y="3657600"/>
              <a:ext cx="670776" cy="4919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32" name="TextBox 13"/>
            <p:cNvSpPr txBox="1">
              <a:spLocks noChangeArrowheads="1"/>
            </p:cNvSpPr>
            <p:nvPr/>
          </p:nvSpPr>
          <p:spPr bwMode="auto">
            <a:xfrm>
              <a:off x="4953000" y="3151971"/>
              <a:ext cx="2574848" cy="80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Myriad Web Pro" panose="020B0604020202020204" charset="0"/>
                </a:rPr>
                <a:t>Community-based </a:t>
              </a:r>
            </a:p>
            <a:p>
              <a:pPr eaLnBrk="1" hangingPunct="1"/>
              <a:r>
                <a:rPr lang="en-US" altLang="en-US" dirty="0">
                  <a:latin typeface="Myriad Web Pro" panose="020B0604020202020204" charset="0"/>
                </a:rPr>
                <a:t>care</a:t>
              </a:r>
            </a:p>
          </p:txBody>
        </p:sp>
        <p:sp>
          <p:nvSpPr>
            <p:cNvPr id="5133" name="TextBox 14"/>
            <p:cNvSpPr txBox="1">
              <a:spLocks noChangeArrowheads="1"/>
            </p:cNvSpPr>
            <p:nvPr/>
          </p:nvSpPr>
          <p:spPr bwMode="auto">
            <a:xfrm>
              <a:off x="7439081" y="3073105"/>
              <a:ext cx="1524651" cy="4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Myriad Web Pro" panose="020B0604020202020204" charset="0"/>
                </a:rPr>
                <a:t>Acute care</a:t>
              </a:r>
            </a:p>
          </p:txBody>
        </p:sp>
        <p:sp>
          <p:nvSpPr>
            <p:cNvPr id="5134" name="TextBox 15"/>
            <p:cNvSpPr txBox="1">
              <a:spLocks noChangeArrowheads="1"/>
            </p:cNvSpPr>
            <p:nvPr/>
          </p:nvSpPr>
          <p:spPr bwMode="auto">
            <a:xfrm>
              <a:off x="6434069" y="4955465"/>
              <a:ext cx="2112183" cy="4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Myriad Web Pro" panose="020B0604020202020204" charset="0"/>
                </a:rPr>
                <a:t>Long-term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913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55113" y="452392"/>
            <a:ext cx="2624263" cy="2290806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27" y="3111119"/>
            <a:ext cx="2888167" cy="17629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839" y="1229236"/>
            <a:ext cx="5894274" cy="304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Mapping patient transfers and modeling the transmission of resistance within healthcare communities reveals complex networks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Clostridium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difficile burden at a hospital level can be better understood by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knowing the patient transfer network between that facility 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other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hospitals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Certain highly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connected facilities are high priority intervention targets for preventing regional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transmission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Coordinated prevention and stewardship initiatives within a community will have greater impact than each facility working alone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390395" y="311971"/>
            <a:ext cx="6172200" cy="7037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…more connected than we realize…</a:t>
            </a:r>
            <a:endParaRPr lang="en-US" altLang="en-US" sz="2800" dirty="0">
              <a:solidFill>
                <a:srgbClr val="D9531E"/>
              </a:solidFill>
              <a:latin typeface="Calibri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60838" y="4485119"/>
            <a:ext cx="4292827" cy="5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542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B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050" dirty="0">
                <a:solidFill>
                  <a:srgbClr val="7F7F7F">
                    <a:lumMod val="75000"/>
                  </a:srgbClr>
                </a:solidFill>
              </a:rPr>
              <a:t>Simmering et al, Infect Control </a:t>
            </a:r>
            <a:r>
              <a:rPr lang="en-US" sz="1050" dirty="0" err="1">
                <a:solidFill>
                  <a:srgbClr val="7F7F7F">
                    <a:lumMod val="75000"/>
                  </a:srgbClr>
                </a:solidFill>
              </a:rPr>
              <a:t>Hosp</a:t>
            </a:r>
            <a:r>
              <a:rPr lang="en-US" sz="1050" dirty="0">
                <a:solidFill>
                  <a:srgbClr val="7F7F7F">
                    <a:lumMod val="75000"/>
                  </a:srgbClr>
                </a:solidFill>
              </a:rPr>
              <a:t> </a:t>
            </a:r>
            <a:r>
              <a:rPr lang="en-US" sz="1050" dirty="0" err="1">
                <a:solidFill>
                  <a:srgbClr val="7F7F7F">
                    <a:lumMod val="75000"/>
                  </a:srgbClr>
                </a:solidFill>
              </a:rPr>
              <a:t>Epidemiol</a:t>
            </a:r>
            <a:r>
              <a:rPr lang="en-US" sz="1050" dirty="0">
                <a:solidFill>
                  <a:srgbClr val="7F7F7F">
                    <a:lumMod val="75000"/>
                  </a:srgbClr>
                </a:solidFill>
              </a:rPr>
              <a:t> </a:t>
            </a:r>
            <a:r>
              <a:rPr lang="en-US" sz="1050" dirty="0" smtClean="0">
                <a:solidFill>
                  <a:srgbClr val="7F7F7F">
                    <a:lumMod val="75000"/>
                  </a:srgbClr>
                </a:solidFill>
              </a:rPr>
              <a:t>2015;36:1031-37</a:t>
            </a:r>
          </a:p>
          <a:p>
            <a:pPr marL="0" indent="0">
              <a:buNone/>
            </a:pPr>
            <a:r>
              <a:rPr lang="en-US" sz="1050" dirty="0" smtClean="0">
                <a:solidFill>
                  <a:srgbClr val="7F7F7F">
                    <a:lumMod val="75000"/>
                  </a:srgbClr>
                </a:solidFill>
              </a:rPr>
              <a:t>Slayton RB et al. </a:t>
            </a:r>
            <a:r>
              <a:rPr lang="en-US" sz="1050" dirty="0"/>
              <a:t>MMWR </a:t>
            </a:r>
            <a:r>
              <a:rPr lang="en-US" sz="1050" dirty="0" err="1"/>
              <a:t>Morb</a:t>
            </a:r>
            <a:r>
              <a:rPr lang="en-US" sz="1050" dirty="0"/>
              <a:t> Mortal </a:t>
            </a:r>
            <a:r>
              <a:rPr lang="en-US" sz="1050" dirty="0" err="1"/>
              <a:t>Wkly</a:t>
            </a:r>
            <a:r>
              <a:rPr lang="en-US" sz="1050" dirty="0"/>
              <a:t> Rep. 2015 Aug 7;64(30):826-31</a:t>
            </a:r>
            <a:endParaRPr lang="en-US" sz="1050" dirty="0" smtClean="0">
              <a:solidFill>
                <a:srgbClr val="7F7F7F">
                  <a:lumMod val="75000"/>
                </a:srgbClr>
              </a:solidFill>
            </a:endParaRPr>
          </a:p>
          <a:p>
            <a:pPr marL="0" indent="0">
              <a:buNone/>
            </a:pPr>
            <a:r>
              <a:rPr lang="en-US" sz="1050" dirty="0" smtClean="0">
                <a:solidFill>
                  <a:srgbClr val="7F7F7F">
                    <a:lumMod val="75000"/>
                  </a:srgbClr>
                </a:solidFill>
              </a:rPr>
              <a:t>Slayton </a:t>
            </a:r>
            <a:r>
              <a:rPr lang="en-US" sz="1050" dirty="0">
                <a:solidFill>
                  <a:srgbClr val="7F7F7F">
                    <a:lumMod val="75000"/>
                  </a:srgbClr>
                </a:solidFill>
              </a:rPr>
              <a:t>et al., manuscript submission in </a:t>
            </a:r>
            <a:r>
              <a:rPr lang="en-US" sz="1050" dirty="0" smtClean="0">
                <a:solidFill>
                  <a:srgbClr val="7F7F7F">
                    <a:lumMod val="75000"/>
                  </a:srgbClr>
                </a:solidFill>
              </a:rPr>
              <a:t>process</a:t>
            </a:r>
            <a:endParaRPr lang="en-US" sz="1050" dirty="0">
              <a:solidFill>
                <a:srgbClr val="7F7F7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953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dc.gov/DRUGRESISTANCE/healthcare/spacer.gif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7" y="1757363"/>
            <a:ext cx="7144" cy="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/>
          </p:cNvSpPr>
          <p:nvPr/>
        </p:nvSpPr>
        <p:spPr bwMode="auto">
          <a:xfrm>
            <a:off x="291895" y="220611"/>
            <a:ext cx="6572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250"/>
              </a:lnSpc>
              <a:defRPr/>
            </a:pPr>
            <a:r>
              <a:rPr lang="en-US" altLang="en-US" sz="2800" b="1" dirty="0">
                <a:solidFill>
                  <a:srgbClr val="D9531E"/>
                </a:solidFill>
                <a:latin typeface="Calibri" pitchFamily="34" charset="0"/>
                <a:ea typeface="+mj-ea"/>
                <a:cs typeface="+mj-cs"/>
              </a:rPr>
              <a:t>Coordination is key to preventing antibiotic resistance – CDC Vital Signs, 2015</a:t>
            </a:r>
          </a:p>
        </p:txBody>
      </p:sp>
      <p:sp>
        <p:nvSpPr>
          <p:cNvPr id="23556" name="Content Placeholder 2"/>
          <p:cNvSpPr>
            <a:spLocks/>
          </p:cNvSpPr>
          <p:nvPr/>
        </p:nvSpPr>
        <p:spPr bwMode="auto">
          <a:xfrm>
            <a:off x="182094" y="1011788"/>
            <a:ext cx="5097829" cy="14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Healthcare facilities within a shared network can have greater impact working together than individually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E25423"/>
              </a:buClr>
              <a:buSzPct val="70000"/>
              <a:defRPr/>
            </a:pPr>
            <a:r>
              <a:rPr lang="en-US" altLang="en-US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Based on modeling prevalence of carbapenem-resistance within 10 facilities over 5 years</a:t>
            </a:r>
            <a:endParaRPr lang="en-US" altLang="en-US" i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923" y="1009651"/>
            <a:ext cx="3417219" cy="3689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18" y="2353732"/>
            <a:ext cx="4729725" cy="2707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0669" y="4748435"/>
            <a:ext cx="3895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https://www.cdc.gov/vitalsigns/stop-spread/index.html</a:t>
            </a:r>
          </a:p>
        </p:txBody>
      </p:sp>
    </p:spTree>
    <p:extLst>
      <p:ext uri="{BB962C8B-B14F-4D97-AF65-F5344CB8AC3E}">
        <p14:creationId xmlns:p14="http://schemas.microsoft.com/office/powerpoint/2010/main" val="30701021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 bwMode="auto">
          <a:xfrm>
            <a:off x="210779" y="985205"/>
            <a:ext cx="8326232" cy="8180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E25423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State/local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public health departments coordinate efforts to reduce antibiotic resistant organisms and improve antibiotic use across </a:t>
            </a:r>
            <a:r>
              <a:rPr lang="en-US" altLang="en-US" sz="2000" dirty="0" smtClean="0">
                <a:solidFill>
                  <a:schemeClr val="accent4">
                    <a:lumMod val="75000"/>
                  </a:schemeClr>
                </a:solidFill>
              </a:rPr>
              <a:t>healthcare</a:t>
            </a:r>
            <a:endParaRPr lang="en-US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891" name="Title 3"/>
          <p:cNvSpPr>
            <a:spLocks noGrp="1"/>
          </p:cNvSpPr>
          <p:nvPr>
            <p:ph type="title"/>
          </p:nvPr>
        </p:nvSpPr>
        <p:spPr bwMode="auto">
          <a:xfrm>
            <a:off x="424631" y="220787"/>
            <a:ext cx="7214419" cy="6917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2250"/>
              </a:lnSpc>
            </a:pPr>
            <a:r>
              <a:rPr lang="en-US" altLang="en-US" sz="2800" b="1" dirty="0" smtClean="0">
                <a:solidFill>
                  <a:srgbClr val="D9531E"/>
                </a:solidFill>
                <a:latin typeface="Calibri" pitchFamily="34" charset="0"/>
              </a:rPr>
              <a:t>Role of public health HAI/AR prevention </a:t>
            </a:r>
            <a:r>
              <a:rPr lang="en-US" altLang="en-US" sz="2800" b="1" dirty="0">
                <a:solidFill>
                  <a:srgbClr val="D9531E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5555" y="1724025"/>
            <a:ext cx="5376095" cy="31051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Clr>
                <a:srgbClr val="FFC000"/>
              </a:buClr>
              <a:buSzPct val="80000"/>
              <a:buNone/>
              <a:defRPr/>
            </a:pPr>
            <a:r>
              <a:rPr lang="en-US" sz="2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of activities including:</a:t>
            </a:r>
          </a:p>
          <a:p>
            <a:pPr>
              <a:buClr>
                <a:srgbClr val="E25423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9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Mapping patient movement across the care continuum</a:t>
            </a:r>
          </a:p>
          <a:p>
            <a:pPr>
              <a:buClr>
                <a:srgbClr val="E25423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Promoting NHSN </a:t>
            </a:r>
            <a:r>
              <a:rPr lang="en-US" sz="29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surveillance for antibiotic resistance and </a:t>
            </a:r>
            <a:r>
              <a:rPr lang="en-US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C.difficile across healthcare settings</a:t>
            </a:r>
            <a:endParaRPr lang="en-US" sz="29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E25423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9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Implementing infection prevention and antibiotic stewardship activities in all </a:t>
            </a:r>
            <a:r>
              <a:rPr lang="en-US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facilities</a:t>
            </a:r>
          </a:p>
          <a:p>
            <a:pPr>
              <a:buClr>
                <a:srgbClr val="E25423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Improving </a:t>
            </a:r>
            <a:r>
              <a:rPr lang="en-US" sz="29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communication during care </a:t>
            </a:r>
            <a:r>
              <a:rPr lang="en-US" sz="29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transitions</a:t>
            </a:r>
          </a:p>
          <a:p>
            <a:pPr>
              <a:buClr>
                <a:srgbClr val="E25423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9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Coordinating regional prevention initiatives within healthcare </a:t>
            </a:r>
            <a:r>
              <a:rPr lang="en-US" sz="2900" b="1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communities</a:t>
            </a:r>
          </a:p>
          <a:p>
            <a:pPr>
              <a:buClr>
                <a:srgbClr val="E25423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900" b="1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Engaging other state/local partners to promote HAI/AR prevention efforts</a:t>
            </a:r>
            <a:endParaRPr lang="en-US" sz="2900" b="1" i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E25423"/>
              </a:buClr>
              <a:buSzPct val="80000"/>
              <a:buNone/>
              <a:defRPr/>
            </a:pPr>
            <a:endParaRPr lang="en-US" sz="29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6227198" y="4718134"/>
            <a:ext cx="23098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CDC Vital Signs. August 2015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975" y="1875904"/>
            <a:ext cx="2879036" cy="28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435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2907" y="116354"/>
            <a:ext cx="1495167" cy="1663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838" y="1114936"/>
            <a:ext cx="7710415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A health department partners with an academic group to implement a quality improvement initiative to address rising antibiotic resistance in the community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The team recruits acute care hospitals, long-term care hospitals and nursing homes within the region to participate in a 12 month project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Every facility will change their standing bathing protocol to incorporate an antiseptic which is known to reduce skin carriage of bacteria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very facility will implement a point prevalence survey for resistant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bacteria among a random sample of patients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at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the beginning and end of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project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The survey will entail collection of swabs from the nose, axilla, groin and perirectal area for culture of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resistant bacteria (e.g., MRSA, VRE, CRE)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health department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will also monitor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the rates of infections from resistance bacteria within the community 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390395" y="311972"/>
            <a:ext cx="6172200" cy="5548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Partner coordination – Example #1: Regional prevention project</a:t>
            </a:r>
            <a:endParaRPr lang="en-US" altLang="en-US" sz="2800" dirty="0">
              <a:solidFill>
                <a:srgbClr val="D9531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316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6046" y="1276861"/>
            <a:ext cx="7240086" cy="377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Is this quality improvement or research?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Could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this initiative be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viewed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differently among survey teams in hospitals vs. nursing homes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? 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What information might a surveyor want to know about this public health effort before going into a participating facility?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Implementation issues for consideration: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What actions can be considered part of facility QAPI?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How does any QI project address resident rights to be informed and to decline participation?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What is the role of IRB review and decisions on what activities are    considered research and what activities require informed consent?</a:t>
            </a:r>
          </a:p>
          <a:p>
            <a:pPr marL="800109" lvl="1" indent="-342891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How can public health translate evidence-based prevention strategies across healthcare environments?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390395" y="311972"/>
            <a:ext cx="6172200" cy="5548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Regional prevention project -- questions</a:t>
            </a:r>
            <a:endParaRPr lang="en-US" altLang="en-US" sz="2800" dirty="0">
              <a:solidFill>
                <a:srgbClr val="D9531E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03" y="162263"/>
            <a:ext cx="1676453" cy="16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517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689" y="1831083"/>
            <a:ext cx="7936484" cy="30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A series of informational sessions about the public health QI initiative were conducted for surveyors and CMS national and regional staff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Protocols, order sets and resident/family educational materials were made available at each participating facility to demonstrate the policies and practices during the implementation of the new bathing practice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Discussions were had about how facility QAPI projects should document a resident’s assent or declination to participate in a bath</a:t>
            </a:r>
          </a:p>
          <a:p>
            <a:pPr marL="342909" indent="-342891" eaLnBrk="1" hangingPunct="1">
              <a:lnSpc>
                <a:spcPct val="80000"/>
              </a:lnSpc>
              <a:spcBef>
                <a:spcPct val="20000"/>
              </a:spcBef>
              <a:spcAft>
                <a:spcPts val="900"/>
              </a:spcAft>
              <a:buClr>
                <a:srgbClr val="E25423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Decisions were made about how to add a layer of informed consent for the sample of residents asked to participate in the post-project prevalence survey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xfrm>
            <a:off x="390395" y="311972"/>
            <a:ext cx="6172200" cy="5548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D9531E"/>
                </a:solidFill>
                <a:latin typeface="Calibri" pitchFamily="34" charset="0"/>
              </a:rPr>
              <a:t>Regional prevention project – solutions</a:t>
            </a:r>
            <a:endParaRPr lang="en-US" altLang="en-US" sz="2800" dirty="0">
              <a:solidFill>
                <a:srgbClr val="D9531E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95" y="311972"/>
            <a:ext cx="2323070" cy="12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462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3784</TotalTime>
  <Words>1229</Words>
  <Application>Microsoft Office PowerPoint</Application>
  <PresentationFormat>On-screen Show (16:9)</PresentationFormat>
  <Paragraphs>141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Courier New</vt:lpstr>
      <vt:lpstr>Myriad Web Pro</vt:lpstr>
      <vt:lpstr>Calibri</vt:lpstr>
      <vt:lpstr>MS PGothic</vt:lpstr>
      <vt:lpstr>Wingdings</vt:lpstr>
      <vt:lpstr>NCEH_ATSDR_combined</vt:lpstr>
      <vt:lpstr>Clip</vt:lpstr>
      <vt:lpstr>Partnerships to Prevent Healthcare Associated Infections and Antibiotic Resistance: Challenges and Opportunities </vt:lpstr>
      <vt:lpstr>Session objectives</vt:lpstr>
      <vt:lpstr>We are all connected….</vt:lpstr>
      <vt:lpstr>…more connected than we realize…</vt:lpstr>
      <vt:lpstr>PowerPoint Presentation</vt:lpstr>
      <vt:lpstr>Role of public health HAI/AR prevention programs</vt:lpstr>
      <vt:lpstr>Partner coordination – Example #1: Regional prevention project</vt:lpstr>
      <vt:lpstr>Regional prevention project -- questions</vt:lpstr>
      <vt:lpstr>Regional prevention project – solutions</vt:lpstr>
      <vt:lpstr>Partner coordination – Example #2 Infection prevention assessments</vt:lpstr>
      <vt:lpstr>IPC assessments for nursing homes</vt:lpstr>
      <vt:lpstr>Infection prevention assessments - questions</vt:lpstr>
      <vt:lpstr>IPC technical assistance – solutions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Largent, Chrystal</cp:lastModifiedBy>
  <cp:revision>270</cp:revision>
  <dcterms:created xsi:type="dcterms:W3CDTF">2011-03-17T17:43:16Z</dcterms:created>
  <dcterms:modified xsi:type="dcterms:W3CDTF">2017-08-21T14:31:07Z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