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diagrams/data1.xml" ContentType="application/vnd.openxmlformats-officedocument.drawingml.diagramData+xml"/>
  <Override PartName="/ppt/presentation.xml" ContentType="application/vnd.openxmlformats-officedocument.presentationml.presentation.main+xml"/>
  <Override PartName="/ppt/slides/slide26.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25.xml" ContentType="application/vnd.openxmlformats-officedocument.presentationml.slide+xml"/>
  <Override PartName="/ppt/slideMasters/slideMaster1.xml" ContentType="application/vnd.openxmlformats-officedocument.presentationml.slideMaster+xml"/>
  <Override PartName="/ppt/slideLayouts/slideLayout19.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notesSlides/notesSlide6.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0.xml" ContentType="application/vnd.openxmlformats-officedocument.presentationml.slideLayout+xml"/>
  <Override PartName="/ppt/notesSlides/notesSlide11.xml" ContentType="application/vnd.openxmlformats-officedocument.presentationml.notesSlide+xml"/>
  <Override PartName="/ppt/slideLayouts/slideLayout5.xml" ContentType="application/vnd.openxmlformats-officedocument.presentationml.slideLayout+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2.xml" ContentType="application/vnd.openxmlformats-officedocument.presentationml.notesSlide+xml"/>
  <Override PartName="/ppt/notesSlides/notesSlide23.xml" ContentType="application/vnd.openxmlformats-officedocument.presentationml.notesSlide+xml"/>
  <Override PartName="/ppt/notesSlides/notesSlide21.xml" ContentType="application/vnd.openxmlformats-officedocument.presentationml.notesSlide+xml"/>
  <Override PartName="/ppt/slideLayouts/slideLayout4.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15.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20.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charts/chart1.xml" ContentType="application/vnd.openxmlformats-officedocument.drawingml.chart+xml"/>
  <Override PartName="/ppt/diagrams/layout1.xml" ContentType="application/vnd.openxmlformats-officedocument.drawingml.diagramLayout+xml"/>
  <Override PartName="/ppt/diagrams/quickStyle1.xml" ContentType="application/vnd.openxmlformats-officedocument.drawingml.diagramStyle+xml"/>
  <Override PartName="/ppt/diagrams/drawing1.xml" ContentType="application/vnd.ms-office.drawingml.diagramDrawing+xml"/>
  <Override PartName="/ppt/diagrams/colors1.xml" ContentType="application/vnd.openxmlformats-officedocument.drawingml.diagramColors+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56"/>
  </p:notesMasterIdLst>
  <p:handoutMasterIdLst>
    <p:handoutMasterId r:id="rId57"/>
  </p:handoutMasterIdLst>
  <p:sldIdLst>
    <p:sldId id="256" r:id="rId2"/>
    <p:sldId id="410" r:id="rId3"/>
    <p:sldId id="397" r:id="rId4"/>
    <p:sldId id="399" r:id="rId5"/>
    <p:sldId id="400" r:id="rId6"/>
    <p:sldId id="401" r:id="rId7"/>
    <p:sldId id="402" r:id="rId8"/>
    <p:sldId id="403" r:id="rId9"/>
    <p:sldId id="404" r:id="rId10"/>
    <p:sldId id="405" r:id="rId11"/>
    <p:sldId id="398" r:id="rId12"/>
    <p:sldId id="407" r:id="rId13"/>
    <p:sldId id="412" r:id="rId14"/>
    <p:sldId id="411" r:id="rId15"/>
    <p:sldId id="360" r:id="rId16"/>
    <p:sldId id="408" r:id="rId17"/>
    <p:sldId id="406" r:id="rId18"/>
    <p:sldId id="409" r:id="rId19"/>
    <p:sldId id="342" r:id="rId20"/>
    <p:sldId id="362" r:id="rId21"/>
    <p:sldId id="373" r:id="rId22"/>
    <p:sldId id="374" r:id="rId23"/>
    <p:sldId id="376" r:id="rId24"/>
    <p:sldId id="377" r:id="rId25"/>
    <p:sldId id="382" r:id="rId26"/>
    <p:sldId id="378" r:id="rId27"/>
    <p:sldId id="379" r:id="rId28"/>
    <p:sldId id="380" r:id="rId29"/>
    <p:sldId id="381" r:id="rId30"/>
    <p:sldId id="389" r:id="rId31"/>
    <p:sldId id="390" r:id="rId32"/>
    <p:sldId id="391" r:id="rId33"/>
    <p:sldId id="392" r:id="rId34"/>
    <p:sldId id="393" r:id="rId35"/>
    <p:sldId id="394" r:id="rId36"/>
    <p:sldId id="372" r:id="rId37"/>
    <p:sldId id="363" r:id="rId38"/>
    <p:sldId id="364" r:id="rId39"/>
    <p:sldId id="366" r:id="rId40"/>
    <p:sldId id="367" r:id="rId41"/>
    <p:sldId id="368" r:id="rId42"/>
    <p:sldId id="369" r:id="rId43"/>
    <p:sldId id="370" r:id="rId44"/>
    <p:sldId id="371" r:id="rId45"/>
    <p:sldId id="365" r:id="rId46"/>
    <p:sldId id="385" r:id="rId47"/>
    <p:sldId id="395" r:id="rId48"/>
    <p:sldId id="396" r:id="rId49"/>
    <p:sldId id="387" r:id="rId50"/>
    <p:sldId id="384" r:id="rId51"/>
    <p:sldId id="383" r:id="rId52"/>
    <p:sldId id="278" r:id="rId53"/>
    <p:sldId id="361" r:id="rId54"/>
    <p:sldId id="279"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8" autoAdjust="0"/>
    <p:restoredTop sz="87792" autoAdjust="0"/>
  </p:normalViewPr>
  <p:slideViewPr>
    <p:cSldViewPr snapToGrid="0">
      <p:cViewPr varScale="1">
        <p:scale>
          <a:sx n="98" d="100"/>
          <a:sy n="98" d="100"/>
        </p:scale>
        <p:origin x="912" y="96"/>
      </p:cViewPr>
      <p:guideLst/>
    </p:cSldViewPr>
  </p:slideViewPr>
  <p:notesTextViewPr>
    <p:cViewPr>
      <p:scale>
        <a:sx n="3" d="2"/>
        <a:sy n="3" d="2"/>
      </p:scale>
      <p:origin x="0" y="0"/>
    </p:cViewPr>
  </p:notesTextViewPr>
  <p:sorterViewPr>
    <p:cViewPr>
      <p:scale>
        <a:sx n="120" d="100"/>
        <a:sy n="120" d="100"/>
      </p:scale>
      <p:origin x="0" y="-11352"/>
    </p:cViewPr>
  </p:sorterViewPr>
  <p:notesViewPr>
    <p:cSldViewPr snapToGrid="0">
      <p:cViewPr varScale="1">
        <p:scale>
          <a:sx n="56" d="100"/>
          <a:sy n="56" d="100"/>
        </p:scale>
        <p:origin x="2832"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4599737532809E-2"/>
          <c:y val="6.5585875984252001E-2"/>
          <c:w val="0.72019110892388505"/>
          <c:h val="0.82534645669291395"/>
        </c:manualLayout>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150"/>
        <c:axId val="423704544"/>
        <c:axId val="423707288"/>
      </c:barChart>
      <c:catAx>
        <c:axId val="423704544"/>
        <c:scaling>
          <c:orientation val="minMax"/>
        </c:scaling>
        <c:delete val="0"/>
        <c:axPos val="b"/>
        <c:numFmt formatCode="General" sourceLinked="0"/>
        <c:majorTickMark val="out"/>
        <c:minorTickMark val="none"/>
        <c:tickLblPos val="nextTo"/>
        <c:crossAx val="423707288"/>
        <c:crosses val="autoZero"/>
        <c:auto val="1"/>
        <c:lblAlgn val="ctr"/>
        <c:lblOffset val="100"/>
        <c:noMultiLvlLbl val="0"/>
      </c:catAx>
      <c:valAx>
        <c:axId val="423707288"/>
        <c:scaling>
          <c:orientation val="minMax"/>
        </c:scaling>
        <c:delete val="0"/>
        <c:axPos val="l"/>
        <c:majorGridlines/>
        <c:numFmt formatCode="General" sourceLinked="1"/>
        <c:majorTickMark val="out"/>
        <c:minorTickMark val="none"/>
        <c:tickLblPos val="nextTo"/>
        <c:crossAx val="423704544"/>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977C60-C9CE-4B5D-A794-D7BAFF626E00}" type="doc">
      <dgm:prSet loTypeId="urn:microsoft.com/office/officeart/2005/8/layout/hList7#1" loCatId="list" qsTypeId="urn:microsoft.com/office/officeart/2005/8/quickstyle/simple1" qsCatId="simple" csTypeId="urn:microsoft.com/office/officeart/2005/8/colors/accent1_2" csCatId="accent1" phldr="0"/>
      <dgm:spPr/>
    </dgm:pt>
    <dgm:pt modelId="{982A9893-AF29-44BF-9EE1-825C96CCCB84}">
      <dgm:prSet phldrT="[Text]" phldr="1"/>
      <dgm:spPr/>
      <dgm:t>
        <a:bodyPr/>
        <a:lstStyle/>
        <a:p>
          <a:endParaRPr lang="en-US" dirty="0"/>
        </a:p>
      </dgm:t>
    </dgm:pt>
    <dgm:pt modelId="{218B9BB6-ED6A-4AE6-AE96-F46EB8019E39}" type="parTrans" cxnId="{6CD0867F-E7D9-4D6E-8421-3F112030556B}">
      <dgm:prSet/>
      <dgm:spPr/>
      <dgm:t>
        <a:bodyPr/>
        <a:lstStyle/>
        <a:p>
          <a:endParaRPr lang="en-US"/>
        </a:p>
      </dgm:t>
    </dgm:pt>
    <dgm:pt modelId="{743629A4-0FAF-4D8C-AD37-606688062970}" type="sibTrans" cxnId="{6CD0867F-E7D9-4D6E-8421-3F112030556B}">
      <dgm:prSet/>
      <dgm:spPr/>
      <dgm:t>
        <a:bodyPr/>
        <a:lstStyle/>
        <a:p>
          <a:endParaRPr lang="en-US"/>
        </a:p>
      </dgm:t>
    </dgm:pt>
    <dgm:pt modelId="{4100DFDA-6187-4CAB-98EC-F1FCD515AD00}">
      <dgm:prSet phldrT="[Text]" phldr="1"/>
      <dgm:spPr/>
      <dgm:t>
        <a:bodyPr/>
        <a:lstStyle/>
        <a:p>
          <a:endParaRPr lang="en-US"/>
        </a:p>
      </dgm:t>
    </dgm:pt>
    <dgm:pt modelId="{00982176-5CFD-4A9D-B838-1841B248C78E}" type="parTrans" cxnId="{856E57D4-B6CE-4FCF-89EE-DC7E2426A457}">
      <dgm:prSet/>
      <dgm:spPr/>
      <dgm:t>
        <a:bodyPr/>
        <a:lstStyle/>
        <a:p>
          <a:endParaRPr lang="en-US"/>
        </a:p>
      </dgm:t>
    </dgm:pt>
    <dgm:pt modelId="{B1681C19-379C-4EE6-BB21-3F0D567FA05A}" type="sibTrans" cxnId="{856E57D4-B6CE-4FCF-89EE-DC7E2426A457}">
      <dgm:prSet/>
      <dgm:spPr/>
      <dgm:t>
        <a:bodyPr/>
        <a:lstStyle/>
        <a:p>
          <a:endParaRPr lang="en-US"/>
        </a:p>
      </dgm:t>
    </dgm:pt>
    <dgm:pt modelId="{29BCA6C7-AB94-4DDC-9002-88ECCECDD470}">
      <dgm:prSet phldrT="[Text]" phldr="1"/>
      <dgm:spPr/>
      <dgm:t>
        <a:bodyPr/>
        <a:lstStyle/>
        <a:p>
          <a:endParaRPr lang="en-US"/>
        </a:p>
      </dgm:t>
    </dgm:pt>
    <dgm:pt modelId="{708B6C34-6D74-4F56-A826-5CCC00AB734A}" type="parTrans" cxnId="{C2FB1B0A-9CF0-4C48-835C-E396B13158A6}">
      <dgm:prSet/>
      <dgm:spPr/>
      <dgm:t>
        <a:bodyPr/>
        <a:lstStyle/>
        <a:p>
          <a:endParaRPr lang="en-US"/>
        </a:p>
      </dgm:t>
    </dgm:pt>
    <dgm:pt modelId="{95208092-1108-42CA-8183-CAE2CBA67A17}" type="sibTrans" cxnId="{C2FB1B0A-9CF0-4C48-835C-E396B13158A6}">
      <dgm:prSet/>
      <dgm:spPr/>
      <dgm:t>
        <a:bodyPr/>
        <a:lstStyle/>
        <a:p>
          <a:endParaRPr lang="en-US"/>
        </a:p>
      </dgm:t>
    </dgm:pt>
    <dgm:pt modelId="{5259A90A-D943-4F44-B744-430CF8FFFA8D}" type="pres">
      <dgm:prSet presAssocID="{16977C60-C9CE-4B5D-A794-D7BAFF626E00}" presName="Name0" presStyleCnt="0">
        <dgm:presLayoutVars>
          <dgm:dir/>
          <dgm:resizeHandles val="exact"/>
        </dgm:presLayoutVars>
      </dgm:prSet>
      <dgm:spPr/>
    </dgm:pt>
    <dgm:pt modelId="{54CDFF4C-81B0-41BB-9998-7B4B129B3E28}" type="pres">
      <dgm:prSet presAssocID="{16977C60-C9CE-4B5D-A794-D7BAFF626E00}" presName="fgShape" presStyleLbl="fgShp" presStyleIdx="0" presStyleCnt="1"/>
      <dgm:spPr/>
    </dgm:pt>
    <dgm:pt modelId="{CE3A265A-0DB6-49CD-8425-46DFF56BDCDD}" type="pres">
      <dgm:prSet presAssocID="{16977C60-C9CE-4B5D-A794-D7BAFF626E00}" presName="linComp" presStyleCnt="0"/>
      <dgm:spPr/>
    </dgm:pt>
    <dgm:pt modelId="{D8C8F432-9D2A-423F-A480-E04ABC1348EA}" type="pres">
      <dgm:prSet presAssocID="{982A9893-AF29-44BF-9EE1-825C96CCCB84}" presName="compNode" presStyleCnt="0"/>
      <dgm:spPr/>
    </dgm:pt>
    <dgm:pt modelId="{14380E18-9A73-4693-AA09-9A5B938DE7BE}" type="pres">
      <dgm:prSet presAssocID="{982A9893-AF29-44BF-9EE1-825C96CCCB84}" presName="bkgdShape" presStyleLbl="node1" presStyleIdx="0" presStyleCnt="3"/>
      <dgm:spPr/>
      <dgm:t>
        <a:bodyPr/>
        <a:lstStyle/>
        <a:p>
          <a:endParaRPr lang="en-US"/>
        </a:p>
      </dgm:t>
    </dgm:pt>
    <dgm:pt modelId="{52792FB9-D706-44E9-8794-BA0A0D87EE97}" type="pres">
      <dgm:prSet presAssocID="{982A9893-AF29-44BF-9EE1-825C96CCCB84}" presName="nodeTx" presStyleLbl="node1" presStyleIdx="0" presStyleCnt="3">
        <dgm:presLayoutVars>
          <dgm:bulletEnabled val="1"/>
        </dgm:presLayoutVars>
      </dgm:prSet>
      <dgm:spPr/>
      <dgm:t>
        <a:bodyPr/>
        <a:lstStyle/>
        <a:p>
          <a:endParaRPr lang="en-US"/>
        </a:p>
      </dgm:t>
    </dgm:pt>
    <dgm:pt modelId="{7ED8C7D9-E7AA-49D5-B7CA-202B5E8212D9}" type="pres">
      <dgm:prSet presAssocID="{982A9893-AF29-44BF-9EE1-825C96CCCB84}" presName="invisiNode" presStyleLbl="node1" presStyleIdx="0" presStyleCnt="3"/>
      <dgm:spPr/>
    </dgm:pt>
    <dgm:pt modelId="{878BC7C1-2F4C-46EE-9F04-B02E8B8A9171}" type="pres">
      <dgm:prSet presAssocID="{982A9893-AF29-44BF-9EE1-825C96CCCB84}" presName="imagNode" presStyleLbl="fgImgPlace1" presStyleIdx="0" presStyleCnt="3"/>
      <dgm:spPr/>
    </dgm:pt>
    <dgm:pt modelId="{710D4F04-8E65-41C1-AE1A-EC820565D65D}" type="pres">
      <dgm:prSet presAssocID="{743629A4-0FAF-4D8C-AD37-606688062970}" presName="sibTrans" presStyleLbl="sibTrans2D1" presStyleIdx="0" presStyleCnt="0"/>
      <dgm:spPr/>
      <dgm:t>
        <a:bodyPr/>
        <a:lstStyle/>
        <a:p>
          <a:endParaRPr lang="en-US"/>
        </a:p>
      </dgm:t>
    </dgm:pt>
    <dgm:pt modelId="{5B0D38DC-7CF7-4C7E-91E7-940A04B4AF00}" type="pres">
      <dgm:prSet presAssocID="{4100DFDA-6187-4CAB-98EC-F1FCD515AD00}" presName="compNode" presStyleCnt="0"/>
      <dgm:spPr/>
    </dgm:pt>
    <dgm:pt modelId="{8DA777F8-8704-4AAB-9FA5-0F95BB444C08}" type="pres">
      <dgm:prSet presAssocID="{4100DFDA-6187-4CAB-98EC-F1FCD515AD00}" presName="bkgdShape" presStyleLbl="node1" presStyleIdx="1" presStyleCnt="3"/>
      <dgm:spPr/>
      <dgm:t>
        <a:bodyPr/>
        <a:lstStyle/>
        <a:p>
          <a:endParaRPr lang="en-US"/>
        </a:p>
      </dgm:t>
    </dgm:pt>
    <dgm:pt modelId="{AEC3DBBF-E3B5-48F9-B68F-834054216858}" type="pres">
      <dgm:prSet presAssocID="{4100DFDA-6187-4CAB-98EC-F1FCD515AD00}" presName="nodeTx" presStyleLbl="node1" presStyleIdx="1" presStyleCnt="3">
        <dgm:presLayoutVars>
          <dgm:bulletEnabled val="1"/>
        </dgm:presLayoutVars>
      </dgm:prSet>
      <dgm:spPr/>
      <dgm:t>
        <a:bodyPr/>
        <a:lstStyle/>
        <a:p>
          <a:endParaRPr lang="en-US"/>
        </a:p>
      </dgm:t>
    </dgm:pt>
    <dgm:pt modelId="{0CDE0D8A-336E-4555-9A78-8010E6148BF3}" type="pres">
      <dgm:prSet presAssocID="{4100DFDA-6187-4CAB-98EC-F1FCD515AD00}" presName="invisiNode" presStyleLbl="node1" presStyleIdx="1" presStyleCnt="3"/>
      <dgm:spPr/>
    </dgm:pt>
    <dgm:pt modelId="{CBF537D4-A545-4B6C-939F-63E432C9F5A6}" type="pres">
      <dgm:prSet presAssocID="{4100DFDA-6187-4CAB-98EC-F1FCD515AD00}" presName="imagNode" presStyleLbl="fgImgPlace1" presStyleIdx="1" presStyleCnt="3"/>
      <dgm:spPr/>
    </dgm:pt>
    <dgm:pt modelId="{AB92182A-DE47-4F5D-AAE9-9241E3443498}" type="pres">
      <dgm:prSet presAssocID="{B1681C19-379C-4EE6-BB21-3F0D567FA05A}" presName="sibTrans" presStyleLbl="sibTrans2D1" presStyleIdx="0" presStyleCnt="0"/>
      <dgm:spPr/>
      <dgm:t>
        <a:bodyPr/>
        <a:lstStyle/>
        <a:p>
          <a:endParaRPr lang="en-US"/>
        </a:p>
      </dgm:t>
    </dgm:pt>
    <dgm:pt modelId="{4570698D-C253-448B-B958-9248DE8E585F}" type="pres">
      <dgm:prSet presAssocID="{29BCA6C7-AB94-4DDC-9002-88ECCECDD470}" presName="compNode" presStyleCnt="0"/>
      <dgm:spPr/>
    </dgm:pt>
    <dgm:pt modelId="{DC57AA67-BB0C-436A-8311-CCADCB517509}" type="pres">
      <dgm:prSet presAssocID="{29BCA6C7-AB94-4DDC-9002-88ECCECDD470}" presName="bkgdShape" presStyleLbl="node1" presStyleIdx="2" presStyleCnt="3"/>
      <dgm:spPr/>
      <dgm:t>
        <a:bodyPr/>
        <a:lstStyle/>
        <a:p>
          <a:endParaRPr lang="en-US"/>
        </a:p>
      </dgm:t>
    </dgm:pt>
    <dgm:pt modelId="{A7079005-9C7D-4CC2-AF0F-671C3A00B010}" type="pres">
      <dgm:prSet presAssocID="{29BCA6C7-AB94-4DDC-9002-88ECCECDD470}" presName="nodeTx" presStyleLbl="node1" presStyleIdx="2" presStyleCnt="3">
        <dgm:presLayoutVars>
          <dgm:bulletEnabled val="1"/>
        </dgm:presLayoutVars>
      </dgm:prSet>
      <dgm:spPr/>
      <dgm:t>
        <a:bodyPr/>
        <a:lstStyle/>
        <a:p>
          <a:endParaRPr lang="en-US"/>
        </a:p>
      </dgm:t>
    </dgm:pt>
    <dgm:pt modelId="{B649FBB1-0B4B-4609-871C-FED7BF315C9F}" type="pres">
      <dgm:prSet presAssocID="{29BCA6C7-AB94-4DDC-9002-88ECCECDD470}" presName="invisiNode" presStyleLbl="node1" presStyleIdx="2" presStyleCnt="3"/>
      <dgm:spPr/>
    </dgm:pt>
    <dgm:pt modelId="{50205122-CAA7-4B2D-9630-970F04BD2C9B}" type="pres">
      <dgm:prSet presAssocID="{29BCA6C7-AB94-4DDC-9002-88ECCECDD470}" presName="imagNode" presStyleLbl="fgImgPlace1" presStyleIdx="2" presStyleCnt="3"/>
      <dgm:spPr/>
    </dgm:pt>
  </dgm:ptLst>
  <dgm:cxnLst>
    <dgm:cxn modelId="{E3119C54-80C2-4C0F-96F7-A3CCCA8CF530}" type="presOf" srcId="{4100DFDA-6187-4CAB-98EC-F1FCD515AD00}" destId="{8DA777F8-8704-4AAB-9FA5-0F95BB444C08}" srcOrd="0" destOrd="0" presId="urn:microsoft.com/office/officeart/2005/8/layout/hList7#1"/>
    <dgm:cxn modelId="{C2FB1B0A-9CF0-4C48-835C-E396B13158A6}" srcId="{16977C60-C9CE-4B5D-A794-D7BAFF626E00}" destId="{29BCA6C7-AB94-4DDC-9002-88ECCECDD470}" srcOrd="2" destOrd="0" parTransId="{708B6C34-6D74-4F56-A826-5CCC00AB734A}" sibTransId="{95208092-1108-42CA-8183-CAE2CBA67A17}"/>
    <dgm:cxn modelId="{C032A558-653D-426F-8F61-7A42552BF75C}" type="presOf" srcId="{16977C60-C9CE-4B5D-A794-D7BAFF626E00}" destId="{5259A90A-D943-4F44-B744-430CF8FFFA8D}" srcOrd="0" destOrd="0" presId="urn:microsoft.com/office/officeart/2005/8/layout/hList7#1"/>
    <dgm:cxn modelId="{0E852A98-DD47-4DC8-A6A4-A532EE7A09DF}" type="presOf" srcId="{743629A4-0FAF-4D8C-AD37-606688062970}" destId="{710D4F04-8E65-41C1-AE1A-EC820565D65D}" srcOrd="0" destOrd="0" presId="urn:microsoft.com/office/officeart/2005/8/layout/hList7#1"/>
    <dgm:cxn modelId="{856E57D4-B6CE-4FCF-89EE-DC7E2426A457}" srcId="{16977C60-C9CE-4B5D-A794-D7BAFF626E00}" destId="{4100DFDA-6187-4CAB-98EC-F1FCD515AD00}" srcOrd="1" destOrd="0" parTransId="{00982176-5CFD-4A9D-B838-1841B248C78E}" sibTransId="{B1681C19-379C-4EE6-BB21-3F0D567FA05A}"/>
    <dgm:cxn modelId="{58A1E3BE-0C9F-4E23-9A2E-E803F303E9CE}" type="presOf" srcId="{982A9893-AF29-44BF-9EE1-825C96CCCB84}" destId="{14380E18-9A73-4693-AA09-9A5B938DE7BE}" srcOrd="0" destOrd="0" presId="urn:microsoft.com/office/officeart/2005/8/layout/hList7#1"/>
    <dgm:cxn modelId="{82A1CC63-C089-478D-B760-2234B63F9378}" type="presOf" srcId="{29BCA6C7-AB94-4DDC-9002-88ECCECDD470}" destId="{DC57AA67-BB0C-436A-8311-CCADCB517509}" srcOrd="0" destOrd="0" presId="urn:microsoft.com/office/officeart/2005/8/layout/hList7#1"/>
    <dgm:cxn modelId="{6ACF86BC-71D6-4ECD-8B52-23701A87C1B7}" type="presOf" srcId="{B1681C19-379C-4EE6-BB21-3F0D567FA05A}" destId="{AB92182A-DE47-4F5D-AAE9-9241E3443498}" srcOrd="0" destOrd="0" presId="urn:microsoft.com/office/officeart/2005/8/layout/hList7#1"/>
    <dgm:cxn modelId="{0662A43B-790C-4399-96A7-FC216A519673}" type="presOf" srcId="{982A9893-AF29-44BF-9EE1-825C96CCCB84}" destId="{52792FB9-D706-44E9-8794-BA0A0D87EE97}" srcOrd="1" destOrd="0" presId="urn:microsoft.com/office/officeart/2005/8/layout/hList7#1"/>
    <dgm:cxn modelId="{3BB9E3DD-248F-43D8-8A42-DED82DDCCA45}" type="presOf" srcId="{4100DFDA-6187-4CAB-98EC-F1FCD515AD00}" destId="{AEC3DBBF-E3B5-48F9-B68F-834054216858}" srcOrd="1" destOrd="0" presId="urn:microsoft.com/office/officeart/2005/8/layout/hList7#1"/>
    <dgm:cxn modelId="{E8ADB030-A25D-445E-9F20-7E12488DA7B5}" type="presOf" srcId="{29BCA6C7-AB94-4DDC-9002-88ECCECDD470}" destId="{A7079005-9C7D-4CC2-AF0F-671C3A00B010}" srcOrd="1" destOrd="0" presId="urn:microsoft.com/office/officeart/2005/8/layout/hList7#1"/>
    <dgm:cxn modelId="{6CD0867F-E7D9-4D6E-8421-3F112030556B}" srcId="{16977C60-C9CE-4B5D-A794-D7BAFF626E00}" destId="{982A9893-AF29-44BF-9EE1-825C96CCCB84}" srcOrd="0" destOrd="0" parTransId="{218B9BB6-ED6A-4AE6-AE96-F46EB8019E39}" sibTransId="{743629A4-0FAF-4D8C-AD37-606688062970}"/>
    <dgm:cxn modelId="{CFF817E7-66DB-4419-AF25-09E0B60C922B}" type="presParOf" srcId="{5259A90A-D943-4F44-B744-430CF8FFFA8D}" destId="{54CDFF4C-81B0-41BB-9998-7B4B129B3E28}" srcOrd="0" destOrd="0" presId="urn:microsoft.com/office/officeart/2005/8/layout/hList7#1"/>
    <dgm:cxn modelId="{9F4D389B-D90E-4AE2-B529-187A4CAA903B}" type="presParOf" srcId="{5259A90A-D943-4F44-B744-430CF8FFFA8D}" destId="{CE3A265A-0DB6-49CD-8425-46DFF56BDCDD}" srcOrd="1" destOrd="0" presId="urn:microsoft.com/office/officeart/2005/8/layout/hList7#1"/>
    <dgm:cxn modelId="{B20058A0-DD84-452C-9AD8-205C3705BBD9}" type="presParOf" srcId="{CE3A265A-0DB6-49CD-8425-46DFF56BDCDD}" destId="{D8C8F432-9D2A-423F-A480-E04ABC1348EA}" srcOrd="0" destOrd="0" presId="urn:microsoft.com/office/officeart/2005/8/layout/hList7#1"/>
    <dgm:cxn modelId="{596C61F5-110E-488F-A0EC-D4C962E007E8}" type="presParOf" srcId="{D8C8F432-9D2A-423F-A480-E04ABC1348EA}" destId="{14380E18-9A73-4693-AA09-9A5B938DE7BE}" srcOrd="0" destOrd="0" presId="urn:microsoft.com/office/officeart/2005/8/layout/hList7#1"/>
    <dgm:cxn modelId="{8D9EE199-D18F-4E0E-BBF7-B212744F2840}" type="presParOf" srcId="{D8C8F432-9D2A-423F-A480-E04ABC1348EA}" destId="{52792FB9-D706-44E9-8794-BA0A0D87EE97}" srcOrd="1" destOrd="0" presId="urn:microsoft.com/office/officeart/2005/8/layout/hList7#1"/>
    <dgm:cxn modelId="{7128CD1A-5E07-43B6-9DB2-ED895DF41CDD}" type="presParOf" srcId="{D8C8F432-9D2A-423F-A480-E04ABC1348EA}" destId="{7ED8C7D9-E7AA-49D5-B7CA-202B5E8212D9}" srcOrd="2" destOrd="0" presId="urn:microsoft.com/office/officeart/2005/8/layout/hList7#1"/>
    <dgm:cxn modelId="{A4D975C8-CA3D-4363-8B38-AB211521441E}" type="presParOf" srcId="{D8C8F432-9D2A-423F-A480-E04ABC1348EA}" destId="{878BC7C1-2F4C-46EE-9F04-B02E8B8A9171}" srcOrd="3" destOrd="0" presId="urn:microsoft.com/office/officeart/2005/8/layout/hList7#1"/>
    <dgm:cxn modelId="{8D479ACB-E10A-47EB-BBD7-1F35FF80AEE2}" type="presParOf" srcId="{CE3A265A-0DB6-49CD-8425-46DFF56BDCDD}" destId="{710D4F04-8E65-41C1-AE1A-EC820565D65D}" srcOrd="1" destOrd="0" presId="urn:microsoft.com/office/officeart/2005/8/layout/hList7#1"/>
    <dgm:cxn modelId="{582BA4A0-D830-47C9-BE71-3A24511E678E}" type="presParOf" srcId="{CE3A265A-0DB6-49CD-8425-46DFF56BDCDD}" destId="{5B0D38DC-7CF7-4C7E-91E7-940A04B4AF00}" srcOrd="2" destOrd="0" presId="urn:microsoft.com/office/officeart/2005/8/layout/hList7#1"/>
    <dgm:cxn modelId="{A938CD88-0EA1-464C-A47D-961997846BF0}" type="presParOf" srcId="{5B0D38DC-7CF7-4C7E-91E7-940A04B4AF00}" destId="{8DA777F8-8704-4AAB-9FA5-0F95BB444C08}" srcOrd="0" destOrd="0" presId="urn:microsoft.com/office/officeart/2005/8/layout/hList7#1"/>
    <dgm:cxn modelId="{F02D62D6-8C2C-4447-A4ED-9F0B74E9B6D2}" type="presParOf" srcId="{5B0D38DC-7CF7-4C7E-91E7-940A04B4AF00}" destId="{AEC3DBBF-E3B5-48F9-B68F-834054216858}" srcOrd="1" destOrd="0" presId="urn:microsoft.com/office/officeart/2005/8/layout/hList7#1"/>
    <dgm:cxn modelId="{E0C83960-1BA3-4FE0-A1E5-09076F8EB550}" type="presParOf" srcId="{5B0D38DC-7CF7-4C7E-91E7-940A04B4AF00}" destId="{0CDE0D8A-336E-4555-9A78-8010E6148BF3}" srcOrd="2" destOrd="0" presId="urn:microsoft.com/office/officeart/2005/8/layout/hList7#1"/>
    <dgm:cxn modelId="{F030A43C-D5CB-42E9-8932-7A0BCB8330FE}" type="presParOf" srcId="{5B0D38DC-7CF7-4C7E-91E7-940A04B4AF00}" destId="{CBF537D4-A545-4B6C-939F-63E432C9F5A6}" srcOrd="3" destOrd="0" presId="urn:microsoft.com/office/officeart/2005/8/layout/hList7#1"/>
    <dgm:cxn modelId="{F714A79F-372E-4D99-BD12-C30C748E6D22}" type="presParOf" srcId="{CE3A265A-0DB6-49CD-8425-46DFF56BDCDD}" destId="{AB92182A-DE47-4F5D-AAE9-9241E3443498}" srcOrd="3" destOrd="0" presId="urn:microsoft.com/office/officeart/2005/8/layout/hList7#1"/>
    <dgm:cxn modelId="{2B764E98-65CB-4B05-ABDF-BF51489A0DF6}" type="presParOf" srcId="{CE3A265A-0DB6-49CD-8425-46DFF56BDCDD}" destId="{4570698D-C253-448B-B958-9248DE8E585F}" srcOrd="4" destOrd="0" presId="urn:microsoft.com/office/officeart/2005/8/layout/hList7#1"/>
    <dgm:cxn modelId="{4269291C-89D1-4EE0-BDE3-40B20FDA166C}" type="presParOf" srcId="{4570698D-C253-448B-B958-9248DE8E585F}" destId="{DC57AA67-BB0C-436A-8311-CCADCB517509}" srcOrd="0" destOrd="0" presId="urn:microsoft.com/office/officeart/2005/8/layout/hList7#1"/>
    <dgm:cxn modelId="{2713A04F-CA05-40E2-BDB5-B7CC1A4CA4A8}" type="presParOf" srcId="{4570698D-C253-448B-B958-9248DE8E585F}" destId="{A7079005-9C7D-4CC2-AF0F-671C3A00B010}" srcOrd="1" destOrd="0" presId="urn:microsoft.com/office/officeart/2005/8/layout/hList7#1"/>
    <dgm:cxn modelId="{EC878BA9-B947-4BF4-970B-E98CB5C9D8DC}" type="presParOf" srcId="{4570698D-C253-448B-B958-9248DE8E585F}" destId="{B649FBB1-0B4B-4609-871C-FED7BF315C9F}" srcOrd="2" destOrd="0" presId="urn:microsoft.com/office/officeart/2005/8/layout/hList7#1"/>
    <dgm:cxn modelId="{7C64BBB9-8434-4124-8037-635ED7998F73}" type="presParOf" srcId="{4570698D-C253-448B-B958-9248DE8E585F}" destId="{50205122-CAA7-4B2D-9630-970F04BD2C9B}"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258E0FC-4184-4757-9AC5-4D1C5F96990E}" type="datetimeFigureOut">
              <a:rPr lang="en-US" smtClean="0"/>
              <a:t>09/19/2018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7F38CC0-4866-4EAF-9B94-C5BF7BEA2486}" type="slidenum">
              <a:rPr lang="en-US" smtClean="0"/>
              <a:t>‹#›</a:t>
            </a:fld>
            <a:endParaRPr lang="en-US"/>
          </a:p>
        </p:txBody>
      </p:sp>
    </p:spTree>
    <p:extLst>
      <p:ext uri="{BB962C8B-B14F-4D97-AF65-F5344CB8AC3E}">
        <p14:creationId xmlns:p14="http://schemas.microsoft.com/office/powerpoint/2010/main" val="291691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7FA9A2-B6A2-4778-A071-4D4168255E51}" type="datetimeFigureOut">
              <a:rPr lang="en-US" smtClean="0"/>
              <a:t>09/19/2018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45A9B4-DF5D-42A2-A056-445D24831438}" type="slidenum">
              <a:rPr lang="en-US" smtClean="0"/>
              <a:t>‹#›</a:t>
            </a:fld>
            <a:endParaRPr lang="en-US"/>
          </a:p>
        </p:txBody>
      </p:sp>
    </p:spTree>
    <p:extLst>
      <p:ext uri="{BB962C8B-B14F-4D97-AF65-F5344CB8AC3E}">
        <p14:creationId xmlns:p14="http://schemas.microsoft.com/office/powerpoint/2010/main" val="2440951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45A9B4-DF5D-42A2-A056-445D24831438}" type="slidenum">
              <a:rPr lang="en-US" smtClean="0"/>
              <a:t>1</a:t>
            </a:fld>
            <a:endParaRPr lang="en-US"/>
          </a:p>
        </p:txBody>
      </p:sp>
    </p:spTree>
    <p:extLst>
      <p:ext uri="{BB962C8B-B14F-4D97-AF65-F5344CB8AC3E}">
        <p14:creationId xmlns:p14="http://schemas.microsoft.com/office/powerpoint/2010/main" val="2920887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45A9B4-DF5D-42A2-A056-445D24831438}" type="slidenum">
              <a:rPr lang="en-US" smtClean="0"/>
              <a:t>15</a:t>
            </a:fld>
            <a:endParaRPr lang="en-US"/>
          </a:p>
        </p:txBody>
      </p:sp>
    </p:spTree>
    <p:extLst>
      <p:ext uri="{BB962C8B-B14F-4D97-AF65-F5344CB8AC3E}">
        <p14:creationId xmlns:p14="http://schemas.microsoft.com/office/powerpoint/2010/main" val="1898011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Final Rule Publication TBD. </a:t>
            </a:r>
          </a:p>
          <a:p>
            <a:endParaRPr lang="en-US" dirty="0"/>
          </a:p>
        </p:txBody>
      </p:sp>
      <p:sp>
        <p:nvSpPr>
          <p:cNvPr id="4" name="Slide Number Placeholder 3"/>
          <p:cNvSpPr>
            <a:spLocks noGrp="1"/>
          </p:cNvSpPr>
          <p:nvPr>
            <p:ph type="sldNum" sz="quarter" idx="10"/>
          </p:nvPr>
        </p:nvSpPr>
        <p:spPr/>
        <p:txBody>
          <a:bodyPr/>
          <a:lstStyle/>
          <a:p>
            <a:fld id="{6E45A9B4-DF5D-42A2-A056-445D24831438}" type="slidenum">
              <a:rPr lang="en-US" smtClean="0"/>
              <a:t>16</a:t>
            </a:fld>
            <a:endParaRPr lang="en-US"/>
          </a:p>
        </p:txBody>
      </p:sp>
    </p:spTree>
    <p:extLst>
      <p:ext uri="{BB962C8B-B14F-4D97-AF65-F5344CB8AC3E}">
        <p14:creationId xmlns:p14="http://schemas.microsoft.com/office/powerpoint/2010/main" val="39713832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45A9B4-DF5D-42A2-A056-445D24831438}" type="slidenum">
              <a:rPr lang="en-US" smtClean="0"/>
              <a:t>17</a:t>
            </a:fld>
            <a:endParaRPr lang="en-US"/>
          </a:p>
        </p:txBody>
      </p:sp>
    </p:spTree>
    <p:extLst>
      <p:ext uri="{BB962C8B-B14F-4D97-AF65-F5344CB8AC3E}">
        <p14:creationId xmlns:p14="http://schemas.microsoft.com/office/powerpoint/2010/main" val="19858875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45A9B4-DF5D-42A2-A056-445D24831438}" type="slidenum">
              <a:rPr lang="en-US" smtClean="0"/>
              <a:t>19</a:t>
            </a:fld>
            <a:endParaRPr lang="en-US"/>
          </a:p>
        </p:txBody>
      </p:sp>
    </p:spTree>
    <p:extLst>
      <p:ext uri="{BB962C8B-B14F-4D97-AF65-F5344CB8AC3E}">
        <p14:creationId xmlns:p14="http://schemas.microsoft.com/office/powerpoint/2010/main" val="31499548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45A9B4-DF5D-42A2-A056-445D24831438}" type="slidenum">
              <a:rPr lang="en-US" smtClean="0"/>
              <a:t>21</a:t>
            </a:fld>
            <a:endParaRPr lang="en-US"/>
          </a:p>
        </p:txBody>
      </p:sp>
    </p:spTree>
    <p:extLst>
      <p:ext uri="{BB962C8B-B14F-4D97-AF65-F5344CB8AC3E}">
        <p14:creationId xmlns:p14="http://schemas.microsoft.com/office/powerpoint/2010/main" val="40834715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45A9B4-DF5D-42A2-A056-445D24831438}" type="slidenum">
              <a:rPr lang="en-US" smtClean="0"/>
              <a:t>24</a:t>
            </a:fld>
            <a:endParaRPr lang="en-US"/>
          </a:p>
        </p:txBody>
      </p:sp>
    </p:spTree>
    <p:extLst>
      <p:ext uri="{BB962C8B-B14F-4D97-AF65-F5344CB8AC3E}">
        <p14:creationId xmlns:p14="http://schemas.microsoft.com/office/powerpoint/2010/main" val="41689945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New HHA COPs went</a:t>
            </a:r>
            <a:r>
              <a:rPr lang="en-US" sz="1000" baseline="0" dirty="0" smtClean="0"/>
              <a:t> into effect 1/13/18.  Interpretive guidelines have been finalized and released (8/31/18).</a:t>
            </a:r>
          </a:p>
          <a:p>
            <a:endParaRPr lang="en-US" sz="1000" baseline="0" dirty="0" smtClean="0"/>
          </a:p>
          <a:p>
            <a:r>
              <a:rPr lang="en-US" sz="1000" baseline="0" dirty="0" smtClean="0"/>
              <a:t>We are revising the survey process and have engaged states in this process.   A total of 8 states and 30 surveyors participated and provided input.  The survey process is entering clearance and is targeted to be released in 2019.  </a:t>
            </a:r>
          </a:p>
          <a:p>
            <a:endParaRPr lang="en-US" sz="1000" baseline="0" dirty="0" smtClean="0"/>
          </a:p>
          <a:p>
            <a:r>
              <a:rPr lang="en-US" sz="1000" baseline="0" dirty="0" smtClean="0"/>
              <a:t>SOM Chapters 2 &amp; 10 are also being revised and will be entering clearance with anticipated release in 2019.</a:t>
            </a:r>
          </a:p>
          <a:p>
            <a:endParaRPr lang="en-US" sz="1000" baseline="0" dirty="0" smtClean="0"/>
          </a:p>
          <a:p>
            <a:r>
              <a:rPr lang="en-US" sz="1000" baseline="0" dirty="0" smtClean="0"/>
              <a:t>HHA basic training will be revised to reflect the new HHA survey process that is in development.  The timing for release of the revised training will occur just prior to the release of Appendix B updating the survey process.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6E45A9B4-DF5D-42A2-A056-445D24831438}"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37135870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All contract survey activity for has ended.  States have been conducting compliant investigations and will take over initial surveys in 2019.  Currently four initials in the queue.  </a:t>
            </a:r>
          </a:p>
          <a:p>
            <a:endParaRPr lang="en-US" dirty="0" smtClean="0"/>
          </a:p>
          <a:p>
            <a:r>
              <a:rPr lang="en-US" dirty="0" smtClean="0"/>
              <a:t>The transition to states is</a:t>
            </a:r>
            <a:r>
              <a:rPr lang="en-US" baseline="0" dirty="0" smtClean="0"/>
              <a:t> on track for January 1, 2019.  </a:t>
            </a:r>
          </a:p>
          <a:p>
            <a:endParaRPr lang="en-US" baseline="0" dirty="0" smtClean="0"/>
          </a:p>
          <a:p>
            <a:r>
              <a:rPr lang="en-US" baseline="0" dirty="0" smtClean="0"/>
              <a:t>We have been having monthly webinars on various topics to help prepare states.  Additional comprehensive transplant surveyor online training will be available on October 1.</a:t>
            </a:r>
          </a:p>
          <a:p>
            <a:endParaRPr lang="en-US" baseline="0" dirty="0" smtClean="0"/>
          </a:p>
          <a:p>
            <a:r>
              <a:rPr lang="en-US" baseline="0" dirty="0" smtClean="0"/>
              <a:t>We will be publishing a comprehensive memo in November describing the transition process.  Appendix X of the SOM (new) is in clearance and is anticipated to be released later this year.   </a:t>
            </a:r>
          </a:p>
          <a:p>
            <a:endParaRPr lang="en-US" baseline="0" dirty="0" smtClean="0"/>
          </a:p>
          <a:p>
            <a:endParaRPr lang="en-US" baseline="0" dirty="0"/>
          </a:p>
        </p:txBody>
      </p:sp>
      <p:sp>
        <p:nvSpPr>
          <p:cNvPr id="4" name="Slide Number Placeholder 3"/>
          <p:cNvSpPr>
            <a:spLocks noGrp="1"/>
          </p:cNvSpPr>
          <p:nvPr>
            <p:ph type="sldNum" sz="quarter" idx="10"/>
          </p:nvPr>
        </p:nvSpPr>
        <p:spPr/>
        <p:txBody>
          <a:bodyPr/>
          <a:lstStyle/>
          <a:p>
            <a:fld id="{6E45A9B4-DF5D-42A2-A056-445D24831438}"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23174457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SOM</a:t>
            </a:r>
            <a:r>
              <a:rPr lang="en-US" sz="1200" b="0" i="0" kern="1200" baseline="0" dirty="0" smtClean="0">
                <a:solidFill>
                  <a:schemeClr val="tx1"/>
                </a:solidFill>
                <a:effectLst/>
                <a:latin typeface="+mn-lt"/>
                <a:ea typeface="+mn-ea"/>
                <a:cs typeface="+mn-cs"/>
              </a:rPr>
              <a:t> updates published 8/18.</a:t>
            </a:r>
          </a:p>
          <a:p>
            <a:endParaRPr lang="en-US" sz="1200" b="0" i="0" kern="1200" baseline="0" dirty="0" smtClean="0">
              <a:solidFill>
                <a:schemeClr val="tx1"/>
              </a:solidFill>
              <a:effectLst/>
              <a:latin typeface="+mn-lt"/>
              <a:ea typeface="+mn-ea"/>
              <a:cs typeface="+mn-cs"/>
            </a:endParaRPr>
          </a:p>
          <a:p>
            <a:r>
              <a:rPr lang="en-US" sz="1200" b="0" i="0" kern="1200" baseline="0" dirty="0" smtClean="0">
                <a:solidFill>
                  <a:schemeClr val="tx1"/>
                </a:solidFill>
                <a:effectLst/>
                <a:latin typeface="+mn-lt"/>
                <a:ea typeface="+mn-ea"/>
                <a:cs typeface="+mn-cs"/>
              </a:rPr>
              <a:t>Comprehensive update of ESRD sections of Chapter 2.  Incorporates prior policy memos and changes to items such as </a:t>
            </a:r>
            <a:r>
              <a:rPr lang="en-US" dirty="0" smtClean="0"/>
              <a:t>relocations, addition of stations, expansion of services, and temporary closures; infection control considerations, dialysis</a:t>
            </a:r>
            <a:r>
              <a:rPr lang="en-US" baseline="0" dirty="0" smtClean="0"/>
              <a:t> in LTC, </a:t>
            </a:r>
            <a:r>
              <a:rPr lang="en-US" dirty="0" smtClean="0"/>
              <a:t>and guidance for Medical</a:t>
            </a:r>
            <a:r>
              <a:rPr lang="en-US" baseline="0" dirty="0" smtClean="0"/>
              <a:t> Director waivers.  </a:t>
            </a:r>
            <a:endParaRPr lang="en-US" sz="1200" b="0" i="0" kern="1200" baseline="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ESRD facilities may provide dialysis services to LTC residents in a LTC facility with an approved Home Training and Support modality. </a:t>
            </a:r>
            <a:r>
              <a:rPr lang="en-US" dirty="0" smtClean="0"/>
              <a:t>The ESRD core survey process has been updated to include evaluation of home dialysis services provided in a nursing home</a:t>
            </a:r>
            <a:r>
              <a:rPr lang="en-US" baseline="0" dirty="0" smtClean="0"/>
              <a:t> and </a:t>
            </a:r>
            <a:r>
              <a:rPr lang="en-US" dirty="0" smtClean="0"/>
              <a:t>consists of additional survey tasks.  This process is considered an extension of the ESRD core survey and will require additional survey time. </a:t>
            </a:r>
          </a:p>
          <a:p>
            <a:endParaRPr lang="en-US" dirty="0" smtClean="0"/>
          </a:p>
          <a:p>
            <a:r>
              <a:rPr lang="en-US" sz="1200" kern="1200" dirty="0" smtClean="0">
                <a:solidFill>
                  <a:schemeClr val="tx1"/>
                </a:solidFill>
                <a:effectLst/>
                <a:latin typeface="+mn-lt"/>
                <a:ea typeface="+mn-ea"/>
                <a:cs typeface="+mn-cs"/>
              </a:rPr>
              <a:t>We</a:t>
            </a:r>
            <a:r>
              <a:rPr lang="en-US" sz="1200" kern="1200" baseline="0" dirty="0" smtClean="0">
                <a:solidFill>
                  <a:schemeClr val="tx1"/>
                </a:solidFill>
                <a:effectLst/>
                <a:latin typeface="+mn-lt"/>
                <a:ea typeface="+mn-ea"/>
                <a:cs typeface="+mn-cs"/>
              </a:rPr>
              <a:t> are updating the Tier 2 list f</a:t>
            </a:r>
            <a:r>
              <a:rPr lang="en-US" sz="1200" kern="1200" dirty="0" smtClean="0">
                <a:solidFill>
                  <a:schemeClr val="tx1"/>
                </a:solidFill>
                <a:effectLst/>
                <a:latin typeface="+mn-lt"/>
                <a:ea typeface="+mn-ea"/>
                <a:cs typeface="+mn-cs"/>
              </a:rPr>
              <a:t>or FY 2019 to increase focus on ESRD facilities identified to have poor clinical outcomes.</a:t>
            </a:r>
            <a:r>
              <a:rPr lang="en-US" sz="1200" kern="1200" baseline="0" dirty="0" smtClean="0">
                <a:solidFill>
                  <a:schemeClr val="tx1"/>
                </a:solidFill>
                <a:effectLst/>
                <a:latin typeface="+mn-lt"/>
                <a:ea typeface="+mn-ea"/>
                <a:cs typeface="+mn-cs"/>
              </a:rPr>
              <a:t>  The list will</a:t>
            </a:r>
            <a:r>
              <a:rPr lang="en-US" sz="1200" kern="1200" dirty="0" smtClean="0">
                <a:solidFill>
                  <a:schemeClr val="tx1"/>
                </a:solidFill>
                <a:effectLst/>
                <a:latin typeface="+mn-lt"/>
                <a:ea typeface="+mn-ea"/>
                <a:cs typeface="+mn-cs"/>
              </a:rPr>
              <a:t> focus on the top 5% of ESRD facilities with poor outcomes across four defined clinical measures. The change will provide a more targeted approach to identifying</a:t>
            </a:r>
            <a:r>
              <a:rPr lang="en-US" sz="1200" kern="1200" baseline="0" dirty="0" smtClean="0">
                <a:solidFill>
                  <a:schemeClr val="tx1"/>
                </a:solidFill>
                <a:effectLst/>
                <a:latin typeface="+mn-lt"/>
                <a:ea typeface="+mn-ea"/>
                <a:cs typeface="+mn-cs"/>
              </a:rPr>
              <a:t> facilities for Tier 2 surveys while reducing the overall Tier 2 workload.  States will see a decrease in facilities on their Tier 2 lists (decrease of 374 from prior methodology).  </a:t>
            </a:r>
            <a:r>
              <a:rPr lang="en-US" sz="1200" kern="1200" dirty="0" smtClean="0">
                <a:solidFill>
                  <a:schemeClr val="tx1"/>
                </a:solidFill>
                <a:effectLst/>
                <a:latin typeface="+mn-lt"/>
                <a:ea typeface="+mn-ea"/>
                <a:cs typeface="+mn-cs"/>
              </a:rPr>
              <a:t>States will be expected to survey all identified Tier 2 facilities on the Outcomes list.  Note:</a:t>
            </a:r>
            <a:r>
              <a:rPr lang="en-US" sz="1200" kern="1200" baseline="0" dirty="0" smtClean="0">
                <a:solidFill>
                  <a:schemeClr val="tx1"/>
                </a:solidFill>
                <a:effectLst/>
                <a:latin typeface="+mn-lt"/>
                <a:ea typeface="+mn-ea"/>
                <a:cs typeface="+mn-cs"/>
              </a:rPr>
              <a:t>  Only Puerto Rico will have an increase from 2 to 9.  </a:t>
            </a:r>
            <a:r>
              <a:rPr lang="en-US" sz="1200" kern="1200" dirty="0" smtClean="0">
                <a:solidFill>
                  <a:schemeClr val="tx1"/>
                </a:solidFill>
                <a:effectLst/>
                <a:latin typeface="+mn-lt"/>
                <a:ea typeface="+mn-ea"/>
                <a:cs typeface="+mn-cs"/>
              </a:rPr>
              <a:t> </a:t>
            </a:r>
          </a:p>
          <a:p>
            <a:endParaRPr lang="en-US" dirty="0" smtClean="0"/>
          </a:p>
          <a:p>
            <a:r>
              <a:rPr lang="en-US" dirty="0" smtClean="0"/>
              <a:t>Appendix H is currently being revised</a:t>
            </a:r>
            <a:r>
              <a:rPr lang="en-US" baseline="0" dirty="0" smtClean="0"/>
              <a:t> and will be entering clearance soon.  Anticipated release is 2019.  </a:t>
            </a:r>
            <a:endParaRPr lang="en-US" dirty="0"/>
          </a:p>
        </p:txBody>
      </p:sp>
      <p:sp>
        <p:nvSpPr>
          <p:cNvPr id="4" name="Slide Number Placeholder 3"/>
          <p:cNvSpPr>
            <a:spLocks noGrp="1"/>
          </p:cNvSpPr>
          <p:nvPr>
            <p:ph type="sldNum" sz="quarter" idx="10"/>
          </p:nvPr>
        </p:nvSpPr>
        <p:spPr/>
        <p:txBody>
          <a:bodyPr/>
          <a:lstStyle/>
          <a:p>
            <a:fld id="{6E45A9B4-DF5D-42A2-A056-445D24831438}"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18851861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The pilot competency test was conducted</a:t>
            </a:r>
            <a:r>
              <a:rPr lang="en-US" baseline="0" dirty="0" smtClean="0"/>
              <a:t> on July 9, 2018 during a two hour window with a designated SA proctor available to administer, monitor and collect the tests as well as hand out an evaluation form.</a:t>
            </a:r>
          </a:p>
          <a:p>
            <a:pPr marL="0" indent="0">
              <a:buNone/>
            </a:pPr>
            <a:endParaRPr lang="en-US" baseline="0" dirty="0" smtClean="0"/>
          </a:p>
          <a:p>
            <a:pPr marL="0" indent="0">
              <a:buNone/>
            </a:pPr>
            <a:r>
              <a:rPr lang="en-US" baseline="0" dirty="0" smtClean="0"/>
              <a:t>Ten State Survey Agencies participated in the pilot (one from each CMS Region) with a total of 107 surveyors taking the test. </a:t>
            </a:r>
          </a:p>
          <a:p>
            <a:pPr marL="0" indent="0">
              <a:buNone/>
            </a:pPr>
            <a:endParaRPr lang="en-US" baseline="0" dirty="0" smtClean="0"/>
          </a:p>
          <a:p>
            <a:pPr marL="0" indent="0">
              <a:buNone/>
            </a:pPr>
            <a:r>
              <a:rPr lang="en-US" baseline="0" dirty="0" smtClean="0"/>
              <a:t>The test consisted of objective (multiple choice) questions and three vignettes or case studies with associated questions.  The test was worth a total of 100 points.  50% of the participants scored an 80 or better on the test.</a:t>
            </a:r>
          </a:p>
          <a:p>
            <a:pPr marL="0" indent="0">
              <a:buNone/>
            </a:pPr>
            <a:r>
              <a:rPr lang="en-US" baseline="0" dirty="0" smtClean="0"/>
              <a:t>  </a:t>
            </a:r>
          </a:p>
          <a:p>
            <a:pPr marL="0" indent="0">
              <a:buNone/>
            </a:pPr>
            <a:r>
              <a:rPr lang="en-US" baseline="0" dirty="0" smtClean="0"/>
              <a:t>The number of survey year experience did not correlate with the score on the pilot test. </a:t>
            </a:r>
          </a:p>
          <a:p>
            <a:pPr marL="0" indent="0">
              <a:buNone/>
            </a:pPr>
            <a:endParaRPr lang="en-US" baseline="0" dirty="0" smtClean="0"/>
          </a:p>
          <a:p>
            <a:pPr marL="0" indent="0">
              <a:buNone/>
            </a:pPr>
            <a:r>
              <a:rPr lang="en-US" baseline="0" dirty="0" smtClean="0"/>
              <a:t>Feedback from the pilot has helped as DCCP prepares for nationwide competency testing for ICF/IID surveyors. </a:t>
            </a:r>
          </a:p>
          <a:p>
            <a:pPr marL="0" indent="0">
              <a:buNone/>
            </a:pPr>
            <a:endParaRPr lang="en-US" baseline="0" dirty="0" smtClean="0"/>
          </a:p>
          <a:p>
            <a:pPr marL="0" indent="0">
              <a:buNone/>
            </a:pPr>
            <a:r>
              <a:rPr lang="en-US" baseline="0" dirty="0" smtClean="0"/>
              <a:t>DCCP is working to establish the threshold for pass/fail and follow up actions necessary to address low scores.  </a:t>
            </a:r>
          </a:p>
          <a:p>
            <a:pPr marL="228600" indent="-228600">
              <a:buAutoNum type="arabicParenR"/>
            </a:pPr>
            <a:endParaRPr lang="en-US" baseline="0" dirty="0" smtClean="0"/>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6E45A9B4-DF5D-42A2-A056-445D24831438}" type="slidenum">
              <a:rPr lang="en-US" smtClean="0">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val="2282553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45A9B4-DF5D-42A2-A056-445D24831438}" type="slidenum">
              <a:rPr lang="en-US" smtClean="0"/>
              <a:t>5</a:t>
            </a:fld>
            <a:endParaRPr lang="en-US"/>
          </a:p>
        </p:txBody>
      </p:sp>
    </p:spTree>
    <p:extLst>
      <p:ext uri="{BB962C8B-B14F-4D97-AF65-F5344CB8AC3E}">
        <p14:creationId xmlns:p14="http://schemas.microsoft.com/office/powerpoint/2010/main" val="40803478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VRPP:</a:t>
            </a:r>
            <a:r>
              <a:rPr lang="en-US" baseline="0" dirty="0" smtClean="0"/>
              <a:t> </a:t>
            </a:r>
            <a:r>
              <a:rPr lang="en-US" sz="1200" kern="1200" dirty="0" smtClean="0">
                <a:solidFill>
                  <a:schemeClr val="tx1"/>
                </a:solidFill>
                <a:effectLst/>
                <a:latin typeface="+mn-lt"/>
                <a:ea typeface="+mn-ea"/>
                <a:cs typeface="+mn-cs"/>
              </a:rPr>
              <a:t>Over the years, validation program, disparity rate calculation and the 20 percent disparity rate threshold had been widely criticized from various internal and external stakeholders of the program.  Critics, including the General Accounting Office (GAO), the accreditation organizations, the Office of Inspector General (OIG), SAs and advocacy groups, have attacked the timing, the focus and findings of the validation survey process and the disparity rate methodology.</a:t>
            </a:r>
          </a:p>
          <a:p>
            <a:endParaRPr lang="en-US" sz="1200" kern="1200" dirty="0" smtClean="0">
              <a:solidFill>
                <a:schemeClr val="tx1"/>
              </a:solidFill>
              <a:effectLst/>
              <a:latin typeface="+mn-lt"/>
              <a:ea typeface="+mn-ea"/>
              <a:cs typeface="+mn-cs"/>
            </a:endParaRPr>
          </a:p>
          <a:p>
            <a:r>
              <a:rPr lang="en-US" dirty="0" smtClean="0"/>
              <a:t>Validation surveys are conducted by the SA in accordance with the survey protocol for the facility type being surveyed. </a:t>
            </a:r>
          </a:p>
          <a:p>
            <a:endParaRPr lang="en-US" dirty="0" smtClean="0"/>
          </a:p>
          <a:p>
            <a:r>
              <a:rPr lang="en-US" dirty="0" smtClean="0"/>
              <a:t>A facility will be surveyed simultaneously by the appropriate SA and the AO, using the same Medicare certification full survey process (e.g., surveying for compliance with the Medicare conditions of participation (CoPs) or conditions for coverage (CfCs). All validation surveys will be unannounced to both the AO and the facility being surveyed (after the pilot</a:t>
            </a:r>
            <a:r>
              <a:rPr lang="en-US" baseline="0" dirty="0" smtClean="0"/>
              <a:t> is complete)</a:t>
            </a:r>
            <a:r>
              <a:rPr lang="en-US" dirty="0" smtClean="0"/>
              <a:t>.</a:t>
            </a:r>
          </a:p>
          <a:p>
            <a:endParaRPr lang="en-US" dirty="0" smtClean="0"/>
          </a:p>
          <a:p>
            <a:r>
              <a:rPr lang="en-US" dirty="0" smtClean="0"/>
              <a:t>For the Pilot: The</a:t>
            </a:r>
            <a:r>
              <a:rPr lang="en-US" baseline="0" dirty="0" smtClean="0"/>
              <a:t> AO is</a:t>
            </a:r>
            <a:r>
              <a:rPr lang="en-US" dirty="0" smtClean="0"/>
              <a:t> to initiate contact with the assigned SA survey team within 24 – 72 hours of the actual survey, the SA and AO teams (that will be on-site) will have a pre-survey conference call or meeting (if possible) to discuss the facility, issues, identification of respective team leaders, history of facility in terms of clinical performance, prior survey results, complaint results, etc. and a strategy for the survey itself.</a:t>
            </a:r>
          </a:p>
          <a:p>
            <a:endParaRPr lang="en-US" dirty="0" smtClean="0"/>
          </a:p>
          <a:p>
            <a:r>
              <a:rPr lang="en-US" dirty="0" smtClean="0"/>
              <a:t>Both survey teams (AO and SA) will arrive simultaneously to the lobby of the facility at the agreed upon time.</a:t>
            </a:r>
          </a:p>
          <a:p>
            <a:endParaRPr lang="en-US" dirty="0" smtClean="0"/>
          </a:p>
          <a:p>
            <a:r>
              <a:rPr lang="en-US" dirty="0" smtClean="0"/>
              <a:t>Pilot</a:t>
            </a:r>
            <a:r>
              <a:rPr lang="en-US" baseline="0" dirty="0" smtClean="0"/>
              <a:t> s</a:t>
            </a:r>
            <a:r>
              <a:rPr lang="en-US" dirty="0" smtClean="0"/>
              <a:t>urvey will proceed as per the AO survey process with the SA surveyor evaluating the skill, knowledge, and performance of the AO’s survey process. Scripted</a:t>
            </a:r>
            <a:r>
              <a:rPr lang="en-US" baseline="0" dirty="0" smtClean="0"/>
              <a:t> language will be provided to the facility by the AO team coordinator to explain the VRPP.</a:t>
            </a:r>
          </a:p>
          <a:p>
            <a:endParaRPr lang="en-US" dirty="0" smtClean="0"/>
          </a:p>
          <a:p>
            <a:pPr lvl="0"/>
            <a:r>
              <a:rPr lang="en-US" sz="1200" kern="1200" dirty="0" smtClean="0">
                <a:solidFill>
                  <a:schemeClr val="tx1"/>
                </a:solidFill>
                <a:effectLst/>
                <a:latin typeface="+mn-lt"/>
                <a:ea typeface="+mn-ea"/>
                <a:cs typeface="+mn-cs"/>
              </a:rPr>
              <a:t>The SA evaluation of</a:t>
            </a:r>
            <a:r>
              <a:rPr lang="en-US" sz="1200" kern="1200" baseline="0" dirty="0" smtClean="0">
                <a:solidFill>
                  <a:schemeClr val="tx1"/>
                </a:solidFill>
                <a:effectLst/>
                <a:latin typeface="+mn-lt"/>
                <a:ea typeface="+mn-ea"/>
                <a:cs typeface="+mn-cs"/>
              </a:rPr>
              <a:t> the AO </a:t>
            </a:r>
            <a:r>
              <a:rPr lang="en-US" sz="1200" kern="1200" dirty="0" smtClean="0">
                <a:solidFill>
                  <a:schemeClr val="tx1"/>
                </a:solidFill>
                <a:effectLst/>
                <a:latin typeface="+mn-lt"/>
                <a:ea typeface="+mn-ea"/>
                <a:cs typeface="+mn-cs"/>
              </a:rPr>
              <a:t>will be documented on the CMS/AO Hospital Observation Worksheet. </a:t>
            </a:r>
          </a:p>
          <a:p>
            <a:pPr lvl="0"/>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There will be a daily debriefing among the survey teams (AO and SA) to document the deficiencies noted, the level of deficiency, and the reconciliation of any disparity as noted by the SA. Any SA documented findings of the AO should not be of surprise by the end of the survey due to ongoing</a:t>
            </a:r>
            <a:r>
              <a:rPr lang="en-US" sz="1200" kern="1200" baseline="0" dirty="0" smtClean="0">
                <a:solidFill>
                  <a:schemeClr val="tx1"/>
                </a:solidFill>
                <a:effectLst/>
                <a:latin typeface="+mn-lt"/>
                <a:ea typeface="+mn-ea"/>
                <a:cs typeface="+mn-cs"/>
              </a:rPr>
              <a:t> communication between the AO and SA.</a:t>
            </a:r>
            <a:endParaRPr lang="en-US" sz="1200"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61A0B0E7-A707-4B3C-966A-2BEE485E4095}" type="slidenum">
              <a:rPr lang="en-US" smtClean="0"/>
              <a:t>32</a:t>
            </a:fld>
            <a:endParaRPr lang="en-US" dirty="0"/>
          </a:p>
        </p:txBody>
      </p:sp>
    </p:spTree>
    <p:extLst>
      <p:ext uri="{BB962C8B-B14F-4D97-AF65-F5344CB8AC3E}">
        <p14:creationId xmlns:p14="http://schemas.microsoft.com/office/powerpoint/2010/main" val="30177701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45A9B4-DF5D-42A2-A056-445D24831438}" type="slidenum">
              <a:rPr lang="en-US" smtClean="0"/>
              <a:t>35</a:t>
            </a:fld>
            <a:endParaRPr lang="en-US"/>
          </a:p>
        </p:txBody>
      </p:sp>
    </p:spTree>
    <p:extLst>
      <p:ext uri="{BB962C8B-B14F-4D97-AF65-F5344CB8AC3E}">
        <p14:creationId xmlns:p14="http://schemas.microsoft.com/office/powerpoint/2010/main" val="4399543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45A9B4-DF5D-42A2-A056-445D24831438}" type="slidenum">
              <a:rPr lang="en-US" smtClean="0"/>
              <a:t>37</a:t>
            </a:fld>
            <a:endParaRPr lang="en-US"/>
          </a:p>
        </p:txBody>
      </p:sp>
    </p:spTree>
    <p:extLst>
      <p:ext uri="{BB962C8B-B14F-4D97-AF65-F5344CB8AC3E}">
        <p14:creationId xmlns:p14="http://schemas.microsoft.com/office/powerpoint/2010/main" val="11473531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200" dirty="0" smtClean="0"/>
              <a:t>Workgroup created to address errors that occur between laboratory analyzers, Laboratory Information Systems (LIS) and Electronic Health Records (EHRs).</a:t>
            </a:r>
          </a:p>
          <a:p>
            <a:pPr>
              <a:buFont typeface="Arial" panose="020B0604020202020204" pitchFamily="34" charset="0"/>
              <a:buChar char="•"/>
            </a:pPr>
            <a:r>
              <a:rPr lang="en-US" sz="1200" dirty="0" smtClean="0"/>
              <a:t>This project will provide recommendations for ensuring that communications in the analytical instrument ecosystem are trustworthy, addressing the analytical instrument itself and the environment in which the instrument communicates.</a:t>
            </a:r>
          </a:p>
          <a:p>
            <a:endParaRPr lang="en-US" dirty="0"/>
          </a:p>
        </p:txBody>
      </p:sp>
      <p:sp>
        <p:nvSpPr>
          <p:cNvPr id="4" name="Slide Number Placeholder 3"/>
          <p:cNvSpPr>
            <a:spLocks noGrp="1"/>
          </p:cNvSpPr>
          <p:nvPr>
            <p:ph type="sldNum" sz="quarter" idx="10"/>
          </p:nvPr>
        </p:nvSpPr>
        <p:spPr/>
        <p:txBody>
          <a:bodyPr/>
          <a:lstStyle/>
          <a:p>
            <a:fld id="{6E45A9B4-DF5D-42A2-A056-445D24831438}" type="slidenum">
              <a:rPr lang="en-US" smtClean="0"/>
              <a:t>40</a:t>
            </a:fld>
            <a:endParaRPr lang="en-US"/>
          </a:p>
        </p:txBody>
      </p:sp>
    </p:spTree>
    <p:extLst>
      <p:ext uri="{BB962C8B-B14F-4D97-AF65-F5344CB8AC3E}">
        <p14:creationId xmlns:p14="http://schemas.microsoft.com/office/powerpoint/2010/main" val="37335169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45A9B4-DF5D-42A2-A056-445D24831438}" type="slidenum">
              <a:rPr lang="en-US" smtClean="0"/>
              <a:t>41</a:t>
            </a:fld>
            <a:endParaRPr lang="en-US"/>
          </a:p>
        </p:txBody>
      </p:sp>
    </p:spTree>
    <p:extLst>
      <p:ext uri="{BB962C8B-B14F-4D97-AF65-F5344CB8AC3E}">
        <p14:creationId xmlns:p14="http://schemas.microsoft.com/office/powerpoint/2010/main" val="40832006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45A9B4-DF5D-42A2-A056-445D24831438}" type="slidenum">
              <a:rPr lang="en-US" smtClean="0"/>
              <a:t>42</a:t>
            </a:fld>
            <a:endParaRPr lang="en-US"/>
          </a:p>
        </p:txBody>
      </p:sp>
    </p:spTree>
    <p:extLst>
      <p:ext uri="{BB962C8B-B14F-4D97-AF65-F5344CB8AC3E}">
        <p14:creationId xmlns:p14="http://schemas.microsoft.com/office/powerpoint/2010/main" val="40149094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45A9B4-DF5D-42A2-A056-445D2483143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372192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45A9B4-DF5D-42A2-A056-445D2483143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11756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45A9B4-DF5D-42A2-A056-445D2483143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7147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quick items</a:t>
            </a:r>
            <a:r>
              <a:rPr lang="en-US" baseline="0" dirty="0" smtClean="0"/>
              <a:t> from the depths of budget ;)</a:t>
            </a:r>
            <a:endParaRPr lang="en-US" dirty="0" smtClean="0"/>
          </a:p>
          <a:p>
            <a:endParaRPr lang="en-US" dirty="0" smtClean="0"/>
          </a:p>
          <a:p>
            <a:r>
              <a:rPr lang="en-US" dirty="0" smtClean="0"/>
              <a:t>CMS has undertaken steps to promote the </a:t>
            </a:r>
            <a:r>
              <a:rPr lang="en-US" sz="1200" kern="1200" dirty="0" smtClean="0">
                <a:solidFill>
                  <a:schemeClr val="tx1"/>
                </a:solidFill>
                <a:effectLst/>
                <a:latin typeface="+mn-lt"/>
                <a:ea typeface="+mn-ea"/>
                <a:cs typeface="+mn-cs"/>
              </a:rPr>
              <a:t>effective and efficient management of grant funds by ensuring the timely closeout of Federal grant awards,</a:t>
            </a:r>
            <a:r>
              <a:rPr lang="en-US" sz="1200" kern="1200" baseline="0" dirty="0" smtClean="0">
                <a:solidFill>
                  <a:schemeClr val="tx1"/>
                </a:solidFill>
                <a:effectLst/>
                <a:latin typeface="+mn-lt"/>
                <a:ea typeface="+mn-ea"/>
                <a:cs typeface="+mn-cs"/>
              </a:rPr>
              <a:t> pursuant to the implementation of the Grants Oversight and New Efficiency, or GONE, Act (PL 114-117). We need the States’ continued help in closing out open awards in the Department’s Payment Management System (PMS), particularly with respect to determining and finalizing expenditures and funds draws.  DHHS guidance provides a 90 day period following the end of an award’s period of performance to liquidate all obligations, and a further 180 days to fully closeout.  We appreciate your efforts to date!</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From what we now know (8/30), we ask that you plan for the same, or similar, levels of funding in FY 2019.  We will keep you informed of any changes.  </a:t>
            </a:r>
          </a:p>
          <a:p>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6E45A9B4-DF5D-42A2-A056-445D24831438}" type="slidenum">
              <a:rPr lang="en-US" smtClean="0">
                <a:solidFill>
                  <a:prstClr val="black"/>
                </a:solidFill>
              </a:rPr>
              <a:pPr/>
              <a:t>51</a:t>
            </a:fld>
            <a:endParaRPr lang="en-US">
              <a:solidFill>
                <a:prstClr val="black"/>
              </a:solidFill>
            </a:endParaRPr>
          </a:p>
        </p:txBody>
      </p:sp>
    </p:spTree>
    <p:extLst>
      <p:ext uri="{BB962C8B-B14F-4D97-AF65-F5344CB8AC3E}">
        <p14:creationId xmlns:p14="http://schemas.microsoft.com/office/powerpoint/2010/main" val="461622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45A9B4-DF5D-42A2-A056-445D24831438}" type="slidenum">
              <a:rPr lang="en-US" smtClean="0"/>
              <a:t>6</a:t>
            </a:fld>
            <a:endParaRPr lang="en-US"/>
          </a:p>
        </p:txBody>
      </p:sp>
    </p:spTree>
    <p:extLst>
      <p:ext uri="{BB962C8B-B14F-4D97-AF65-F5344CB8AC3E}">
        <p14:creationId xmlns:p14="http://schemas.microsoft.com/office/powerpoint/2010/main" val="32958042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45A9B4-DF5D-42A2-A056-445D24831438}" type="slidenum">
              <a:rPr lang="en-US" smtClean="0"/>
              <a:t>53</a:t>
            </a:fld>
            <a:endParaRPr lang="en-US"/>
          </a:p>
        </p:txBody>
      </p:sp>
    </p:spTree>
    <p:extLst>
      <p:ext uri="{BB962C8B-B14F-4D97-AF65-F5344CB8AC3E}">
        <p14:creationId xmlns:p14="http://schemas.microsoft.com/office/powerpoint/2010/main" val="359184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45A9B4-DF5D-42A2-A056-445D24831438}" type="slidenum">
              <a:rPr lang="en-US" smtClean="0"/>
              <a:t>9</a:t>
            </a:fld>
            <a:endParaRPr lang="en-US"/>
          </a:p>
        </p:txBody>
      </p:sp>
    </p:spTree>
    <p:extLst>
      <p:ext uri="{BB962C8B-B14F-4D97-AF65-F5344CB8AC3E}">
        <p14:creationId xmlns:p14="http://schemas.microsoft.com/office/powerpoint/2010/main" val="2936412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45A9B4-DF5D-42A2-A056-445D24831438}" type="slidenum">
              <a:rPr lang="en-US" smtClean="0"/>
              <a:t>10</a:t>
            </a:fld>
            <a:endParaRPr lang="en-US"/>
          </a:p>
        </p:txBody>
      </p:sp>
    </p:spTree>
    <p:extLst>
      <p:ext uri="{BB962C8B-B14F-4D97-AF65-F5344CB8AC3E}">
        <p14:creationId xmlns:p14="http://schemas.microsoft.com/office/powerpoint/2010/main" val="3800592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45A9B4-DF5D-42A2-A056-445D24831438}" type="slidenum">
              <a:rPr lang="en-US" smtClean="0"/>
              <a:t>11</a:t>
            </a:fld>
            <a:endParaRPr lang="en-US"/>
          </a:p>
        </p:txBody>
      </p:sp>
    </p:spTree>
    <p:extLst>
      <p:ext uri="{BB962C8B-B14F-4D97-AF65-F5344CB8AC3E}">
        <p14:creationId xmlns:p14="http://schemas.microsoft.com/office/powerpoint/2010/main" val="3187737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Number of Providers</a:t>
            </a:r>
            <a:r>
              <a:rPr lang="en-US" baseline="0" dirty="0" smtClean="0"/>
              <a:t> has decreased .38%.  Number of surveys has increased 12.5%.  Budget </a:t>
            </a:r>
            <a:r>
              <a:rPr lang="en-US" baseline="0" dirty="0" err="1" smtClean="0"/>
              <a:t>flatlined</a:t>
            </a:r>
            <a:r>
              <a:rPr lang="en-US" baseline="0" dirty="0" smtClean="0"/>
              <a:t> for sixth straight year.</a:t>
            </a:r>
          </a:p>
          <a:p>
            <a:endParaRPr lang="en-US" dirty="0"/>
          </a:p>
        </p:txBody>
      </p:sp>
      <p:sp>
        <p:nvSpPr>
          <p:cNvPr id="4" name="Slide Number Placeholder 3"/>
          <p:cNvSpPr>
            <a:spLocks noGrp="1"/>
          </p:cNvSpPr>
          <p:nvPr>
            <p:ph type="sldNum" sz="quarter" idx="10"/>
          </p:nvPr>
        </p:nvSpPr>
        <p:spPr/>
        <p:txBody>
          <a:bodyPr/>
          <a:lstStyle/>
          <a:p>
            <a:fld id="{6E45A9B4-DF5D-42A2-A056-445D24831438}" type="slidenum">
              <a:rPr lang="en-US" smtClean="0"/>
              <a:t>12</a:t>
            </a:fld>
            <a:endParaRPr lang="en-US"/>
          </a:p>
        </p:txBody>
      </p:sp>
    </p:spTree>
    <p:extLst>
      <p:ext uri="{BB962C8B-B14F-4D97-AF65-F5344CB8AC3E}">
        <p14:creationId xmlns:p14="http://schemas.microsoft.com/office/powerpoint/2010/main" val="807921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45A9B4-DF5D-42A2-A056-445D24831438}" type="slidenum">
              <a:rPr lang="en-US" smtClean="0"/>
              <a:t>13</a:t>
            </a:fld>
            <a:endParaRPr lang="en-US"/>
          </a:p>
        </p:txBody>
      </p:sp>
    </p:spTree>
    <p:extLst>
      <p:ext uri="{BB962C8B-B14F-4D97-AF65-F5344CB8AC3E}">
        <p14:creationId xmlns:p14="http://schemas.microsoft.com/office/powerpoint/2010/main" val="23696935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Publication date was July 2018, however we are unable to provide additional information at this time.</a:t>
            </a:r>
          </a:p>
          <a:p>
            <a:endParaRPr lang="en-US" dirty="0"/>
          </a:p>
        </p:txBody>
      </p:sp>
      <p:sp>
        <p:nvSpPr>
          <p:cNvPr id="4" name="Slide Number Placeholder 3"/>
          <p:cNvSpPr>
            <a:spLocks noGrp="1"/>
          </p:cNvSpPr>
          <p:nvPr>
            <p:ph type="sldNum" sz="quarter" idx="10"/>
          </p:nvPr>
        </p:nvSpPr>
        <p:spPr/>
        <p:txBody>
          <a:bodyPr/>
          <a:lstStyle/>
          <a:p>
            <a:fld id="{6E45A9B4-DF5D-42A2-A056-445D24831438}" type="slidenum">
              <a:rPr lang="en-US" smtClean="0"/>
              <a:t>14</a:t>
            </a:fld>
            <a:endParaRPr lang="en-US"/>
          </a:p>
        </p:txBody>
      </p:sp>
    </p:spTree>
    <p:extLst>
      <p:ext uri="{BB962C8B-B14F-4D97-AF65-F5344CB8AC3E}">
        <p14:creationId xmlns:p14="http://schemas.microsoft.com/office/powerpoint/2010/main" val="9079584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2_CMS title1">
    <p:bg>
      <p:bgPr>
        <a:solidFill>
          <a:schemeClr val="bg1"/>
        </a:solidFill>
        <a:effectLst/>
      </p:bgPr>
    </p:bg>
    <p:spTree>
      <p:nvGrpSpPr>
        <p:cNvPr id="1" name=""/>
        <p:cNvGrpSpPr/>
        <p:nvPr/>
      </p:nvGrpSpPr>
      <p:grpSpPr>
        <a:xfrm>
          <a:off x="0" y="0"/>
          <a:ext cx="0" cy="0"/>
          <a:chOff x="0" y="0"/>
          <a:chExt cx="0" cy="0"/>
        </a:xfrm>
      </p:grpSpPr>
      <p:pic>
        <p:nvPicPr>
          <p:cNvPr id="7" name="Picture 3" descr="An African American business woman standing with her arms crossed and a team of professionals behind her."/>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22576" y="2438400"/>
            <a:ext cx="7010400" cy="4435856"/>
          </a:xfrm>
          <a:prstGeom prst="rect">
            <a:avLst/>
          </a:prstGeom>
          <a:noFill/>
          <a:ln w="9525">
            <a:noFill/>
            <a:miter lim="800000"/>
            <a:headEnd/>
            <a:tailEnd/>
          </a:ln>
          <a:effectLst/>
        </p:spPr>
      </p:pic>
      <p:sp>
        <p:nvSpPr>
          <p:cNvPr id="13" name="TextBox 12"/>
          <p:cNvSpPr txBox="1"/>
          <p:nvPr/>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sp>
        <p:nvSpPr>
          <p:cNvPr id="8" name="Text Placeholder 2"/>
          <p:cNvSpPr>
            <a:spLocks noGrp="1"/>
          </p:cNvSpPr>
          <p:nvPr>
            <p:ph type="body" sz="quarter" idx="10" hasCustomPrompt="1"/>
          </p:nvPr>
        </p:nvSpPr>
        <p:spPr>
          <a:xfrm>
            <a:off x="7924800" y="3048000"/>
            <a:ext cx="3962400" cy="914400"/>
          </a:xfrm>
        </p:spPr>
        <p:txBody>
          <a:bodyPr>
            <a:normAutofit/>
          </a:bodyPr>
          <a:lstStyle>
            <a:lvl1pPr marL="0" indent="0" algn="l">
              <a:buNone/>
              <a:defRPr sz="2400" b="1" i="1">
                <a:solidFill>
                  <a:srgbClr val="084A9C"/>
                </a:solidFill>
              </a:defRPr>
            </a:lvl1pPr>
          </a:lstStyle>
          <a:p>
            <a:pPr algn="l"/>
            <a:r>
              <a:rPr lang="en-US" sz="2400" b="1" i="1" dirty="0" smtClean="0">
                <a:solidFill>
                  <a:srgbClr val="084A9C"/>
                </a:solidFill>
              </a:rPr>
              <a:t>Subtitle</a:t>
            </a:r>
          </a:p>
          <a:p>
            <a:pPr algn="l"/>
            <a:endParaRPr lang="en-US" sz="2800" b="0" i="1" dirty="0" smtClean="0">
              <a:solidFill>
                <a:srgbClr val="084A9C"/>
              </a:solidFill>
            </a:endParaRPr>
          </a:p>
        </p:txBody>
      </p:sp>
      <p:sp>
        <p:nvSpPr>
          <p:cNvPr id="9" name="Text Placeholder 2"/>
          <p:cNvSpPr>
            <a:spLocks noGrp="1"/>
          </p:cNvSpPr>
          <p:nvPr>
            <p:ph type="body" sz="quarter" idx="11" hasCustomPrompt="1"/>
          </p:nvPr>
        </p:nvSpPr>
        <p:spPr>
          <a:xfrm>
            <a:off x="7924800" y="4267200"/>
            <a:ext cx="3962400" cy="838200"/>
          </a:xfrm>
        </p:spPr>
        <p:txBody>
          <a:bodyPr>
            <a:normAutofit/>
          </a:bodyPr>
          <a:lstStyle>
            <a:lvl1pPr marL="0" indent="0" algn="l">
              <a:buNone/>
              <a:defRPr sz="2400" b="1" i="1">
                <a:solidFill>
                  <a:srgbClr val="084A9C"/>
                </a:solidFill>
              </a:defRPr>
            </a:lvl1pPr>
          </a:lstStyle>
          <a:p>
            <a:pPr algn="l"/>
            <a:r>
              <a:rPr lang="en-US" sz="2400" b="0" i="1" dirty="0" smtClean="0">
                <a:solidFill>
                  <a:srgbClr val="084A9C"/>
                </a:solidFill>
              </a:rPr>
              <a:t>Presenter/Date</a:t>
            </a:r>
            <a:endParaRPr lang="en-US" sz="2800" b="0" i="1" dirty="0" smtClean="0">
              <a:solidFill>
                <a:srgbClr val="084A9C"/>
              </a:solidFill>
            </a:endParaRPr>
          </a:p>
        </p:txBody>
      </p:sp>
      <p:sp>
        <p:nvSpPr>
          <p:cNvPr id="14" name="TextBox 13"/>
          <p:cNvSpPr txBox="1"/>
          <p:nvPr userDrawn="1"/>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pic>
        <p:nvPicPr>
          <p:cNvPr id="15" name="Picture 14" descr="The Centers for Medicare and Medicaid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03201" y="228600"/>
            <a:ext cx="3536433" cy="914400"/>
          </a:xfrm>
          <a:prstGeom prst="rect">
            <a:avLst/>
          </a:prstGeom>
        </p:spPr>
      </p:pic>
      <p:sp>
        <p:nvSpPr>
          <p:cNvPr id="10"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a:solidFill>
                <a:prstClr val="black">
                  <a:tint val="75000"/>
                </a:prstClr>
              </a:solidFill>
            </a:endParaRPr>
          </a:p>
        </p:txBody>
      </p:sp>
      <p:grpSp>
        <p:nvGrpSpPr>
          <p:cNvPr id="11" name="Group 10"/>
          <p:cNvGrpSpPr/>
          <p:nvPr userDrawn="1"/>
        </p:nvGrpSpPr>
        <p:grpSpPr>
          <a:xfrm>
            <a:off x="-45154" y="1303866"/>
            <a:ext cx="12282311" cy="1320799"/>
            <a:chOff x="-16933" y="1"/>
            <a:chExt cx="9211733" cy="1015999"/>
          </a:xfrm>
        </p:grpSpPr>
        <p:sp>
          <p:nvSpPr>
            <p:cNvPr id="16" name="Rectangle 1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17" name="Rectangle 16"/>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sp>
        <p:nvSpPr>
          <p:cNvPr id="18" name="Title 9"/>
          <p:cNvSpPr>
            <a:spLocks noGrp="1"/>
          </p:cNvSpPr>
          <p:nvPr>
            <p:ph type="title"/>
          </p:nvPr>
        </p:nvSpPr>
        <p:spPr>
          <a:xfrm>
            <a:off x="22577" y="1490133"/>
            <a:ext cx="12192000" cy="830299"/>
          </a:xfrm>
          <a:noFill/>
          <a:ln>
            <a:noFill/>
          </a:ln>
          <a:effectLst/>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73832126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Section Header Layout">
    <p:spTree>
      <p:nvGrpSpPr>
        <p:cNvPr id="1" name=""/>
        <p:cNvGrpSpPr/>
        <p:nvPr/>
      </p:nvGrpSpPr>
      <p:grpSpPr>
        <a:xfrm>
          <a:off x="0" y="0"/>
          <a:ext cx="0" cy="0"/>
          <a:chOff x="0" y="0"/>
          <a:chExt cx="0" cy="0"/>
        </a:xfrm>
      </p:grpSpPr>
      <p:cxnSp>
        <p:nvCxnSpPr>
          <p:cNvPr id="10" name="Straight Connector 9"/>
          <p:cNvCxnSpPr/>
          <p:nvPr userDrawn="1"/>
        </p:nvCxnSpPr>
        <p:spPr bwMode="auto">
          <a:xfrm>
            <a:off x="1117600" y="3276600"/>
            <a:ext cx="10373360" cy="0"/>
          </a:xfrm>
          <a:prstGeom prst="line">
            <a:avLst/>
          </a:prstGeom>
          <a:solidFill>
            <a:srgbClr val="FFCC99"/>
          </a:solidFill>
          <a:ln w="12700" cap="flat" cmpd="sng" algn="ctr">
            <a:solidFill>
              <a:schemeClr val="accent4"/>
            </a:solidFill>
            <a:prstDash val="solid"/>
            <a:round/>
            <a:headEnd type="none" w="med" len="med"/>
            <a:tailEnd type="none" w="med" len="med"/>
          </a:ln>
          <a:effectLst/>
        </p:spPr>
      </p:cxnSp>
      <p:sp>
        <p:nvSpPr>
          <p:cNvPr id="17" name="Rectangle 16"/>
          <p:cNvSpPr/>
          <p:nvPr userDrawn="1"/>
        </p:nvSpPr>
        <p:spPr bwMode="auto">
          <a:xfrm>
            <a:off x="0" y="0"/>
            <a:ext cx="543099" cy="3124200"/>
          </a:xfrm>
          <a:prstGeom prst="rect">
            <a:avLst/>
          </a:prstGeom>
          <a:solidFill>
            <a:srgbClr val="EFC20D"/>
          </a:solidFill>
          <a:ln w="12700" cap="flat" cmpd="sng" algn="ctr">
            <a:solidFill>
              <a:srgbClr val="EFC20D"/>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18" name="Rectangle 17"/>
          <p:cNvSpPr/>
          <p:nvPr userDrawn="1"/>
        </p:nvSpPr>
        <p:spPr bwMode="auto">
          <a:xfrm>
            <a:off x="0" y="3352800"/>
            <a:ext cx="543099" cy="35052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srgbClr val="005F9E"/>
              </a:solidFill>
              <a:latin typeface="Arial" charset="0"/>
            </a:endParaRPr>
          </a:p>
        </p:txBody>
      </p:sp>
      <p:sp>
        <p:nvSpPr>
          <p:cNvPr id="13" name="Rectangle 4"/>
          <p:cNvSpPr>
            <a:spLocks noGrp="1" noChangeArrowheads="1"/>
          </p:cNvSpPr>
          <p:nvPr>
            <p:ph type="subTitle" idx="1" hasCustomPrompt="1"/>
          </p:nvPr>
        </p:nvSpPr>
        <p:spPr>
          <a:xfrm>
            <a:off x="1098200" y="3463137"/>
            <a:ext cx="6136217" cy="389922"/>
          </a:xfrm>
        </p:spPr>
        <p:txBody>
          <a:bodyPr/>
          <a:lstStyle>
            <a:lvl1pPr marL="0" indent="0">
              <a:buFont typeface="Wingdings" pitchFamily="2" charset="2"/>
              <a:buNone/>
              <a:defRPr b="1" spc="300" baseline="0">
                <a:solidFill>
                  <a:schemeClr val="tx2"/>
                </a:solidFill>
                <a:latin typeface="Helvetica LT Std" pitchFamily="34" charset="0"/>
                <a:cs typeface="Calibri" pitchFamily="34" charset="0"/>
              </a:defRPr>
            </a:lvl1pPr>
          </a:lstStyle>
          <a:p>
            <a:r>
              <a:rPr lang="en-US" altLang="en-US" smtClean="0"/>
              <a:t>Subtitle</a:t>
            </a:r>
            <a:endParaRPr lang="en-US" altLang="en-US" dirty="0"/>
          </a:p>
        </p:txBody>
      </p:sp>
      <p:sp>
        <p:nvSpPr>
          <p:cNvPr id="21" name="Rectangle 9"/>
          <p:cNvSpPr>
            <a:spLocks noGrp="1" noChangeArrowheads="1"/>
          </p:cNvSpPr>
          <p:nvPr>
            <p:ph type="ctrTitle" sz="quarter" hasCustomPrompt="1"/>
          </p:nvPr>
        </p:nvSpPr>
        <p:spPr>
          <a:xfrm>
            <a:off x="1016000" y="1041287"/>
            <a:ext cx="9662160" cy="1981200"/>
          </a:xfrm>
          <a:noFill/>
          <a:effectLst/>
        </p:spPr>
        <p:txBody>
          <a:bodyPr anchor="b" anchorCtr="0">
            <a:noAutofit/>
          </a:bodyPr>
          <a:lstStyle>
            <a:lvl1pPr algn="l">
              <a:lnSpc>
                <a:spcPts val="4400"/>
              </a:lnSpc>
              <a:defRPr sz="4000" b="1">
                <a:solidFill>
                  <a:schemeClr val="tx2"/>
                </a:solidFill>
                <a:latin typeface="Helvetica LT Std" pitchFamily="34" charset="0"/>
                <a:cs typeface="Times New Roman" pitchFamily="18" charset="0"/>
              </a:defRPr>
            </a:lvl1pPr>
          </a:lstStyle>
          <a:p>
            <a:r>
              <a:rPr lang="en-US" dirty="0" smtClean="0"/>
              <a:t>Section Title</a:t>
            </a:r>
            <a:endParaRPr lang="en-US" dirty="0"/>
          </a:p>
        </p:txBody>
      </p:sp>
      <p:sp>
        <p:nvSpPr>
          <p:cNvPr id="16" name="Slide Number Placeholder 5"/>
          <p:cNvSpPr>
            <a:spLocks noGrp="1"/>
          </p:cNvSpPr>
          <p:nvPr>
            <p:ph type="sldNum" sz="quarter" idx="4"/>
          </p:nvPr>
        </p:nvSpPr>
        <p:spPr>
          <a:xfrm>
            <a:off x="11198440" y="93030"/>
            <a:ext cx="661021" cy="180918"/>
          </a:xfrm>
          <a:prstGeom prst="rect">
            <a:avLst/>
          </a:prstGeom>
        </p:spPr>
        <p:txBody>
          <a:bodyPr vert="horz" lIns="91440" tIns="45720" rIns="91440" bIns="45720" rtlCol="0" anchor="b"/>
          <a:lstStyle>
            <a:lvl1pPr algn="ctr">
              <a:defRPr lang="en-US" smtClean="0"/>
            </a:lvl1pPr>
          </a:lstStyle>
          <a:p>
            <a:fld id="{295008BC-DA31-4D19-837B-EFA4386B05F5}" type="slidenum">
              <a:rPr>
                <a:solidFill>
                  <a:srgbClr val="FFFFFF">
                    <a:lumMod val="50000"/>
                  </a:srgbClr>
                </a:solidFill>
              </a:rPr>
              <a:pPr/>
              <a:t>‹#›</a:t>
            </a:fld>
            <a:endParaRPr dirty="0">
              <a:solidFill>
                <a:srgbClr val="FFFFFF">
                  <a:lumMod val="50000"/>
                </a:srgbClr>
              </a:solidFill>
            </a:endParaRPr>
          </a:p>
        </p:txBody>
      </p:sp>
      <p:cxnSp>
        <p:nvCxnSpPr>
          <p:cNvPr id="19" name="Straight Connector 18"/>
          <p:cNvCxnSpPr/>
          <p:nvPr userDrawn="1"/>
        </p:nvCxnSpPr>
        <p:spPr>
          <a:xfrm>
            <a:off x="117856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112776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65513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812800" y="430503"/>
            <a:ext cx="10972800" cy="868362"/>
          </a:xfrm>
          <a:prstGeom prst="rect">
            <a:avLst/>
          </a:prstGeom>
          <a:noFill/>
          <a:effectLst/>
        </p:spPr>
        <p:txBody>
          <a:bodyPr vert="horz" lIns="91440" tIns="45720" rIns="91440" bIns="45720" rtlCol="0" anchor="ctr" anchorCtr="0">
            <a:normAutofit/>
          </a:bodyPr>
          <a:lstStyle>
            <a:lvl1pPr>
              <a:lnSpc>
                <a:spcPts val="3200"/>
              </a:lnSpc>
              <a:defRPr lang="en-US"/>
            </a:lvl1pPr>
          </a:lstStyle>
          <a:p>
            <a:r>
              <a:rPr lang="en-US" dirty="0" smtClean="0"/>
              <a:t>Click to edit Master title style</a:t>
            </a:r>
            <a:endParaRPr lang="en-US" dirty="0"/>
          </a:p>
        </p:txBody>
      </p:sp>
      <p:sp>
        <p:nvSpPr>
          <p:cNvPr id="6" name="Slide Number Placeholder 5"/>
          <p:cNvSpPr>
            <a:spLocks noGrp="1"/>
          </p:cNvSpPr>
          <p:nvPr>
            <p:ph type="sldNum" sz="quarter" idx="4"/>
          </p:nvPr>
        </p:nvSpPr>
        <p:spPr>
          <a:xfrm>
            <a:off x="11198440" y="93030"/>
            <a:ext cx="661021" cy="180918"/>
          </a:xfrm>
          <a:prstGeom prst="rect">
            <a:avLst/>
          </a:prstGeom>
        </p:spPr>
        <p:txBody>
          <a:bodyPr vert="horz" lIns="91440" tIns="45720" rIns="91440" bIns="45720" rtlCol="0" anchor="b"/>
          <a:lstStyle>
            <a:lvl1pPr algn="ctr">
              <a:defRPr lang="en-US" smtClean="0"/>
            </a:lvl1pPr>
          </a:lstStyle>
          <a:p>
            <a:fld id="{295008BC-DA31-4D19-837B-EFA4386B05F5}" type="slidenum">
              <a:rPr>
                <a:solidFill>
                  <a:srgbClr val="FFFFFF">
                    <a:lumMod val="50000"/>
                  </a:srgbClr>
                </a:solidFill>
              </a:rPr>
              <a:pPr/>
              <a:t>‹#›</a:t>
            </a:fld>
            <a:endParaRPr dirty="0">
              <a:solidFill>
                <a:srgbClr val="FFFFFF">
                  <a:lumMod val="50000"/>
                </a:srgbClr>
              </a:solidFill>
            </a:endParaRPr>
          </a:p>
        </p:txBody>
      </p:sp>
      <p:cxnSp>
        <p:nvCxnSpPr>
          <p:cNvPr id="3" name="Straight Connector 2"/>
          <p:cNvCxnSpPr>
            <a:stCxn id="6" idx="3"/>
            <a:endCxn id="6" idx="3"/>
          </p:cNvCxnSpPr>
          <p:nvPr userDrawn="1"/>
        </p:nvCxnSpPr>
        <p:spPr>
          <a:xfrm>
            <a:off x="11859461" y="183489"/>
            <a:ext cx="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117856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12776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bwMode="auto">
          <a:xfrm>
            <a:off x="1" y="1"/>
            <a:ext cx="564444" cy="1117599"/>
          </a:xfrm>
          <a:prstGeom prst="rect">
            <a:avLst/>
          </a:prstGeom>
          <a:solidFill>
            <a:srgbClr val="EFC20D"/>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cxnSp>
        <p:nvCxnSpPr>
          <p:cNvPr id="11" name="Straight Connector 10"/>
          <p:cNvCxnSpPr/>
          <p:nvPr userDrawn="1"/>
        </p:nvCxnSpPr>
        <p:spPr bwMode="auto">
          <a:xfrm>
            <a:off x="1120777" y="1178468"/>
            <a:ext cx="10593057" cy="0"/>
          </a:xfrm>
          <a:prstGeom prst="line">
            <a:avLst/>
          </a:prstGeom>
          <a:solidFill>
            <a:srgbClr val="FFCC99"/>
          </a:solidFill>
          <a:ln w="12700" cap="flat" cmpd="sng" algn="ctr">
            <a:solidFill>
              <a:srgbClr val="EFC20D"/>
            </a:solidFill>
            <a:prstDash val="solid"/>
            <a:round/>
            <a:headEnd type="none" w="med" len="med"/>
            <a:tailEnd type="none" w="med" len="med"/>
          </a:ln>
          <a:effectLst/>
        </p:spPr>
      </p:cxnSp>
      <p:sp>
        <p:nvSpPr>
          <p:cNvPr id="12" name="Rectangle 11"/>
          <p:cNvSpPr/>
          <p:nvPr userDrawn="1"/>
        </p:nvSpPr>
        <p:spPr bwMode="auto">
          <a:xfrm>
            <a:off x="0" y="1320801"/>
            <a:ext cx="541867" cy="55372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srgbClr val="005F9E"/>
              </a:solidFill>
              <a:latin typeface="Arial" charset="0"/>
            </a:endParaRPr>
          </a:p>
        </p:txBody>
      </p:sp>
    </p:spTree>
    <p:extLst>
      <p:ext uri="{BB962C8B-B14F-4D97-AF65-F5344CB8AC3E}">
        <p14:creationId xmlns:p14="http://schemas.microsoft.com/office/powerpoint/2010/main" val="195398777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Maintenance Slide (Blank)">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56084" y="67165"/>
            <a:ext cx="1765227" cy="1103267"/>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
            <a:ext cx="12192000" cy="6389839"/>
          </a:xfrm>
          <a:prstGeom prst="rect">
            <a:avLst/>
          </a:prstGeom>
        </p:spPr>
      </p:pic>
      <p:sp>
        <p:nvSpPr>
          <p:cNvPr id="2" name="Title 1"/>
          <p:cNvSpPr>
            <a:spLocks noGrp="1"/>
          </p:cNvSpPr>
          <p:nvPr>
            <p:ph type="title"/>
          </p:nvPr>
        </p:nvSpPr>
        <p:spPr/>
        <p:txBody>
          <a:bodyPr/>
          <a:lstStyle>
            <a:lvl1pPr>
              <a:defRPr>
                <a:solidFill>
                  <a:srgbClr val="084B9C"/>
                </a:solidFill>
              </a:defRPr>
            </a:lvl1pPr>
          </a:lstStyle>
          <a:p>
            <a:r>
              <a:rPr lang="en-US" dirty="0"/>
              <a:t>Click to edit Master title style</a:t>
            </a:r>
          </a:p>
        </p:txBody>
      </p:sp>
    </p:spTree>
    <p:extLst>
      <p:ext uri="{BB962C8B-B14F-4D97-AF65-F5344CB8AC3E}">
        <p14:creationId xmlns:p14="http://schemas.microsoft.com/office/powerpoint/2010/main" val="4102495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Maintenance: Text Only">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389839"/>
          </a:xfrm>
          <a:prstGeom prst="rect">
            <a:avLst/>
          </a:prstGeom>
        </p:spPr>
      </p:pic>
      <p:sp>
        <p:nvSpPr>
          <p:cNvPr id="2" name="Title 1"/>
          <p:cNvSpPr>
            <a:spLocks noGrp="1"/>
          </p:cNvSpPr>
          <p:nvPr>
            <p:ph type="title"/>
          </p:nvPr>
        </p:nvSpPr>
        <p:spPr/>
        <p:txBody>
          <a:bodyPr/>
          <a:lstStyle>
            <a:lvl1pPr>
              <a:defRPr>
                <a:solidFill>
                  <a:srgbClr val="084B9C"/>
                </a:solidFill>
              </a:defRPr>
            </a:lvl1pPr>
          </a:lstStyle>
          <a:p>
            <a:r>
              <a:rPr lang="en-US" dirty="0"/>
              <a:t>Click to edit Master title style</a:t>
            </a:r>
          </a:p>
        </p:txBody>
      </p:sp>
      <p:sp>
        <p:nvSpPr>
          <p:cNvPr id="6" name="Content Placeholder 2"/>
          <p:cNvSpPr>
            <a:spLocks noGrp="1"/>
          </p:cNvSpPr>
          <p:nvPr>
            <p:ph idx="1"/>
          </p:nvPr>
        </p:nvSpPr>
        <p:spPr>
          <a:xfrm>
            <a:off x="304800" y="1170432"/>
            <a:ext cx="11572240" cy="5037328"/>
          </a:xfrm>
          <a:prstGeom prst="rect">
            <a:avLst/>
          </a:prstGeom>
        </p:spPr>
        <p:txBody>
          <a:bodyPr>
            <a:normAutofit/>
          </a:bodyPr>
          <a:lstStyle>
            <a:lvl1pPr marL="0" indent="0">
              <a:buClr>
                <a:schemeClr val="tx1"/>
              </a:buClr>
              <a:buFontTx/>
              <a:buNone/>
              <a:defRPr sz="2667">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309026" indent="-309026">
              <a:buClr>
                <a:schemeClr val="tx1"/>
              </a:buClr>
              <a:buFont typeface="Arial" pitchFamily="34" charset="0"/>
              <a:buChar char="•"/>
              <a:defRPr sz="2667">
                <a:solidFill>
                  <a:schemeClr val="tx1"/>
                </a:solidFill>
              </a:defRPr>
            </a:lvl2pPr>
            <a:lvl3pPr marL="609585" indent="-309026">
              <a:buClr>
                <a:schemeClr val="tx1"/>
              </a:buClr>
              <a:buFont typeface="Arial" pitchFamily="34" charset="0"/>
              <a:buChar char="•"/>
              <a:defRPr sz="2667">
                <a:solidFill>
                  <a:schemeClr val="tx1"/>
                </a:solidFill>
                <a:latin typeface="Tahoma" pitchFamily="34" charset="0"/>
                <a:ea typeface="Tahoma" pitchFamily="34" charset="0"/>
                <a:cs typeface="Tahoma" pitchFamily="34" charset="0"/>
              </a:defRPr>
            </a:lvl3pPr>
            <a:lvl4pPr marL="916494" indent="-302676">
              <a:buClr>
                <a:schemeClr val="tx1"/>
              </a:buClr>
              <a:buFont typeface="Arial" pitchFamily="34" charset="0"/>
              <a:buChar char="•"/>
              <a:defRPr sz="2667">
                <a:solidFill>
                  <a:schemeClr val="tx1"/>
                </a:solidFill>
                <a:latin typeface="Tahoma" pitchFamily="34" charset="0"/>
                <a:ea typeface="Tahoma" pitchFamily="34" charset="0"/>
                <a:cs typeface="Tahoma" pitchFamily="34" charset="0"/>
              </a:defRPr>
            </a:lvl4pPr>
            <a:lvl5pPr marL="1219170" indent="-298443">
              <a:buClr>
                <a:schemeClr val="tx1"/>
              </a:buClr>
              <a:buFont typeface="Arial" pitchFamily="34" charset="0"/>
              <a:buChar char="•"/>
              <a:defRPr sz="2667">
                <a:solidFill>
                  <a:schemeClr val="tx1"/>
                </a:solidFill>
                <a:latin typeface="Tahoma" pitchFamily="34" charset="0"/>
                <a:ea typeface="Tahoma" pitchFamily="34" charset="0"/>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1360874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0CA8A755-3441-4344-88A4-8DECEB09868B}" type="datetimeFigureOut">
              <a:rPr lang="en-US" smtClean="0"/>
              <a:t>09/19/2018</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C1F60FE8-D017-4531-B5A9-18DFDAE5B78C}" type="slidenum">
              <a:rPr lang="en-US" smtClean="0"/>
              <a:t>‹#›</a:t>
            </a:fld>
            <a:endParaRPr lang="en-US"/>
          </a:p>
        </p:txBody>
      </p:sp>
    </p:spTree>
    <p:extLst>
      <p:ext uri="{BB962C8B-B14F-4D97-AF65-F5344CB8AC3E}">
        <p14:creationId xmlns:p14="http://schemas.microsoft.com/office/powerpoint/2010/main" val="2373738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0CA8A755-3441-4344-88A4-8DECEB09868B}" type="datetimeFigureOut">
              <a:rPr lang="en-US" smtClean="0"/>
              <a:t>09/19/2018</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C1F60FE8-D017-4531-B5A9-18DFDAE5B78C}" type="slidenum">
              <a:rPr lang="en-US" smtClean="0"/>
              <a:t>‹#›</a:t>
            </a:fld>
            <a:endParaRPr lang="en-US"/>
          </a:p>
        </p:txBody>
      </p:sp>
    </p:spTree>
    <p:extLst>
      <p:ext uri="{BB962C8B-B14F-4D97-AF65-F5344CB8AC3E}">
        <p14:creationId xmlns:p14="http://schemas.microsoft.com/office/powerpoint/2010/main" val="10706258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812800" y="430503"/>
            <a:ext cx="10972800" cy="868362"/>
          </a:xfrm>
          <a:prstGeom prst="rect">
            <a:avLst/>
          </a:prstGeom>
          <a:noFill/>
          <a:effectLst/>
        </p:spPr>
        <p:txBody>
          <a:bodyPr vert="horz" lIns="91440" tIns="45720" rIns="91440" bIns="45720" rtlCol="0" anchor="ctr" anchorCtr="0">
            <a:normAutofit/>
          </a:bodyPr>
          <a:lstStyle>
            <a:lvl1pPr>
              <a:lnSpc>
                <a:spcPts val="3200"/>
              </a:lnSpc>
              <a:defRPr lang="en-US"/>
            </a:lvl1pPr>
          </a:lstStyle>
          <a:p>
            <a:r>
              <a:rPr lang="en-US" dirty="0" smtClean="0"/>
              <a:t>Click to edit Master title style</a:t>
            </a:r>
            <a:endParaRPr lang="en-US" dirty="0"/>
          </a:p>
        </p:txBody>
      </p:sp>
      <p:sp>
        <p:nvSpPr>
          <p:cNvPr id="6" name="Slide Number Placeholder 5"/>
          <p:cNvSpPr>
            <a:spLocks noGrp="1"/>
          </p:cNvSpPr>
          <p:nvPr>
            <p:ph type="sldNum" sz="quarter" idx="4"/>
          </p:nvPr>
        </p:nvSpPr>
        <p:spPr>
          <a:xfrm>
            <a:off x="11198440" y="93030"/>
            <a:ext cx="661021" cy="180918"/>
          </a:xfrm>
          <a:prstGeom prst="rect">
            <a:avLst/>
          </a:prstGeom>
        </p:spPr>
        <p:txBody>
          <a:bodyPr vert="horz" lIns="91440" tIns="45720" rIns="91440" bIns="45720" rtlCol="0" anchor="b"/>
          <a:lstStyle>
            <a:lvl1pPr algn="ctr">
              <a:defRPr lang="en-US" smtClean="0"/>
            </a:lvl1pPr>
          </a:lstStyle>
          <a:p>
            <a:fld id="{295008BC-DA31-4D19-837B-EFA4386B05F5}" type="slidenum">
              <a:rPr>
                <a:solidFill>
                  <a:srgbClr val="FFFFFF">
                    <a:lumMod val="50000"/>
                  </a:srgbClr>
                </a:solidFill>
              </a:rPr>
              <a:pPr/>
              <a:t>‹#›</a:t>
            </a:fld>
            <a:endParaRPr dirty="0">
              <a:solidFill>
                <a:srgbClr val="FFFFFF">
                  <a:lumMod val="50000"/>
                </a:srgbClr>
              </a:solidFill>
            </a:endParaRPr>
          </a:p>
        </p:txBody>
      </p:sp>
      <p:cxnSp>
        <p:nvCxnSpPr>
          <p:cNvPr id="3" name="Straight Connector 2"/>
          <p:cNvCxnSpPr>
            <a:stCxn id="6" idx="3"/>
            <a:endCxn id="6" idx="3"/>
          </p:cNvCxnSpPr>
          <p:nvPr userDrawn="1"/>
        </p:nvCxnSpPr>
        <p:spPr>
          <a:xfrm>
            <a:off x="11859461" y="183489"/>
            <a:ext cx="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117856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12776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bwMode="auto">
          <a:xfrm>
            <a:off x="1" y="1"/>
            <a:ext cx="564444" cy="1117599"/>
          </a:xfrm>
          <a:prstGeom prst="rect">
            <a:avLst/>
          </a:prstGeom>
          <a:solidFill>
            <a:srgbClr val="EFC20D"/>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cxnSp>
        <p:nvCxnSpPr>
          <p:cNvPr id="11" name="Straight Connector 10"/>
          <p:cNvCxnSpPr/>
          <p:nvPr userDrawn="1"/>
        </p:nvCxnSpPr>
        <p:spPr bwMode="auto">
          <a:xfrm>
            <a:off x="1120777" y="1178468"/>
            <a:ext cx="10593057" cy="0"/>
          </a:xfrm>
          <a:prstGeom prst="line">
            <a:avLst/>
          </a:prstGeom>
          <a:solidFill>
            <a:srgbClr val="FFCC99"/>
          </a:solidFill>
          <a:ln w="12700" cap="flat" cmpd="sng" algn="ctr">
            <a:solidFill>
              <a:srgbClr val="EFC20D"/>
            </a:solidFill>
            <a:prstDash val="solid"/>
            <a:round/>
            <a:headEnd type="none" w="med" len="med"/>
            <a:tailEnd type="none" w="med" len="med"/>
          </a:ln>
          <a:effectLst/>
        </p:spPr>
      </p:cxnSp>
      <p:sp>
        <p:nvSpPr>
          <p:cNvPr id="12" name="Rectangle 11"/>
          <p:cNvSpPr/>
          <p:nvPr userDrawn="1"/>
        </p:nvSpPr>
        <p:spPr bwMode="auto">
          <a:xfrm>
            <a:off x="0" y="1320801"/>
            <a:ext cx="541867" cy="55372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srgbClr val="005F9E"/>
              </a:solidFill>
              <a:latin typeface="Arial" charset="0"/>
            </a:endParaRPr>
          </a:p>
        </p:txBody>
      </p:sp>
    </p:spTree>
    <p:extLst>
      <p:ext uri="{BB962C8B-B14F-4D97-AF65-F5344CB8AC3E}">
        <p14:creationId xmlns:p14="http://schemas.microsoft.com/office/powerpoint/2010/main" val="417537856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812800" y="430503"/>
            <a:ext cx="10972800" cy="868362"/>
          </a:xfrm>
          <a:prstGeom prst="rect">
            <a:avLst/>
          </a:prstGeom>
          <a:noFill/>
          <a:effectLst/>
        </p:spPr>
        <p:txBody>
          <a:bodyPr vert="horz" lIns="91440" tIns="45720" rIns="91440" bIns="45720" rtlCol="0" anchor="ctr" anchorCtr="0">
            <a:normAutofit/>
          </a:bodyPr>
          <a:lstStyle>
            <a:lvl1pPr>
              <a:lnSpc>
                <a:spcPts val="3200"/>
              </a:lnSpc>
              <a:defRPr lang="en-US"/>
            </a:lvl1pPr>
          </a:lstStyle>
          <a:p>
            <a:r>
              <a:rPr lang="en-US" dirty="0" smtClean="0"/>
              <a:t>Click to edit Master title style</a:t>
            </a:r>
            <a:endParaRPr lang="en-US" dirty="0"/>
          </a:p>
        </p:txBody>
      </p:sp>
      <p:sp>
        <p:nvSpPr>
          <p:cNvPr id="6" name="Slide Number Placeholder 5"/>
          <p:cNvSpPr>
            <a:spLocks noGrp="1"/>
          </p:cNvSpPr>
          <p:nvPr>
            <p:ph type="sldNum" sz="quarter" idx="4"/>
          </p:nvPr>
        </p:nvSpPr>
        <p:spPr>
          <a:xfrm>
            <a:off x="11198440" y="93030"/>
            <a:ext cx="661021" cy="180918"/>
          </a:xfrm>
          <a:prstGeom prst="rect">
            <a:avLst/>
          </a:prstGeom>
        </p:spPr>
        <p:txBody>
          <a:bodyPr vert="horz" lIns="91440" tIns="45720" rIns="91440" bIns="45720" rtlCol="0" anchor="b"/>
          <a:lstStyle>
            <a:lvl1pPr algn="ctr">
              <a:defRPr lang="en-US" smtClean="0"/>
            </a:lvl1pPr>
          </a:lstStyle>
          <a:p>
            <a:fld id="{295008BC-DA31-4D19-837B-EFA4386B05F5}" type="slidenum">
              <a:rPr>
                <a:solidFill>
                  <a:srgbClr val="FFFFFF">
                    <a:lumMod val="50000"/>
                  </a:srgbClr>
                </a:solidFill>
              </a:rPr>
              <a:pPr/>
              <a:t>‹#›</a:t>
            </a:fld>
            <a:endParaRPr dirty="0">
              <a:solidFill>
                <a:srgbClr val="FFFFFF">
                  <a:lumMod val="50000"/>
                </a:srgbClr>
              </a:solidFill>
            </a:endParaRPr>
          </a:p>
        </p:txBody>
      </p:sp>
      <p:cxnSp>
        <p:nvCxnSpPr>
          <p:cNvPr id="3" name="Straight Connector 2"/>
          <p:cNvCxnSpPr>
            <a:stCxn id="6" idx="3"/>
            <a:endCxn id="6" idx="3"/>
          </p:cNvCxnSpPr>
          <p:nvPr userDrawn="1"/>
        </p:nvCxnSpPr>
        <p:spPr>
          <a:xfrm>
            <a:off x="11859461" y="183489"/>
            <a:ext cx="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117856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12776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bwMode="auto">
          <a:xfrm>
            <a:off x="1" y="1"/>
            <a:ext cx="564444" cy="1117599"/>
          </a:xfrm>
          <a:prstGeom prst="rect">
            <a:avLst/>
          </a:prstGeom>
          <a:solidFill>
            <a:srgbClr val="EFC20D"/>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cxnSp>
        <p:nvCxnSpPr>
          <p:cNvPr id="11" name="Straight Connector 10"/>
          <p:cNvCxnSpPr/>
          <p:nvPr userDrawn="1"/>
        </p:nvCxnSpPr>
        <p:spPr bwMode="auto">
          <a:xfrm>
            <a:off x="1120777" y="1178468"/>
            <a:ext cx="10593057" cy="0"/>
          </a:xfrm>
          <a:prstGeom prst="line">
            <a:avLst/>
          </a:prstGeom>
          <a:solidFill>
            <a:srgbClr val="FFCC99"/>
          </a:solidFill>
          <a:ln w="12700" cap="flat" cmpd="sng" algn="ctr">
            <a:solidFill>
              <a:srgbClr val="EFC20D"/>
            </a:solidFill>
            <a:prstDash val="solid"/>
            <a:round/>
            <a:headEnd type="none" w="med" len="med"/>
            <a:tailEnd type="none" w="med" len="med"/>
          </a:ln>
          <a:effectLst/>
        </p:spPr>
      </p:cxnSp>
      <p:sp>
        <p:nvSpPr>
          <p:cNvPr id="12" name="Rectangle 11"/>
          <p:cNvSpPr/>
          <p:nvPr userDrawn="1"/>
        </p:nvSpPr>
        <p:spPr bwMode="auto">
          <a:xfrm>
            <a:off x="0" y="1320801"/>
            <a:ext cx="541867" cy="55372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srgbClr val="005F9E"/>
              </a:solidFill>
              <a:latin typeface="Arial" charset="0"/>
            </a:endParaRPr>
          </a:p>
        </p:txBody>
      </p:sp>
    </p:spTree>
    <p:extLst>
      <p:ext uri="{BB962C8B-B14F-4D97-AF65-F5344CB8AC3E}">
        <p14:creationId xmlns:p14="http://schemas.microsoft.com/office/powerpoint/2010/main" val="209656191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812800" y="430503"/>
            <a:ext cx="10972800" cy="868362"/>
          </a:xfrm>
          <a:prstGeom prst="rect">
            <a:avLst/>
          </a:prstGeom>
          <a:noFill/>
          <a:effectLst/>
        </p:spPr>
        <p:txBody>
          <a:bodyPr vert="horz" lIns="91440" tIns="45720" rIns="91440" bIns="45720" rtlCol="0" anchor="ctr" anchorCtr="0">
            <a:normAutofit/>
          </a:bodyPr>
          <a:lstStyle>
            <a:lvl1pPr>
              <a:lnSpc>
                <a:spcPts val="3200"/>
              </a:lnSpc>
              <a:defRPr lang="en-US"/>
            </a:lvl1pPr>
          </a:lstStyle>
          <a:p>
            <a:r>
              <a:rPr lang="en-US" dirty="0" smtClean="0"/>
              <a:t>Click to edit Master title style</a:t>
            </a:r>
            <a:endParaRPr lang="en-US" dirty="0"/>
          </a:p>
        </p:txBody>
      </p:sp>
      <p:sp>
        <p:nvSpPr>
          <p:cNvPr id="6" name="Slide Number Placeholder 5"/>
          <p:cNvSpPr>
            <a:spLocks noGrp="1"/>
          </p:cNvSpPr>
          <p:nvPr>
            <p:ph type="sldNum" sz="quarter" idx="4"/>
          </p:nvPr>
        </p:nvSpPr>
        <p:spPr>
          <a:xfrm>
            <a:off x="11198440" y="93030"/>
            <a:ext cx="661021" cy="180918"/>
          </a:xfrm>
          <a:prstGeom prst="rect">
            <a:avLst/>
          </a:prstGeom>
        </p:spPr>
        <p:txBody>
          <a:bodyPr vert="horz" lIns="91440" tIns="45720" rIns="91440" bIns="45720" rtlCol="0" anchor="b"/>
          <a:lstStyle>
            <a:lvl1pPr algn="ctr">
              <a:defRPr lang="en-US" smtClean="0"/>
            </a:lvl1pPr>
          </a:lstStyle>
          <a:p>
            <a:fld id="{295008BC-DA31-4D19-837B-EFA4386B05F5}" type="slidenum">
              <a:rPr>
                <a:solidFill>
                  <a:srgbClr val="FFFFFF">
                    <a:lumMod val="50000"/>
                  </a:srgbClr>
                </a:solidFill>
              </a:rPr>
              <a:pPr/>
              <a:t>‹#›</a:t>
            </a:fld>
            <a:endParaRPr dirty="0">
              <a:solidFill>
                <a:srgbClr val="FFFFFF">
                  <a:lumMod val="50000"/>
                </a:srgbClr>
              </a:solidFill>
            </a:endParaRPr>
          </a:p>
        </p:txBody>
      </p:sp>
      <p:cxnSp>
        <p:nvCxnSpPr>
          <p:cNvPr id="3" name="Straight Connector 2"/>
          <p:cNvCxnSpPr>
            <a:stCxn id="6" idx="3"/>
            <a:endCxn id="6" idx="3"/>
          </p:cNvCxnSpPr>
          <p:nvPr userDrawn="1"/>
        </p:nvCxnSpPr>
        <p:spPr>
          <a:xfrm>
            <a:off x="11859461" y="183489"/>
            <a:ext cx="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117856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12776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bwMode="auto">
          <a:xfrm>
            <a:off x="1" y="1"/>
            <a:ext cx="564444" cy="1117599"/>
          </a:xfrm>
          <a:prstGeom prst="rect">
            <a:avLst/>
          </a:prstGeom>
          <a:solidFill>
            <a:srgbClr val="EFC20D"/>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cxnSp>
        <p:nvCxnSpPr>
          <p:cNvPr id="11" name="Straight Connector 10"/>
          <p:cNvCxnSpPr/>
          <p:nvPr userDrawn="1"/>
        </p:nvCxnSpPr>
        <p:spPr bwMode="auto">
          <a:xfrm>
            <a:off x="1120777" y="1178468"/>
            <a:ext cx="10593057" cy="0"/>
          </a:xfrm>
          <a:prstGeom prst="line">
            <a:avLst/>
          </a:prstGeom>
          <a:solidFill>
            <a:srgbClr val="FFCC99"/>
          </a:solidFill>
          <a:ln w="12700" cap="flat" cmpd="sng" algn="ctr">
            <a:solidFill>
              <a:srgbClr val="EFC20D"/>
            </a:solidFill>
            <a:prstDash val="solid"/>
            <a:round/>
            <a:headEnd type="none" w="med" len="med"/>
            <a:tailEnd type="none" w="med" len="med"/>
          </a:ln>
          <a:effectLst/>
        </p:spPr>
      </p:cxnSp>
      <p:sp>
        <p:nvSpPr>
          <p:cNvPr id="12" name="Rectangle 11"/>
          <p:cNvSpPr/>
          <p:nvPr userDrawn="1"/>
        </p:nvSpPr>
        <p:spPr bwMode="auto">
          <a:xfrm>
            <a:off x="0" y="1320801"/>
            <a:ext cx="541867" cy="55372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srgbClr val="005F9E"/>
              </a:solidFill>
              <a:latin typeface="Arial" charset="0"/>
            </a:endParaRPr>
          </a:p>
        </p:txBody>
      </p:sp>
    </p:spTree>
    <p:extLst>
      <p:ext uri="{BB962C8B-B14F-4D97-AF65-F5344CB8AC3E}">
        <p14:creationId xmlns:p14="http://schemas.microsoft.com/office/powerpoint/2010/main" val="58849982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812800" y="430503"/>
            <a:ext cx="10972800" cy="868362"/>
          </a:xfrm>
          <a:prstGeom prst="rect">
            <a:avLst/>
          </a:prstGeom>
          <a:noFill/>
          <a:effectLst/>
        </p:spPr>
        <p:txBody>
          <a:bodyPr vert="horz" lIns="91440" tIns="45720" rIns="91440" bIns="45720" rtlCol="0" anchor="ctr" anchorCtr="0">
            <a:normAutofit/>
          </a:bodyPr>
          <a:lstStyle>
            <a:lvl1pPr>
              <a:lnSpc>
                <a:spcPts val="3200"/>
              </a:lnSpc>
              <a:defRPr lang="en-US"/>
            </a:lvl1pPr>
          </a:lstStyle>
          <a:p>
            <a:r>
              <a:rPr lang="en-US" dirty="0" smtClean="0"/>
              <a:t>Click to edit Master title style</a:t>
            </a:r>
            <a:endParaRPr lang="en-US" dirty="0"/>
          </a:p>
        </p:txBody>
      </p:sp>
      <p:sp>
        <p:nvSpPr>
          <p:cNvPr id="6" name="Slide Number Placeholder 5"/>
          <p:cNvSpPr>
            <a:spLocks noGrp="1"/>
          </p:cNvSpPr>
          <p:nvPr>
            <p:ph type="sldNum" sz="quarter" idx="4"/>
          </p:nvPr>
        </p:nvSpPr>
        <p:spPr>
          <a:xfrm>
            <a:off x="11198440" y="93030"/>
            <a:ext cx="661021" cy="180918"/>
          </a:xfrm>
          <a:prstGeom prst="rect">
            <a:avLst/>
          </a:prstGeom>
        </p:spPr>
        <p:txBody>
          <a:bodyPr vert="horz" lIns="91440" tIns="45720" rIns="91440" bIns="45720" rtlCol="0" anchor="b"/>
          <a:lstStyle>
            <a:lvl1pPr algn="ctr">
              <a:defRPr lang="en-US" smtClean="0"/>
            </a:lvl1pPr>
          </a:lstStyle>
          <a:p>
            <a:fld id="{295008BC-DA31-4D19-837B-EFA4386B05F5}" type="slidenum">
              <a:rPr>
                <a:solidFill>
                  <a:srgbClr val="FFFFFF">
                    <a:lumMod val="50000"/>
                  </a:srgbClr>
                </a:solidFill>
              </a:rPr>
              <a:pPr/>
              <a:t>‹#›</a:t>
            </a:fld>
            <a:endParaRPr dirty="0">
              <a:solidFill>
                <a:srgbClr val="FFFFFF">
                  <a:lumMod val="50000"/>
                </a:srgbClr>
              </a:solidFill>
            </a:endParaRPr>
          </a:p>
        </p:txBody>
      </p:sp>
      <p:cxnSp>
        <p:nvCxnSpPr>
          <p:cNvPr id="3" name="Straight Connector 2"/>
          <p:cNvCxnSpPr>
            <a:stCxn id="6" idx="3"/>
            <a:endCxn id="6" idx="3"/>
          </p:cNvCxnSpPr>
          <p:nvPr userDrawn="1"/>
        </p:nvCxnSpPr>
        <p:spPr>
          <a:xfrm>
            <a:off x="11859461" y="183489"/>
            <a:ext cx="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117856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12776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bwMode="auto">
          <a:xfrm>
            <a:off x="1" y="1"/>
            <a:ext cx="564444" cy="1117599"/>
          </a:xfrm>
          <a:prstGeom prst="rect">
            <a:avLst/>
          </a:prstGeom>
          <a:solidFill>
            <a:srgbClr val="EFC20D"/>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cxnSp>
        <p:nvCxnSpPr>
          <p:cNvPr id="11" name="Straight Connector 10"/>
          <p:cNvCxnSpPr/>
          <p:nvPr userDrawn="1"/>
        </p:nvCxnSpPr>
        <p:spPr bwMode="auto">
          <a:xfrm>
            <a:off x="1120777" y="1178468"/>
            <a:ext cx="10593057" cy="0"/>
          </a:xfrm>
          <a:prstGeom prst="line">
            <a:avLst/>
          </a:prstGeom>
          <a:solidFill>
            <a:srgbClr val="FFCC99"/>
          </a:solidFill>
          <a:ln w="12700" cap="flat" cmpd="sng" algn="ctr">
            <a:solidFill>
              <a:srgbClr val="EFC20D"/>
            </a:solidFill>
            <a:prstDash val="solid"/>
            <a:round/>
            <a:headEnd type="none" w="med" len="med"/>
            <a:tailEnd type="none" w="med" len="med"/>
          </a:ln>
          <a:effectLst/>
        </p:spPr>
      </p:cxnSp>
      <p:sp>
        <p:nvSpPr>
          <p:cNvPr id="12" name="Rectangle 11"/>
          <p:cNvSpPr/>
          <p:nvPr userDrawn="1"/>
        </p:nvSpPr>
        <p:spPr bwMode="auto">
          <a:xfrm>
            <a:off x="0" y="1320801"/>
            <a:ext cx="541867" cy="55372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srgbClr val="005F9E"/>
              </a:solidFill>
              <a:latin typeface="Arial" charset="0"/>
            </a:endParaRPr>
          </a:p>
        </p:txBody>
      </p:sp>
    </p:spTree>
    <p:extLst>
      <p:ext uri="{BB962C8B-B14F-4D97-AF65-F5344CB8AC3E}">
        <p14:creationId xmlns:p14="http://schemas.microsoft.com/office/powerpoint/2010/main" val="19169134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CMS title6">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sp>
        <p:nvSpPr>
          <p:cNvPr id="8" name="TextBox 7"/>
          <p:cNvSpPr txBox="1"/>
          <p:nvPr userDrawn="1"/>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pic>
        <p:nvPicPr>
          <p:cNvPr id="10" name="Picture 9" descr="The Centers for Medicare and Medicaid logo."/>
          <p:cNvPicPr>
            <a:picLocks noChangeAspect="1"/>
          </p:cNvPicPr>
          <p:nvPr userDrawn="1"/>
        </p:nvPicPr>
        <p:blipFill>
          <a:blip r:embed="rId2" cstate="print"/>
          <a:stretch>
            <a:fillRect/>
          </a:stretch>
        </p:blipFill>
        <p:spPr>
          <a:xfrm>
            <a:off x="101600" y="2550068"/>
            <a:ext cx="11887200" cy="3088732"/>
          </a:xfrm>
          <a:prstGeom prst="rect">
            <a:avLst/>
          </a:prstGeom>
        </p:spPr>
      </p:pic>
      <p:sp>
        <p:nvSpPr>
          <p:cNvPr id="14" name="Text Placeholder 2"/>
          <p:cNvSpPr>
            <a:spLocks noGrp="1"/>
          </p:cNvSpPr>
          <p:nvPr>
            <p:ph type="body" sz="quarter" idx="10" hasCustomPrompt="1"/>
          </p:nvPr>
        </p:nvSpPr>
        <p:spPr>
          <a:xfrm>
            <a:off x="406400" y="2819400"/>
            <a:ext cx="11379200" cy="1752600"/>
          </a:xfrm>
        </p:spPr>
        <p:txBody>
          <a:bodyPr>
            <a:normAutofit/>
          </a:bodyPr>
          <a:lstStyle>
            <a:lvl1pPr marL="0" indent="0" algn="l">
              <a:buNone/>
              <a:defRPr sz="2400" b="1" i="1">
                <a:solidFill>
                  <a:srgbClr val="084A9C"/>
                </a:solidFill>
              </a:defRPr>
            </a:lvl1pPr>
          </a:lstStyle>
          <a:p>
            <a:pPr algn="l"/>
            <a:r>
              <a:rPr lang="en-US" sz="2400" b="1" i="1" dirty="0" smtClean="0">
                <a:solidFill>
                  <a:srgbClr val="084A9C"/>
                </a:solidFill>
              </a:rPr>
              <a:t>Subtitle</a:t>
            </a:r>
          </a:p>
          <a:p>
            <a:pPr algn="l"/>
            <a:endParaRPr lang="en-US" sz="2800" b="0" i="1" dirty="0" smtClean="0">
              <a:solidFill>
                <a:srgbClr val="084A9C"/>
              </a:solidFill>
            </a:endParaRPr>
          </a:p>
        </p:txBody>
      </p:sp>
      <p:sp>
        <p:nvSpPr>
          <p:cNvPr id="15" name="Text Placeholder 2"/>
          <p:cNvSpPr>
            <a:spLocks noGrp="1"/>
          </p:cNvSpPr>
          <p:nvPr>
            <p:ph type="body" sz="quarter" idx="11" hasCustomPrompt="1"/>
          </p:nvPr>
        </p:nvSpPr>
        <p:spPr>
          <a:xfrm>
            <a:off x="406400" y="4724400"/>
            <a:ext cx="11379200" cy="838200"/>
          </a:xfrm>
        </p:spPr>
        <p:txBody>
          <a:bodyPr>
            <a:normAutofit/>
          </a:bodyPr>
          <a:lstStyle>
            <a:lvl1pPr marL="0" indent="0" algn="l">
              <a:buNone/>
              <a:defRPr sz="2400" b="1" i="1">
                <a:solidFill>
                  <a:srgbClr val="084A9C"/>
                </a:solidFill>
              </a:defRPr>
            </a:lvl1pPr>
          </a:lstStyle>
          <a:p>
            <a:pPr algn="l"/>
            <a:r>
              <a:rPr lang="en-US" sz="2400" b="0" i="1" dirty="0" smtClean="0">
                <a:solidFill>
                  <a:srgbClr val="084A9C"/>
                </a:solidFill>
              </a:rPr>
              <a:t>Presenter/Date</a:t>
            </a:r>
            <a:endParaRPr lang="en-US" sz="2800" b="0" i="1" dirty="0" smtClean="0">
              <a:solidFill>
                <a:srgbClr val="084A9C"/>
              </a:solidFill>
            </a:endParaRPr>
          </a:p>
        </p:txBody>
      </p:sp>
      <p:sp>
        <p:nvSpPr>
          <p:cNvPr id="9" name="Slide Number Placeholder 6"/>
          <p:cNvSpPr txBox="1">
            <a:spLocks/>
          </p:cNvSpPr>
          <p:nvPr userDrawn="1"/>
        </p:nvSpPr>
        <p:spPr>
          <a:xfrm>
            <a:off x="8940800" y="6508751"/>
            <a:ext cx="2844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022FF3C-310F-4809-A5BE-BC5BA8AA108D}" type="slidenum">
              <a:rPr lang="en-US" sz="1200" smtClean="0">
                <a:solidFill>
                  <a:prstClr val="black">
                    <a:tint val="75000"/>
                  </a:prstClr>
                </a:solidFill>
              </a:rPr>
              <a:pPr/>
              <a:t>‹#›</a:t>
            </a:fld>
            <a:endParaRPr lang="en-US" sz="1200">
              <a:solidFill>
                <a:prstClr val="black">
                  <a:tint val="75000"/>
                </a:prstClr>
              </a:solidFill>
            </a:endParaRPr>
          </a:p>
        </p:txBody>
      </p:sp>
      <p:grpSp>
        <p:nvGrpSpPr>
          <p:cNvPr id="11" name="Group 10"/>
          <p:cNvGrpSpPr/>
          <p:nvPr userDrawn="1"/>
        </p:nvGrpSpPr>
        <p:grpSpPr>
          <a:xfrm>
            <a:off x="-22577" y="2"/>
            <a:ext cx="12282311" cy="1473199"/>
            <a:chOff x="-16933" y="1"/>
            <a:chExt cx="9211733" cy="1015999"/>
          </a:xfrm>
        </p:grpSpPr>
        <p:sp>
          <p:nvSpPr>
            <p:cNvPr id="16" name="Rectangle 1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17" name="Rectangle 16"/>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sp>
        <p:nvSpPr>
          <p:cNvPr id="18" name="Title 9"/>
          <p:cNvSpPr>
            <a:spLocks noGrp="1"/>
          </p:cNvSpPr>
          <p:nvPr>
            <p:ph type="title"/>
          </p:nvPr>
        </p:nvSpPr>
        <p:spPr>
          <a:xfrm>
            <a:off x="0" y="135468"/>
            <a:ext cx="12192000" cy="1006687"/>
          </a:xfrm>
          <a:noFill/>
          <a:ln>
            <a:noFill/>
          </a:ln>
          <a:effectLst/>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31395414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812800" y="430503"/>
            <a:ext cx="10972800" cy="868362"/>
          </a:xfrm>
          <a:prstGeom prst="rect">
            <a:avLst/>
          </a:prstGeom>
          <a:noFill/>
          <a:effectLst/>
        </p:spPr>
        <p:txBody>
          <a:bodyPr vert="horz" lIns="91440" tIns="45720" rIns="91440" bIns="45720" rtlCol="0" anchor="ctr" anchorCtr="0">
            <a:normAutofit/>
          </a:bodyPr>
          <a:lstStyle>
            <a:lvl1pPr>
              <a:lnSpc>
                <a:spcPts val="3200"/>
              </a:lnSpc>
              <a:defRPr lang="en-US"/>
            </a:lvl1pPr>
          </a:lstStyle>
          <a:p>
            <a:r>
              <a:rPr lang="en-US" dirty="0" smtClean="0"/>
              <a:t>Click to edit Master title style</a:t>
            </a:r>
            <a:endParaRPr lang="en-US" dirty="0"/>
          </a:p>
        </p:txBody>
      </p:sp>
      <p:sp>
        <p:nvSpPr>
          <p:cNvPr id="6" name="Slide Number Placeholder 5"/>
          <p:cNvSpPr>
            <a:spLocks noGrp="1"/>
          </p:cNvSpPr>
          <p:nvPr>
            <p:ph type="sldNum" sz="quarter" idx="4"/>
          </p:nvPr>
        </p:nvSpPr>
        <p:spPr>
          <a:xfrm>
            <a:off x="11198440" y="93030"/>
            <a:ext cx="661021" cy="180918"/>
          </a:xfrm>
          <a:prstGeom prst="rect">
            <a:avLst/>
          </a:prstGeom>
        </p:spPr>
        <p:txBody>
          <a:bodyPr vert="horz" lIns="91440" tIns="45720" rIns="91440" bIns="45720" rtlCol="0" anchor="b"/>
          <a:lstStyle>
            <a:lvl1pPr algn="ctr">
              <a:defRPr lang="en-US" smtClean="0"/>
            </a:lvl1pPr>
          </a:lstStyle>
          <a:p>
            <a:fld id="{295008BC-DA31-4D19-837B-EFA4386B05F5}" type="slidenum">
              <a:rPr>
                <a:solidFill>
                  <a:srgbClr val="FFFFFF">
                    <a:lumMod val="50000"/>
                  </a:srgbClr>
                </a:solidFill>
              </a:rPr>
              <a:pPr/>
              <a:t>‹#›</a:t>
            </a:fld>
            <a:endParaRPr dirty="0">
              <a:solidFill>
                <a:srgbClr val="FFFFFF">
                  <a:lumMod val="50000"/>
                </a:srgbClr>
              </a:solidFill>
            </a:endParaRPr>
          </a:p>
        </p:txBody>
      </p:sp>
      <p:cxnSp>
        <p:nvCxnSpPr>
          <p:cNvPr id="3" name="Straight Connector 2"/>
          <p:cNvCxnSpPr>
            <a:stCxn id="6" idx="3"/>
            <a:endCxn id="6" idx="3"/>
          </p:cNvCxnSpPr>
          <p:nvPr userDrawn="1"/>
        </p:nvCxnSpPr>
        <p:spPr>
          <a:xfrm>
            <a:off x="11859461" y="183489"/>
            <a:ext cx="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117856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12776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bwMode="auto">
          <a:xfrm>
            <a:off x="1" y="1"/>
            <a:ext cx="564444" cy="1117599"/>
          </a:xfrm>
          <a:prstGeom prst="rect">
            <a:avLst/>
          </a:prstGeom>
          <a:solidFill>
            <a:srgbClr val="EFC20D"/>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cxnSp>
        <p:nvCxnSpPr>
          <p:cNvPr id="11" name="Straight Connector 10"/>
          <p:cNvCxnSpPr/>
          <p:nvPr userDrawn="1"/>
        </p:nvCxnSpPr>
        <p:spPr bwMode="auto">
          <a:xfrm>
            <a:off x="1120777" y="1178468"/>
            <a:ext cx="10593057" cy="0"/>
          </a:xfrm>
          <a:prstGeom prst="line">
            <a:avLst/>
          </a:prstGeom>
          <a:solidFill>
            <a:srgbClr val="FFCC99"/>
          </a:solidFill>
          <a:ln w="12700" cap="flat" cmpd="sng" algn="ctr">
            <a:solidFill>
              <a:srgbClr val="EFC20D"/>
            </a:solidFill>
            <a:prstDash val="solid"/>
            <a:round/>
            <a:headEnd type="none" w="med" len="med"/>
            <a:tailEnd type="none" w="med" len="med"/>
          </a:ln>
          <a:effectLst/>
        </p:spPr>
      </p:cxnSp>
      <p:sp>
        <p:nvSpPr>
          <p:cNvPr id="12" name="Rectangle 11"/>
          <p:cNvSpPr/>
          <p:nvPr userDrawn="1"/>
        </p:nvSpPr>
        <p:spPr bwMode="auto">
          <a:xfrm>
            <a:off x="0" y="1320801"/>
            <a:ext cx="541867" cy="55372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srgbClr val="005F9E"/>
              </a:solidFill>
              <a:latin typeface="Arial" charset="0"/>
            </a:endParaRPr>
          </a:p>
        </p:txBody>
      </p:sp>
    </p:spTree>
    <p:extLst>
      <p:ext uri="{BB962C8B-B14F-4D97-AF65-F5344CB8AC3E}">
        <p14:creationId xmlns:p14="http://schemas.microsoft.com/office/powerpoint/2010/main" val="42268275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MS title6">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sp>
        <p:nvSpPr>
          <p:cNvPr id="7" name="Text Placeholder 2"/>
          <p:cNvSpPr>
            <a:spLocks noGrp="1"/>
          </p:cNvSpPr>
          <p:nvPr>
            <p:ph type="body" sz="quarter" idx="10" hasCustomPrompt="1"/>
          </p:nvPr>
        </p:nvSpPr>
        <p:spPr>
          <a:xfrm>
            <a:off x="6604000" y="3048000"/>
            <a:ext cx="4368800" cy="914400"/>
          </a:xfrm>
        </p:spPr>
        <p:txBody>
          <a:bodyPr>
            <a:normAutofit/>
          </a:bodyPr>
          <a:lstStyle>
            <a:lvl1pPr marL="0" indent="0" algn="l">
              <a:buNone/>
              <a:defRPr sz="2400" b="1" i="1">
                <a:solidFill>
                  <a:srgbClr val="084A9C"/>
                </a:solidFill>
              </a:defRPr>
            </a:lvl1pPr>
          </a:lstStyle>
          <a:p>
            <a:pPr algn="l"/>
            <a:r>
              <a:rPr lang="en-US" sz="2400" b="1" i="1" dirty="0" smtClean="0">
                <a:solidFill>
                  <a:srgbClr val="084A9C"/>
                </a:solidFill>
              </a:rPr>
              <a:t>Subtitle</a:t>
            </a:r>
          </a:p>
          <a:p>
            <a:pPr algn="l"/>
            <a:endParaRPr lang="en-US" sz="2800" b="0" i="1" dirty="0" smtClean="0">
              <a:solidFill>
                <a:srgbClr val="084A9C"/>
              </a:solidFill>
            </a:endParaRPr>
          </a:p>
        </p:txBody>
      </p:sp>
      <p:sp>
        <p:nvSpPr>
          <p:cNvPr id="11" name="Text Placeholder 2"/>
          <p:cNvSpPr>
            <a:spLocks noGrp="1"/>
          </p:cNvSpPr>
          <p:nvPr>
            <p:ph type="body" sz="quarter" idx="11" hasCustomPrompt="1"/>
          </p:nvPr>
        </p:nvSpPr>
        <p:spPr>
          <a:xfrm>
            <a:off x="6604000" y="4191000"/>
            <a:ext cx="4368800" cy="838200"/>
          </a:xfrm>
        </p:spPr>
        <p:txBody>
          <a:bodyPr>
            <a:normAutofit/>
          </a:bodyPr>
          <a:lstStyle>
            <a:lvl1pPr marL="0" indent="0" algn="l">
              <a:buNone/>
              <a:defRPr sz="2400" b="1" i="1">
                <a:solidFill>
                  <a:srgbClr val="084A9C"/>
                </a:solidFill>
              </a:defRPr>
            </a:lvl1pPr>
          </a:lstStyle>
          <a:p>
            <a:pPr algn="l"/>
            <a:r>
              <a:rPr lang="en-US" sz="2400" b="0" i="1" dirty="0" smtClean="0">
                <a:solidFill>
                  <a:srgbClr val="084A9C"/>
                </a:solidFill>
              </a:rPr>
              <a:t>Presenter/Date</a:t>
            </a:r>
            <a:endParaRPr lang="en-US" sz="2800" b="0" i="1" dirty="0" smtClean="0">
              <a:solidFill>
                <a:srgbClr val="084A9C"/>
              </a:solidFill>
            </a:endParaRPr>
          </a:p>
        </p:txBody>
      </p:sp>
      <p:sp>
        <p:nvSpPr>
          <p:cNvPr id="8" name="TextBox 7"/>
          <p:cNvSpPr txBox="1"/>
          <p:nvPr userDrawn="1"/>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pic>
        <p:nvPicPr>
          <p:cNvPr id="10" name="Picture 9" descr="The Centers for Medicare and Medicaid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3201" y="228600"/>
            <a:ext cx="3536433" cy="914400"/>
          </a:xfrm>
          <a:prstGeom prst="rect">
            <a:avLst/>
          </a:prstGeom>
        </p:spPr>
      </p:pic>
      <p:sp>
        <p:nvSpPr>
          <p:cNvPr id="9"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a:solidFill>
                <a:prstClr val="black">
                  <a:tint val="75000"/>
                </a:prstClr>
              </a:solidFill>
            </a:endParaRPr>
          </a:p>
        </p:txBody>
      </p:sp>
      <p:grpSp>
        <p:nvGrpSpPr>
          <p:cNvPr id="14" name="Group 13"/>
          <p:cNvGrpSpPr/>
          <p:nvPr userDrawn="1"/>
        </p:nvGrpSpPr>
        <p:grpSpPr>
          <a:xfrm>
            <a:off x="-22577" y="1422400"/>
            <a:ext cx="12282311" cy="1337734"/>
            <a:chOff x="-16933" y="1"/>
            <a:chExt cx="9211733" cy="1015999"/>
          </a:xfrm>
        </p:grpSpPr>
        <p:sp>
          <p:nvSpPr>
            <p:cNvPr id="15" name="Rectangle 14"/>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16" name="Rectangle 15"/>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sp>
        <p:nvSpPr>
          <p:cNvPr id="17" name="Title 9"/>
          <p:cNvSpPr>
            <a:spLocks noGrp="1"/>
          </p:cNvSpPr>
          <p:nvPr>
            <p:ph type="title"/>
          </p:nvPr>
        </p:nvSpPr>
        <p:spPr>
          <a:xfrm>
            <a:off x="0" y="1422401"/>
            <a:ext cx="12192000" cy="1018258"/>
          </a:xfrm>
          <a:noFill/>
          <a:ln>
            <a:noFill/>
          </a:ln>
          <a:effectLst/>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6455103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hin Bar_No CMS Logo">
    <p:bg>
      <p:bgPr>
        <a:solidFill>
          <a:schemeClr val="bg1"/>
        </a:solidFill>
        <a:effectLst/>
      </p:bgPr>
    </p:bg>
    <p:spTree>
      <p:nvGrpSpPr>
        <p:cNvPr id="1" name=""/>
        <p:cNvGrpSpPr/>
        <p:nvPr/>
      </p:nvGrpSpPr>
      <p:grpSpPr>
        <a:xfrm>
          <a:off x="0" y="0"/>
          <a:ext cx="0" cy="0"/>
          <a:chOff x="0" y="0"/>
          <a:chExt cx="0" cy="0"/>
        </a:xfrm>
      </p:grpSpPr>
      <p:sp>
        <p:nvSpPr>
          <p:cNvPr id="13" name="TextBox 12"/>
          <p:cNvSpPr txBox="1"/>
          <p:nvPr/>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sp>
        <p:nvSpPr>
          <p:cNvPr id="14" name="TextBox 13"/>
          <p:cNvSpPr txBox="1"/>
          <p:nvPr userDrawn="1"/>
        </p:nvSpPr>
        <p:spPr>
          <a:xfrm>
            <a:off x="-2224195" y="4928188"/>
            <a:ext cx="184731" cy="369332"/>
          </a:xfrm>
          <a:prstGeom prst="rect">
            <a:avLst/>
          </a:prstGeom>
          <a:noFill/>
        </p:spPr>
        <p:txBody>
          <a:bodyPr wrap="none" rtlCol="0">
            <a:spAutoFit/>
          </a:bodyPr>
          <a:lstStyle/>
          <a:p>
            <a:endParaRPr lang="en-US" sz="1800" dirty="0">
              <a:solidFill>
                <a:prstClr val="black"/>
              </a:solidFill>
            </a:endParaRPr>
          </a:p>
        </p:txBody>
      </p:sp>
      <p:sp>
        <p:nvSpPr>
          <p:cNvPr id="11" name="Content Placeholder 2"/>
          <p:cNvSpPr>
            <a:spLocks noGrp="1"/>
          </p:cNvSpPr>
          <p:nvPr>
            <p:ph idx="1"/>
          </p:nvPr>
        </p:nvSpPr>
        <p:spPr>
          <a:xfrm>
            <a:off x="609600" y="1828801"/>
            <a:ext cx="10972800" cy="4297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24" name="Group 23"/>
          <p:cNvGrpSpPr/>
          <p:nvPr userDrawn="1"/>
        </p:nvGrpSpPr>
        <p:grpSpPr>
          <a:xfrm>
            <a:off x="0" y="1442086"/>
            <a:ext cx="12192000" cy="99695"/>
            <a:chOff x="0" y="1472565"/>
            <a:chExt cx="9144000" cy="99695"/>
          </a:xfrm>
        </p:grpSpPr>
        <p:cxnSp>
          <p:nvCxnSpPr>
            <p:cNvPr id="17" name="Straight Connector 16"/>
            <p:cNvCxnSpPr/>
            <p:nvPr userDrawn="1"/>
          </p:nvCxnSpPr>
          <p:spPr>
            <a:xfrm>
              <a:off x="0" y="1572260"/>
              <a:ext cx="9144000" cy="0"/>
            </a:xfrm>
            <a:prstGeom prst="line">
              <a:avLst/>
            </a:prstGeom>
            <a:ln w="101600" cap="sq">
              <a:solidFill>
                <a:srgbClr val="FFD004"/>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1472565"/>
              <a:ext cx="9144000" cy="0"/>
            </a:xfrm>
            <a:prstGeom prst="line">
              <a:avLst/>
            </a:prstGeom>
            <a:ln w="101600" cap="sq">
              <a:solidFill>
                <a:srgbClr val="084A9C"/>
              </a:solidFill>
            </a:ln>
          </p:spPr>
          <p:style>
            <a:lnRef idx="1">
              <a:schemeClr val="accent1"/>
            </a:lnRef>
            <a:fillRef idx="0">
              <a:schemeClr val="accent1"/>
            </a:fillRef>
            <a:effectRef idx="0">
              <a:schemeClr val="accent1"/>
            </a:effectRef>
            <a:fontRef idx="minor">
              <a:schemeClr val="tx1"/>
            </a:fontRef>
          </p:style>
        </p:cxnSp>
      </p:grpSp>
      <p:sp>
        <p:nvSpPr>
          <p:cNvPr id="23" name="Title 22"/>
          <p:cNvSpPr>
            <a:spLocks noGrp="1"/>
          </p:cNvSpPr>
          <p:nvPr userDrawn="1">
            <p:ph type="title"/>
          </p:nvPr>
        </p:nvSpPr>
        <p:spPr>
          <a:xfrm>
            <a:off x="0" y="0"/>
            <a:ext cx="12192000" cy="1371600"/>
          </a:xfrm>
          <a:noFill/>
          <a:effectLst/>
        </p:spPr>
        <p:txBody>
          <a:bodyPr/>
          <a:lstStyle/>
          <a:p>
            <a:r>
              <a:rPr lang="en-US" dirty="0" smtClean="0"/>
              <a:t>Click to edit Master title style</a:t>
            </a:r>
            <a:endParaRPr lang="en-US" dirty="0"/>
          </a:p>
        </p:txBody>
      </p:sp>
      <p:sp>
        <p:nvSpPr>
          <p:cNvPr id="25"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01183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14" name="Group 13"/>
          <p:cNvGrpSpPr/>
          <p:nvPr userDrawn="1"/>
        </p:nvGrpSpPr>
        <p:grpSpPr>
          <a:xfrm>
            <a:off x="-22577" y="2"/>
            <a:ext cx="12282311" cy="1015999"/>
            <a:chOff x="-16933" y="1"/>
            <a:chExt cx="9211733" cy="1015999"/>
          </a:xfrm>
        </p:grpSpPr>
        <p:sp>
          <p:nvSpPr>
            <p:cNvPr id="6" name="Rectangle 5"/>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13" name="Rectangle 12"/>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a:solidFill>
                <a:prstClr val="black">
                  <a:tint val="75000"/>
                </a:prstClr>
              </a:solidFill>
            </a:endParaRPr>
          </a:p>
        </p:txBody>
      </p:sp>
      <p:sp>
        <p:nvSpPr>
          <p:cNvPr id="4" name="Content Placeholder 2"/>
          <p:cNvSpPr>
            <a:spLocks noGrp="1"/>
          </p:cNvSpPr>
          <p:nvPr>
            <p:ph idx="1"/>
          </p:nvPr>
        </p:nvSpPr>
        <p:spPr>
          <a:xfrm>
            <a:off x="609600" y="1828801"/>
            <a:ext cx="109728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a:xfrm>
            <a:off x="0" y="135467"/>
            <a:ext cx="12192000" cy="694267"/>
          </a:xfrm>
          <a:noFill/>
          <a:ln>
            <a:noFill/>
          </a:ln>
          <a:effectLst/>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78393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a:solidFill>
                <a:prstClr val="black">
                  <a:tint val="75000"/>
                </a:prstClr>
              </a:solidFill>
            </a:endParaRPr>
          </a:p>
        </p:txBody>
      </p:sp>
      <p:grpSp>
        <p:nvGrpSpPr>
          <p:cNvPr id="4" name="Group 3"/>
          <p:cNvGrpSpPr/>
          <p:nvPr userDrawn="1"/>
        </p:nvGrpSpPr>
        <p:grpSpPr>
          <a:xfrm>
            <a:off x="-22577" y="2"/>
            <a:ext cx="12282311" cy="1015999"/>
            <a:chOff x="-16933" y="1"/>
            <a:chExt cx="9211733" cy="1015999"/>
          </a:xfrm>
        </p:grpSpPr>
        <p:sp>
          <p:nvSpPr>
            <p:cNvPr id="5" name="Rectangle 4"/>
            <p:cNvSpPr/>
            <p:nvPr userDrawn="1"/>
          </p:nvSpPr>
          <p:spPr bwMode="auto">
            <a:xfrm>
              <a:off x="-16933" y="1"/>
              <a:ext cx="9194800" cy="931332"/>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sp>
        <p:nvSpPr>
          <p:cNvPr id="7" name="Title 9"/>
          <p:cNvSpPr>
            <a:spLocks noGrp="1"/>
          </p:cNvSpPr>
          <p:nvPr>
            <p:ph type="title"/>
          </p:nvPr>
        </p:nvSpPr>
        <p:spPr>
          <a:xfrm>
            <a:off x="0" y="135467"/>
            <a:ext cx="12192000" cy="694267"/>
          </a:xfrm>
          <a:noFill/>
          <a:ln>
            <a:noFill/>
          </a:ln>
          <a:effectLst/>
        </p:spPr>
        <p:txBody>
          <a:bodyPr/>
          <a:lstStyle/>
          <a:p>
            <a:r>
              <a:rPr lang="en-US" dirty="0" smtClean="0"/>
              <a:t>Click to edit Master title style</a:t>
            </a:r>
            <a:endParaRPr lang="en-US" dirty="0"/>
          </a:p>
        </p:txBody>
      </p:sp>
      <p:graphicFrame>
        <p:nvGraphicFramePr>
          <p:cNvPr id="8" name="Content Placeholder 7"/>
          <p:cNvGraphicFramePr>
            <a:graphicFrameLocks/>
          </p:cNvGraphicFramePr>
          <p:nvPr userDrawn="1"/>
        </p:nvGraphicFramePr>
        <p:xfrm>
          <a:off x="609600" y="1828801"/>
          <a:ext cx="10972800" cy="429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9992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a:solidFill>
                <a:prstClr val="black">
                  <a:tint val="75000"/>
                </a:prstClr>
              </a:solidFill>
            </a:endParaRPr>
          </a:p>
        </p:txBody>
      </p:sp>
      <p:grpSp>
        <p:nvGrpSpPr>
          <p:cNvPr id="4" name="Group 3"/>
          <p:cNvGrpSpPr/>
          <p:nvPr userDrawn="1"/>
        </p:nvGrpSpPr>
        <p:grpSpPr>
          <a:xfrm>
            <a:off x="-22577" y="2"/>
            <a:ext cx="12282311" cy="1015999"/>
            <a:chOff x="-16933" y="1"/>
            <a:chExt cx="9211733" cy="1015999"/>
          </a:xfrm>
        </p:grpSpPr>
        <p:sp>
          <p:nvSpPr>
            <p:cNvPr id="5" name="Rectangle 4"/>
            <p:cNvSpPr/>
            <p:nvPr userDrawn="1"/>
          </p:nvSpPr>
          <p:spPr bwMode="auto">
            <a:xfrm>
              <a:off x="-16933" y="1"/>
              <a:ext cx="9194800" cy="931332"/>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sp>
        <p:nvSpPr>
          <p:cNvPr id="7" name="Content Placeholder 2"/>
          <p:cNvSpPr>
            <a:spLocks noGrp="1"/>
          </p:cNvSpPr>
          <p:nvPr>
            <p:ph idx="1"/>
          </p:nvPr>
        </p:nvSpPr>
        <p:spPr>
          <a:xfrm>
            <a:off x="609600" y="1828801"/>
            <a:ext cx="109728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9"/>
          <p:cNvSpPr>
            <a:spLocks noGrp="1"/>
          </p:cNvSpPr>
          <p:nvPr>
            <p:ph type="title"/>
          </p:nvPr>
        </p:nvSpPr>
        <p:spPr>
          <a:xfrm>
            <a:off x="0" y="135467"/>
            <a:ext cx="12192000" cy="694267"/>
          </a:xfrm>
          <a:noFill/>
          <a:ln>
            <a:noFill/>
          </a:ln>
          <a:effectLst/>
        </p:spPr>
        <p:txBody>
          <a:bodyPr/>
          <a:lstStyle>
            <a:lvl1pP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173040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7022FF3C-310F-4809-A5BE-BC5BA8AA108D}" type="slidenum">
              <a:rPr lang="en-US" smtClean="0">
                <a:solidFill>
                  <a:prstClr val="black">
                    <a:tint val="75000"/>
                  </a:prstClr>
                </a:solidFill>
              </a:rPr>
              <a:pPr/>
              <a:t>‹#›</a:t>
            </a:fld>
            <a:endParaRPr lang="en-US">
              <a:solidFill>
                <a:prstClr val="black">
                  <a:tint val="75000"/>
                </a:prstClr>
              </a:solidFill>
            </a:endParaRPr>
          </a:p>
        </p:txBody>
      </p:sp>
      <p:grpSp>
        <p:nvGrpSpPr>
          <p:cNvPr id="4" name="Group 3"/>
          <p:cNvGrpSpPr/>
          <p:nvPr userDrawn="1"/>
        </p:nvGrpSpPr>
        <p:grpSpPr>
          <a:xfrm>
            <a:off x="-22577" y="2"/>
            <a:ext cx="12282311" cy="1015999"/>
            <a:chOff x="-16933" y="1"/>
            <a:chExt cx="9211733" cy="1015999"/>
          </a:xfrm>
        </p:grpSpPr>
        <p:sp>
          <p:nvSpPr>
            <p:cNvPr id="5" name="Rectangle 4"/>
            <p:cNvSpPr/>
            <p:nvPr userDrawn="1"/>
          </p:nvSpPr>
          <p:spPr bwMode="auto">
            <a:xfrm>
              <a:off x="-16933" y="1"/>
              <a:ext cx="9194800" cy="931332"/>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grpSp>
      <p:graphicFrame>
        <p:nvGraphicFramePr>
          <p:cNvPr id="7" name="Chart 6"/>
          <p:cNvGraphicFramePr/>
          <p:nvPr userDrawn="1"/>
        </p:nvGraphicFramePr>
        <p:xfrm>
          <a:off x="1930400" y="1828800"/>
          <a:ext cx="8128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9"/>
          <p:cNvSpPr>
            <a:spLocks noGrp="1"/>
          </p:cNvSpPr>
          <p:nvPr>
            <p:ph type="title"/>
          </p:nvPr>
        </p:nvSpPr>
        <p:spPr>
          <a:xfrm>
            <a:off x="0" y="135467"/>
            <a:ext cx="12192000" cy="694267"/>
          </a:xfrm>
          <a:noFill/>
          <a:ln>
            <a:noFill/>
          </a:ln>
          <a:effectLst/>
        </p:spPr>
        <p:txBody>
          <a:bodyPr/>
          <a:lstStyle>
            <a:lvl1pP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719881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sp>
        <p:nvSpPr>
          <p:cNvPr id="8" name="Rectangle 4"/>
          <p:cNvSpPr>
            <a:spLocks noGrp="1" noChangeArrowheads="1"/>
          </p:cNvSpPr>
          <p:nvPr>
            <p:ph type="subTitle" idx="1" hasCustomPrompt="1"/>
          </p:nvPr>
        </p:nvSpPr>
        <p:spPr>
          <a:xfrm>
            <a:off x="1044156" y="2568939"/>
            <a:ext cx="6136217" cy="389922"/>
          </a:xfrm>
        </p:spPr>
        <p:txBody>
          <a:bodyPr/>
          <a:lstStyle>
            <a:lvl1pPr marL="0" indent="0">
              <a:buFont typeface="Wingdings" pitchFamily="2" charset="2"/>
              <a:buNone/>
              <a:defRPr b="1" spc="300" baseline="0">
                <a:solidFill>
                  <a:schemeClr val="tx2"/>
                </a:solidFill>
                <a:latin typeface="Helvetica LT Std" pitchFamily="34" charset="0"/>
                <a:cs typeface="Calibri" pitchFamily="34" charset="0"/>
              </a:defRPr>
            </a:lvl1pPr>
          </a:lstStyle>
          <a:p>
            <a:r>
              <a:rPr lang="en-US" altLang="en-US" dirty="0" smtClean="0"/>
              <a:t>Author</a:t>
            </a:r>
            <a:endParaRPr lang="en-US" altLang="en-US" dirty="0"/>
          </a:p>
        </p:txBody>
      </p:sp>
      <p:sp>
        <p:nvSpPr>
          <p:cNvPr id="9" name="Rectangle 9"/>
          <p:cNvSpPr>
            <a:spLocks noGrp="1" noChangeArrowheads="1"/>
          </p:cNvSpPr>
          <p:nvPr>
            <p:ph type="ctrTitle" sz="quarter" hasCustomPrompt="1"/>
          </p:nvPr>
        </p:nvSpPr>
        <p:spPr>
          <a:xfrm>
            <a:off x="1009528" y="368932"/>
            <a:ext cx="9662160" cy="1981200"/>
          </a:xfrm>
          <a:noFill/>
          <a:effectLst/>
        </p:spPr>
        <p:txBody>
          <a:bodyPr anchor="b" anchorCtr="0">
            <a:normAutofit/>
          </a:bodyPr>
          <a:lstStyle>
            <a:lvl1pPr algn="l">
              <a:lnSpc>
                <a:spcPts val="4400"/>
              </a:lnSpc>
              <a:defRPr sz="4000" b="1">
                <a:solidFill>
                  <a:schemeClr val="tx2"/>
                </a:solidFill>
                <a:latin typeface="Helvetica LT Std" pitchFamily="34" charset="0"/>
                <a:cs typeface="Times New Roman" pitchFamily="18" charset="0"/>
              </a:defRPr>
            </a:lvl1pPr>
          </a:lstStyle>
          <a:p>
            <a:r>
              <a:rPr lang="en-US" dirty="0" smtClean="0"/>
              <a:t>Title here</a:t>
            </a:r>
            <a:endParaRPr lang="en-US" dirty="0"/>
          </a:p>
        </p:txBody>
      </p:sp>
      <p:sp>
        <p:nvSpPr>
          <p:cNvPr id="12" name="Rectangle 11"/>
          <p:cNvSpPr/>
          <p:nvPr userDrawn="1"/>
        </p:nvSpPr>
        <p:spPr bwMode="auto">
          <a:xfrm>
            <a:off x="0" y="1"/>
            <a:ext cx="543099" cy="2398143"/>
          </a:xfrm>
          <a:prstGeom prst="rect">
            <a:avLst/>
          </a:prstGeom>
          <a:solidFill>
            <a:srgbClr val="EFC20D"/>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prstClr val="black"/>
              </a:solidFill>
              <a:latin typeface="Arial" charset="0"/>
            </a:endParaRPr>
          </a:p>
        </p:txBody>
      </p:sp>
      <p:cxnSp>
        <p:nvCxnSpPr>
          <p:cNvPr id="15" name="Straight Connector 14"/>
          <p:cNvCxnSpPr/>
          <p:nvPr userDrawn="1"/>
        </p:nvCxnSpPr>
        <p:spPr bwMode="auto">
          <a:xfrm>
            <a:off x="1098200" y="2448468"/>
            <a:ext cx="10593057" cy="0"/>
          </a:xfrm>
          <a:prstGeom prst="line">
            <a:avLst/>
          </a:prstGeom>
          <a:solidFill>
            <a:srgbClr val="FFCC99"/>
          </a:solidFill>
          <a:ln w="12700" cap="flat" cmpd="sng" algn="ctr">
            <a:solidFill>
              <a:srgbClr val="EFC20D"/>
            </a:solidFill>
            <a:prstDash val="solid"/>
            <a:round/>
            <a:headEnd type="none" w="med" len="med"/>
            <a:tailEnd type="none" w="med" len="med"/>
          </a:ln>
          <a:effectLst/>
        </p:spPr>
      </p:cxnSp>
      <p:sp>
        <p:nvSpPr>
          <p:cNvPr id="14" name="Rectangle 13"/>
          <p:cNvSpPr/>
          <p:nvPr userDrawn="1"/>
        </p:nvSpPr>
        <p:spPr bwMode="auto">
          <a:xfrm>
            <a:off x="0" y="2510288"/>
            <a:ext cx="543099" cy="4347713"/>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sz="1800" b="1" dirty="0">
              <a:solidFill>
                <a:srgbClr val="005F9E"/>
              </a:solidFill>
              <a:latin typeface="Arial" charset="0"/>
            </a:endParaRPr>
          </a:p>
        </p:txBody>
      </p:sp>
      <p:sp>
        <p:nvSpPr>
          <p:cNvPr id="2" name="Rectangle 1"/>
          <p:cNvSpPr/>
          <p:nvPr userDrawn="1"/>
        </p:nvSpPr>
        <p:spPr>
          <a:xfrm>
            <a:off x="609600" y="6188561"/>
            <a:ext cx="11277600" cy="584775"/>
          </a:xfrm>
          <a:prstGeom prst="rect">
            <a:avLst/>
          </a:prstGeom>
        </p:spPr>
        <p:txBody>
          <a:bodyPr wrap="square">
            <a:spAutoFit/>
          </a:bodyPr>
          <a:lstStyle/>
          <a:p>
            <a:r>
              <a:rPr lang="en-US" sz="800" dirty="0" smtClean="0">
                <a:solidFill>
                  <a:prstClr val="black"/>
                </a:solidFill>
              </a:rPr>
              <a:t>For Official Federal Government Use Only</a:t>
            </a:r>
          </a:p>
          <a:p>
            <a:endParaRPr lang="en-US" sz="800" dirty="0" smtClean="0">
              <a:solidFill>
                <a:prstClr val="black"/>
              </a:solidFill>
            </a:endParaRPr>
          </a:p>
          <a:p>
            <a:r>
              <a:rPr lang="en-US" sz="800" dirty="0" smtClean="0">
                <a:solidFill>
                  <a:prstClr val="black"/>
                </a:solidFill>
              </a:rPr>
              <a:t>This pre-decisional, privileged, and confidential information is for internal government use only, and must not be disseminated, distributed, or copied to persons not authorized to receive the information. Unauthorized disclosure may result in prosecution to the full extent of the law</a:t>
            </a:r>
            <a:endParaRPr lang="en-US" sz="800" dirty="0">
              <a:solidFill>
                <a:prstClr val="black"/>
              </a:solidFill>
            </a:endParaRPr>
          </a:p>
        </p:txBody>
      </p:sp>
    </p:spTree>
    <p:extLst>
      <p:ext uri="{BB962C8B-B14F-4D97-AF65-F5344CB8AC3E}">
        <p14:creationId xmlns:p14="http://schemas.microsoft.com/office/powerpoint/2010/main" val="111034052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0" y="0"/>
            <a:ext cx="12192000" cy="1447800"/>
          </a:xfrm>
          <a:prstGeom prst="rect">
            <a:avLst/>
          </a:prstGeom>
          <a:solidFill>
            <a:srgbClr val="FFD004"/>
          </a:solidFill>
          <a:effectLst>
            <a:outerShdw dist="76200" dir="5640000" algn="tl" rotWithShape="0">
              <a:srgbClr val="084A9C"/>
            </a:outerShdw>
          </a:effectLst>
        </p:spPr>
        <p:txBody>
          <a:bodyPr vert="horz" lIns="91440" tIns="45720" rIns="91440" bIns="45720" rtlCol="0" anchor="ctr">
            <a:noAutofit/>
          </a:bodyPr>
          <a:lstStyle/>
          <a:p>
            <a:r>
              <a:rPr lang="en-US" dirty="0" smtClean="0"/>
              <a:t>Click to edit Master title style</a:t>
            </a:r>
            <a:endParaRPr lang="en-US" dirty="0"/>
          </a:p>
        </p:txBody>
      </p:sp>
      <p:sp>
        <p:nvSpPr>
          <p:cNvPr id="7" name="Slide Number Placeholder 6"/>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068457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Lst>
  <p:timing>
    <p:tnLst>
      <p:par>
        <p:cTn id="1" dur="indefinite" restart="never" nodeType="tmRoot"/>
      </p:par>
    </p:tnLst>
  </p:timing>
  <p:hf hdr="0" ftr="0" dt="0"/>
  <p:txStyles>
    <p:titleStyle>
      <a:lvl1pPr indent="0" algn="ctr" defTabSz="914400" rtl="0" eaLnBrk="1" latinLnBrk="0" hangingPunct="1">
        <a:spcBef>
          <a:spcPts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hyperlink" Target="https://s3.amazonaws.com/public-inspection.federalregister.gov/2018-19599.pdf" TargetMode="External"/><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hyperlink" Target="https://www.federalregister.gov/documents/2017/06/08/2017-11883/medicare-and-medicaid-programs-revision-of-requirements-for-long-term-care-facilities-arbitration" TargetMode="External"/><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hyperlink" Target="https://www.reginfo.gov/public/do/eAgendaMain?operation=OPERATION_GET_AGENCY_RULE_LIST&amp;currentPub=true&amp;agencyCode=&amp;showStage=active&amp;agencyCd=0900" TargetMode="Externa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400" dirty="0" smtClean="0"/>
              <a:t>AHFSA Annual Conference</a:t>
            </a:r>
          </a:p>
          <a:p>
            <a:r>
              <a:rPr lang="en-US" sz="1800" dirty="0" smtClean="0"/>
              <a:t>Portland, OR</a:t>
            </a:r>
            <a:endParaRPr lang="en-US" sz="1800" dirty="0"/>
          </a:p>
        </p:txBody>
      </p:sp>
      <p:sp>
        <p:nvSpPr>
          <p:cNvPr id="2" name="Title 1"/>
          <p:cNvSpPr>
            <a:spLocks noGrp="1"/>
          </p:cNvSpPr>
          <p:nvPr>
            <p:ph type="ctrTitle" sz="quarter"/>
          </p:nvPr>
        </p:nvSpPr>
        <p:spPr/>
        <p:txBody>
          <a:bodyPr/>
          <a:lstStyle/>
          <a:p>
            <a:r>
              <a:rPr lang="en-US" dirty="0" smtClean="0"/>
              <a:t>CMS Update </a:t>
            </a:r>
            <a:endParaRPr lang="en-US" dirty="0"/>
          </a:p>
        </p:txBody>
      </p:sp>
    </p:spTree>
    <p:extLst>
      <p:ext uri="{BB962C8B-B14F-4D97-AF65-F5344CB8AC3E}">
        <p14:creationId xmlns:p14="http://schemas.microsoft.com/office/powerpoint/2010/main" val="35389123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mn-lt"/>
              </a:rPr>
              <a:t>iQies</a:t>
            </a:r>
            <a:r>
              <a:rPr lang="en-US" dirty="0">
                <a:latin typeface="+mn-lt"/>
              </a:rPr>
              <a:t> Transition Timeline (Sept 2018)</a:t>
            </a:r>
          </a:p>
        </p:txBody>
      </p:sp>
      <p:sp>
        <p:nvSpPr>
          <p:cNvPr id="3" name="Slide Number Placeholder 2"/>
          <p:cNvSpPr>
            <a:spLocks noGrp="1"/>
          </p:cNvSpPr>
          <p:nvPr>
            <p:ph type="sldNum" sz="quarter" idx="4"/>
          </p:nvPr>
        </p:nvSpPr>
        <p:spPr/>
        <p:txBody>
          <a:bodyPr/>
          <a:lstStyle/>
          <a:p>
            <a:fld id="{295008BC-DA31-4D19-837B-EFA4386B05F5}" type="slidenum">
              <a:rPr lang="en-US" smtClean="0">
                <a:solidFill>
                  <a:srgbClr val="FFFFFF">
                    <a:lumMod val="50000"/>
                  </a:srgbClr>
                </a:solidFill>
              </a:rPr>
              <a:pPr/>
              <a:t>10</a:t>
            </a:fld>
            <a:endParaRPr lang="en-US" dirty="0">
              <a:solidFill>
                <a:srgbClr val="FFFFFF">
                  <a:lumMod val="50000"/>
                </a:srgbClr>
              </a:solidFill>
            </a:endParaRPr>
          </a:p>
        </p:txBody>
      </p:sp>
      <p:pic>
        <p:nvPicPr>
          <p:cNvPr id="5" name="Content Placeholder 4"/>
          <p:cNvPicPr>
            <a:picLocks noChangeAspect="1"/>
          </p:cNvPicPr>
          <p:nvPr/>
        </p:nvPicPr>
        <p:blipFill rotWithShape="1">
          <a:blip r:embed="rId3"/>
          <a:srcRect l="9118" t="13351" r="10989" b="10239"/>
          <a:stretch/>
        </p:blipFill>
        <p:spPr>
          <a:xfrm>
            <a:off x="997861" y="1156755"/>
            <a:ext cx="10602678" cy="5701245"/>
          </a:xfrm>
          <a:prstGeom prst="rect">
            <a:avLst/>
          </a:prstGeom>
        </p:spPr>
      </p:pic>
    </p:spTree>
    <p:extLst>
      <p:ext uri="{BB962C8B-B14F-4D97-AF65-F5344CB8AC3E}">
        <p14:creationId xmlns:p14="http://schemas.microsoft.com/office/powerpoint/2010/main" val="665090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noAutofit/>
          </a:bodyPr>
          <a:lstStyle/>
          <a:p>
            <a:r>
              <a:rPr lang="en-US" sz="1800" dirty="0" smtClean="0"/>
              <a:t>David Wright, Director</a:t>
            </a:r>
          </a:p>
          <a:p>
            <a:r>
              <a:rPr lang="en-US" sz="1800" dirty="0" smtClean="0"/>
              <a:t>Tennille Rogers, Deputy Director </a:t>
            </a:r>
            <a:endParaRPr lang="en-US" sz="1800" dirty="0"/>
          </a:p>
        </p:txBody>
      </p:sp>
      <p:sp>
        <p:nvSpPr>
          <p:cNvPr id="4" name="Title 3"/>
          <p:cNvSpPr>
            <a:spLocks noGrp="1"/>
          </p:cNvSpPr>
          <p:nvPr>
            <p:ph type="ctrTitle" sz="quarter"/>
          </p:nvPr>
        </p:nvSpPr>
        <p:spPr/>
        <p:txBody>
          <a:bodyPr/>
          <a:lstStyle/>
          <a:p>
            <a:r>
              <a:rPr lang="en-US" dirty="0" smtClean="0"/>
              <a:t>Quality, Safety &amp; Oversight Group</a:t>
            </a:r>
            <a:endParaRPr lang="en-US" dirty="0"/>
          </a:p>
        </p:txBody>
      </p:sp>
    </p:spTree>
    <p:extLst>
      <p:ext uri="{BB962C8B-B14F-4D97-AF65-F5344CB8AC3E}">
        <p14:creationId xmlns:p14="http://schemas.microsoft.com/office/powerpoint/2010/main" val="20109434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Big Thoughts</a:t>
            </a:r>
            <a:endParaRPr lang="en-US" dirty="0">
              <a:latin typeface="+mn-lt"/>
            </a:endParaRPr>
          </a:p>
        </p:txBody>
      </p:sp>
      <p:sp>
        <p:nvSpPr>
          <p:cNvPr id="3" name="Slide Number Placeholder 2"/>
          <p:cNvSpPr>
            <a:spLocks noGrp="1"/>
          </p:cNvSpPr>
          <p:nvPr>
            <p:ph type="sldNum" sz="quarter" idx="4"/>
          </p:nvPr>
        </p:nvSpPr>
        <p:spPr/>
        <p:txBody>
          <a:bodyPr/>
          <a:lstStyle/>
          <a:p>
            <a:fld id="{295008BC-DA31-4D19-837B-EFA4386B05F5}" type="slidenum">
              <a:rPr lang="en-US" smtClean="0">
                <a:solidFill>
                  <a:srgbClr val="FFFFFF">
                    <a:lumMod val="50000"/>
                  </a:srgbClr>
                </a:solidFill>
              </a:rPr>
              <a:pPr/>
              <a:t>12</a:t>
            </a:fld>
            <a:endParaRPr lang="en-US" dirty="0">
              <a:solidFill>
                <a:srgbClr val="FFFFFF">
                  <a:lumMod val="50000"/>
                </a:srgbClr>
              </a:solidFill>
            </a:endParaRPr>
          </a:p>
        </p:txBody>
      </p:sp>
      <p:sp>
        <p:nvSpPr>
          <p:cNvPr id="5" name="Rectangle 4"/>
          <p:cNvSpPr/>
          <p:nvPr/>
        </p:nvSpPr>
        <p:spPr>
          <a:xfrm>
            <a:off x="1044102" y="1561512"/>
            <a:ext cx="10741498" cy="707886"/>
          </a:xfrm>
          <a:prstGeom prst="rect">
            <a:avLst/>
          </a:prstGeom>
        </p:spPr>
        <p:txBody>
          <a:bodyPr wrap="square">
            <a:spAutoFit/>
          </a:bodyPr>
          <a:lstStyle/>
          <a:p>
            <a:endParaRPr lang="en-US" sz="2000" dirty="0"/>
          </a:p>
          <a:p>
            <a:endParaRPr lang="en-US" sz="2000" b="1" dirty="0"/>
          </a:p>
        </p:txBody>
      </p:sp>
      <p:sp>
        <p:nvSpPr>
          <p:cNvPr id="4" name="TextBox 3"/>
          <p:cNvSpPr txBox="1"/>
          <p:nvPr/>
        </p:nvSpPr>
        <p:spPr>
          <a:xfrm>
            <a:off x="836908" y="1561512"/>
            <a:ext cx="10948692" cy="2062103"/>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What do the numbers tell us?</a:t>
            </a:r>
          </a:p>
          <a:p>
            <a:pPr marL="285750" indent="-285750">
              <a:buFont typeface="Arial" panose="020B0604020202020204" pitchFamily="34" charset="0"/>
              <a:buChar char="•"/>
            </a:pPr>
            <a:r>
              <a:rPr lang="en-US" sz="3200" dirty="0" smtClean="0"/>
              <a:t>The Illusion of Control</a:t>
            </a:r>
          </a:p>
          <a:p>
            <a:pPr marL="285750" indent="-285750">
              <a:buFont typeface="Arial" panose="020B0604020202020204" pitchFamily="34" charset="0"/>
              <a:buChar char="•"/>
            </a:pPr>
            <a:r>
              <a:rPr lang="en-US" sz="3200" dirty="0" smtClean="0"/>
              <a:t>Missing the Gorilla</a:t>
            </a:r>
          </a:p>
          <a:p>
            <a:pPr marL="285750" indent="-285750">
              <a:buFont typeface="Arial" panose="020B0604020202020204" pitchFamily="34" charset="0"/>
              <a:buChar char="•"/>
            </a:pPr>
            <a:r>
              <a:rPr lang="en-US" sz="3200" dirty="0" smtClean="0"/>
              <a:t>The Dalai Lama Pizza</a:t>
            </a:r>
            <a:endParaRPr lang="en-US" sz="3200" dirty="0"/>
          </a:p>
        </p:txBody>
      </p:sp>
    </p:spTree>
    <p:extLst>
      <p:ext uri="{BB962C8B-B14F-4D97-AF65-F5344CB8AC3E}">
        <p14:creationId xmlns:p14="http://schemas.microsoft.com/office/powerpoint/2010/main" val="811542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Regulatory Updates</a:t>
            </a:r>
            <a:endParaRPr lang="en-US" dirty="0">
              <a:latin typeface="+mn-lt"/>
            </a:endParaRPr>
          </a:p>
        </p:txBody>
      </p:sp>
      <p:sp>
        <p:nvSpPr>
          <p:cNvPr id="3" name="Slide Number Placeholder 2"/>
          <p:cNvSpPr>
            <a:spLocks noGrp="1"/>
          </p:cNvSpPr>
          <p:nvPr>
            <p:ph type="sldNum" sz="quarter" idx="4"/>
          </p:nvPr>
        </p:nvSpPr>
        <p:spPr/>
        <p:txBody>
          <a:bodyPr/>
          <a:lstStyle/>
          <a:p>
            <a:fld id="{295008BC-DA31-4D19-837B-EFA4386B05F5}" type="slidenum">
              <a:rPr lang="en-US" smtClean="0">
                <a:solidFill>
                  <a:srgbClr val="FFFFFF">
                    <a:lumMod val="50000"/>
                  </a:srgbClr>
                </a:solidFill>
              </a:rPr>
              <a:pPr/>
              <a:t>13</a:t>
            </a:fld>
            <a:endParaRPr lang="en-US" dirty="0">
              <a:solidFill>
                <a:srgbClr val="FFFFFF">
                  <a:lumMod val="50000"/>
                </a:srgbClr>
              </a:solidFill>
            </a:endParaRPr>
          </a:p>
        </p:txBody>
      </p:sp>
      <p:sp>
        <p:nvSpPr>
          <p:cNvPr id="5" name="Rectangle 4"/>
          <p:cNvSpPr/>
          <p:nvPr/>
        </p:nvSpPr>
        <p:spPr>
          <a:xfrm>
            <a:off x="1044102" y="1561512"/>
            <a:ext cx="10741498" cy="4708981"/>
          </a:xfrm>
          <a:prstGeom prst="rect">
            <a:avLst/>
          </a:prstGeom>
        </p:spPr>
        <p:txBody>
          <a:bodyPr wrap="square">
            <a:spAutoFit/>
          </a:bodyPr>
          <a:lstStyle/>
          <a:p>
            <a:r>
              <a:rPr lang="en-US" sz="2000" b="1" dirty="0"/>
              <a:t>Medicare and Medicaid Programs; Regulatory Provisions to Promote Program </a:t>
            </a:r>
            <a:r>
              <a:rPr lang="en-US" sz="2000" b="1" dirty="0" smtClean="0"/>
              <a:t>Efficiency, Transparency</a:t>
            </a:r>
            <a:r>
              <a:rPr lang="en-US" sz="2000" b="1" dirty="0"/>
              <a:t>, and Burden </a:t>
            </a:r>
            <a:r>
              <a:rPr lang="en-US" sz="2000" b="1" dirty="0" smtClean="0"/>
              <a:t>Reduction </a:t>
            </a:r>
            <a:r>
              <a:rPr lang="en-US" sz="2000" b="1" dirty="0" smtClean="0"/>
              <a:t>(CMS-3346-P</a:t>
            </a:r>
            <a:r>
              <a:rPr lang="en-US" sz="2000" b="1" dirty="0"/>
              <a:t>) </a:t>
            </a:r>
            <a:r>
              <a:rPr lang="en-US" sz="2000" dirty="0"/>
              <a:t>  </a:t>
            </a:r>
          </a:p>
          <a:p>
            <a:endParaRPr lang="en-US" sz="2000" dirty="0" smtClean="0"/>
          </a:p>
          <a:p>
            <a:r>
              <a:rPr lang="en-US" sz="2000" dirty="0"/>
              <a:t>This proposed rule would reform Medicare regulations that are identified as</a:t>
            </a:r>
          </a:p>
          <a:p>
            <a:r>
              <a:rPr lang="en-US" sz="2000" dirty="0"/>
              <a:t>unnecessary, obsolete, or excessively burdensome on health care providers and suppliers. This</a:t>
            </a:r>
          </a:p>
          <a:p>
            <a:r>
              <a:rPr lang="en-US" sz="2000" dirty="0"/>
              <a:t>proposed rule would increase the ability of health care professionals to devote resources to</a:t>
            </a:r>
          </a:p>
          <a:p>
            <a:r>
              <a:rPr lang="en-US" sz="2000" dirty="0"/>
              <a:t>improving patient care by eliminating or reducing requirements that impede quality patient care</a:t>
            </a:r>
          </a:p>
          <a:p>
            <a:r>
              <a:rPr lang="en-US" sz="2000" dirty="0"/>
              <a:t>or that divert resources away from furnishing high quality patient </a:t>
            </a:r>
            <a:r>
              <a:rPr lang="en-US" sz="2000" dirty="0" smtClean="0"/>
              <a:t>care.</a:t>
            </a:r>
          </a:p>
          <a:p>
            <a:endParaRPr lang="en-US" sz="2000" dirty="0"/>
          </a:p>
          <a:p>
            <a:r>
              <a:rPr lang="en-US" sz="2000" dirty="0" smtClean="0"/>
              <a:t>NLTC ONLY. </a:t>
            </a:r>
          </a:p>
          <a:p>
            <a:r>
              <a:rPr lang="en-US" sz="2000" dirty="0">
                <a:hlinkClick r:id="rId3"/>
              </a:rPr>
              <a:t>https://</a:t>
            </a:r>
            <a:r>
              <a:rPr lang="en-US" sz="2000" dirty="0" smtClean="0">
                <a:hlinkClick r:id="rId3"/>
              </a:rPr>
              <a:t>s3.amazonaws.com/public-inspection.federalregister.gov/2018-19599.pdf</a:t>
            </a:r>
            <a:r>
              <a:rPr lang="en-US" sz="2000" dirty="0" smtClean="0"/>
              <a:t> </a:t>
            </a:r>
          </a:p>
          <a:p>
            <a:endParaRPr lang="en-US" sz="2000" dirty="0"/>
          </a:p>
          <a:p>
            <a:r>
              <a:rPr lang="en-US" sz="2000" b="1" dirty="0" smtClean="0"/>
              <a:t>Public Comment Period is anticipated until November 2018. </a:t>
            </a:r>
            <a:endParaRPr lang="en-US" sz="2000" b="1" dirty="0"/>
          </a:p>
          <a:p>
            <a:endParaRPr lang="en-US" sz="2000" dirty="0"/>
          </a:p>
          <a:p>
            <a:endParaRPr lang="en-US" sz="2000" b="1" dirty="0"/>
          </a:p>
        </p:txBody>
      </p:sp>
    </p:spTree>
    <p:extLst>
      <p:ext uri="{BB962C8B-B14F-4D97-AF65-F5344CB8AC3E}">
        <p14:creationId xmlns:p14="http://schemas.microsoft.com/office/powerpoint/2010/main" val="1126026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Regulatory Updates</a:t>
            </a:r>
            <a:endParaRPr lang="en-US" dirty="0">
              <a:latin typeface="+mn-lt"/>
            </a:endParaRPr>
          </a:p>
        </p:txBody>
      </p:sp>
      <p:sp>
        <p:nvSpPr>
          <p:cNvPr id="3" name="Slide Number Placeholder 2"/>
          <p:cNvSpPr>
            <a:spLocks noGrp="1"/>
          </p:cNvSpPr>
          <p:nvPr>
            <p:ph type="sldNum" sz="quarter" idx="4"/>
          </p:nvPr>
        </p:nvSpPr>
        <p:spPr/>
        <p:txBody>
          <a:bodyPr/>
          <a:lstStyle/>
          <a:p>
            <a:fld id="{295008BC-DA31-4D19-837B-EFA4386B05F5}" type="slidenum">
              <a:rPr lang="en-US" smtClean="0">
                <a:solidFill>
                  <a:srgbClr val="FFFFFF">
                    <a:lumMod val="50000"/>
                  </a:srgbClr>
                </a:solidFill>
              </a:rPr>
              <a:pPr/>
              <a:t>14</a:t>
            </a:fld>
            <a:endParaRPr lang="en-US" dirty="0">
              <a:solidFill>
                <a:srgbClr val="FFFFFF">
                  <a:lumMod val="50000"/>
                </a:srgbClr>
              </a:solidFill>
            </a:endParaRPr>
          </a:p>
        </p:txBody>
      </p:sp>
      <p:sp>
        <p:nvSpPr>
          <p:cNvPr id="5" name="Rectangle 4"/>
          <p:cNvSpPr/>
          <p:nvPr/>
        </p:nvSpPr>
        <p:spPr>
          <a:xfrm>
            <a:off x="1044102" y="1561512"/>
            <a:ext cx="10741498" cy="4093428"/>
          </a:xfrm>
          <a:prstGeom prst="rect">
            <a:avLst/>
          </a:prstGeom>
        </p:spPr>
        <p:txBody>
          <a:bodyPr wrap="square">
            <a:spAutoFit/>
          </a:bodyPr>
          <a:lstStyle/>
          <a:p>
            <a:r>
              <a:rPr lang="en-US" sz="2000" b="1" dirty="0" smtClean="0"/>
              <a:t>CMS has also sought public and stakeholder feedback on Burden Reduction for Long-Term Care. Per the Unified Agenda, we have the following:</a:t>
            </a:r>
          </a:p>
          <a:p>
            <a:endParaRPr lang="en-US" sz="2000" b="1" dirty="0"/>
          </a:p>
          <a:p>
            <a:r>
              <a:rPr lang="en-US" sz="2000" b="1" dirty="0" smtClean="0"/>
              <a:t>Requirements </a:t>
            </a:r>
            <a:r>
              <a:rPr lang="en-US" sz="2000" b="1" dirty="0"/>
              <a:t>for Long-Term Care Facilities: Regulatory Provisions to Promote Program Efficiency, Transparency, and Burden Reduction (CMS-3347-P) </a:t>
            </a:r>
            <a:r>
              <a:rPr lang="en-US" sz="2000" dirty="0"/>
              <a:t>  </a:t>
            </a:r>
          </a:p>
          <a:p>
            <a:endParaRPr lang="en-US" sz="2000" dirty="0" smtClean="0"/>
          </a:p>
          <a:p>
            <a:r>
              <a:rPr lang="en-US" sz="2000" dirty="0" smtClean="0"/>
              <a:t>This </a:t>
            </a:r>
            <a:r>
              <a:rPr lang="en-US" sz="2000" dirty="0"/>
              <a:t>proposed rule would reform the requirements that long-term care facilities must meet to participate in the Medicare and Medicaid programs, that CMS has identified as unnecessary, obsolete, or excessively burdensome on facilities. This rule would increase the ability of healthcare professionals to devote resources to improving resident care by eliminating or reducing requirements that impede quality care or that divert resources away from providing high quality care</a:t>
            </a:r>
            <a:r>
              <a:rPr lang="en-US" sz="2000" dirty="0" smtClean="0"/>
              <a:t>.</a:t>
            </a:r>
          </a:p>
          <a:p>
            <a:endParaRPr lang="en-US" sz="2000" b="1" dirty="0"/>
          </a:p>
        </p:txBody>
      </p:sp>
    </p:spTree>
    <p:extLst>
      <p:ext uri="{BB962C8B-B14F-4D97-AF65-F5344CB8AC3E}">
        <p14:creationId xmlns:p14="http://schemas.microsoft.com/office/powerpoint/2010/main" val="971844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Regulatory Updates</a:t>
            </a:r>
            <a:endParaRPr lang="en-US" dirty="0">
              <a:latin typeface="+mn-lt"/>
            </a:endParaRPr>
          </a:p>
        </p:txBody>
      </p:sp>
      <p:sp>
        <p:nvSpPr>
          <p:cNvPr id="3" name="Slide Number Placeholder 2"/>
          <p:cNvSpPr>
            <a:spLocks noGrp="1"/>
          </p:cNvSpPr>
          <p:nvPr>
            <p:ph type="sldNum" sz="quarter" idx="4"/>
          </p:nvPr>
        </p:nvSpPr>
        <p:spPr/>
        <p:txBody>
          <a:bodyPr/>
          <a:lstStyle/>
          <a:p>
            <a:fld id="{295008BC-DA31-4D19-837B-EFA4386B05F5}" type="slidenum">
              <a:rPr lang="en-US" smtClean="0">
                <a:solidFill>
                  <a:srgbClr val="FFFFFF">
                    <a:lumMod val="50000"/>
                  </a:srgbClr>
                </a:solidFill>
              </a:rPr>
              <a:pPr/>
              <a:t>15</a:t>
            </a:fld>
            <a:endParaRPr lang="en-US" dirty="0">
              <a:solidFill>
                <a:srgbClr val="FFFFFF">
                  <a:lumMod val="50000"/>
                </a:srgbClr>
              </a:solidFill>
            </a:endParaRPr>
          </a:p>
        </p:txBody>
      </p:sp>
      <p:sp>
        <p:nvSpPr>
          <p:cNvPr id="5" name="Rectangle 4"/>
          <p:cNvSpPr/>
          <p:nvPr/>
        </p:nvSpPr>
        <p:spPr>
          <a:xfrm>
            <a:off x="1044102" y="1561512"/>
            <a:ext cx="10741498" cy="3447098"/>
          </a:xfrm>
          <a:prstGeom prst="rect">
            <a:avLst/>
          </a:prstGeom>
        </p:spPr>
        <p:txBody>
          <a:bodyPr wrap="square">
            <a:spAutoFit/>
          </a:bodyPr>
          <a:lstStyle/>
          <a:p>
            <a:r>
              <a:rPr lang="en-US" sz="2000" b="1" dirty="0">
                <a:ea typeface="Calibri" panose="020F0502020204030204" pitchFamily="34" charset="0"/>
                <a:cs typeface="Times New Roman" panose="02020603050405020304" pitchFamily="18" charset="0"/>
              </a:rPr>
              <a:t>Revisions to Requirements for Discharge Planning for Hospitals, Critical Access Hospitals, and Home Health Agencies (CMS-3317-F</a:t>
            </a:r>
            <a:r>
              <a:rPr lang="en-US" sz="2000" b="1" dirty="0" smtClean="0">
                <a:ea typeface="Calibri" panose="020F0502020204030204" pitchFamily="34" charset="0"/>
                <a:cs typeface="Times New Roman" panose="02020603050405020304" pitchFamily="18" charset="0"/>
              </a:rPr>
              <a:t>)</a:t>
            </a:r>
          </a:p>
          <a:p>
            <a:endParaRPr lang="en-US" sz="2000" b="1" dirty="0">
              <a:cs typeface="Times New Roman" panose="02020603050405020304" pitchFamily="18" charset="0"/>
            </a:endParaRPr>
          </a:p>
          <a:p>
            <a:r>
              <a:rPr lang="en-US" sz="2000" dirty="0"/>
              <a:t>This final rule revises the discharge planning requirements that Hospitals, including Long-Term Care Hospitals and Inpatient Rehabilitation Facilities, Home Health Agencies, and Critical Access Hospitals, must meet to participate in the Medicare and Medicaid programs.  The rule also implements the discharge planning requirements of the Improving Medicare Post-Acute Care Transformation Act of 2014 (IMPACT).  </a:t>
            </a:r>
            <a:endParaRPr lang="en-US" sz="2000" dirty="0" smtClean="0"/>
          </a:p>
          <a:p>
            <a:endParaRPr lang="en-US" sz="2000" b="1" dirty="0"/>
          </a:p>
          <a:p>
            <a:r>
              <a:rPr lang="en-US" sz="2000" b="1" dirty="0" smtClean="0"/>
              <a:t>Anticipate the Final Rule in November/December 2018 per the Unified Agenda</a:t>
            </a:r>
          </a:p>
          <a:p>
            <a:endParaRPr lang="en-US" sz="2000" b="1" dirty="0"/>
          </a:p>
        </p:txBody>
      </p:sp>
    </p:spTree>
    <p:extLst>
      <p:ext uri="{BB962C8B-B14F-4D97-AF65-F5344CB8AC3E}">
        <p14:creationId xmlns:p14="http://schemas.microsoft.com/office/powerpoint/2010/main" val="4074277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Regulatory Updates</a:t>
            </a:r>
            <a:endParaRPr lang="en-US" dirty="0">
              <a:latin typeface="+mn-lt"/>
            </a:endParaRPr>
          </a:p>
        </p:txBody>
      </p:sp>
      <p:sp>
        <p:nvSpPr>
          <p:cNvPr id="3" name="Slide Number Placeholder 2"/>
          <p:cNvSpPr>
            <a:spLocks noGrp="1"/>
          </p:cNvSpPr>
          <p:nvPr>
            <p:ph type="sldNum" sz="quarter" idx="4"/>
          </p:nvPr>
        </p:nvSpPr>
        <p:spPr/>
        <p:txBody>
          <a:bodyPr/>
          <a:lstStyle/>
          <a:p>
            <a:fld id="{295008BC-DA31-4D19-837B-EFA4386B05F5}" type="slidenum">
              <a:rPr lang="en-US" smtClean="0">
                <a:solidFill>
                  <a:srgbClr val="FFFFFF">
                    <a:lumMod val="50000"/>
                  </a:srgbClr>
                </a:solidFill>
              </a:rPr>
              <a:pPr/>
              <a:t>16</a:t>
            </a:fld>
            <a:endParaRPr lang="en-US" dirty="0">
              <a:solidFill>
                <a:srgbClr val="FFFFFF">
                  <a:lumMod val="50000"/>
                </a:srgbClr>
              </a:solidFill>
            </a:endParaRPr>
          </a:p>
        </p:txBody>
      </p:sp>
      <p:sp>
        <p:nvSpPr>
          <p:cNvPr id="5" name="Rectangle 4"/>
          <p:cNvSpPr/>
          <p:nvPr/>
        </p:nvSpPr>
        <p:spPr>
          <a:xfrm>
            <a:off x="1044102" y="1561512"/>
            <a:ext cx="10741498" cy="4401205"/>
          </a:xfrm>
          <a:prstGeom prst="rect">
            <a:avLst/>
          </a:prstGeom>
        </p:spPr>
        <p:txBody>
          <a:bodyPr wrap="square">
            <a:spAutoFit/>
          </a:bodyPr>
          <a:lstStyle/>
          <a:p>
            <a:r>
              <a:rPr lang="en-US" sz="2000" b="1" dirty="0">
                <a:ea typeface="Calibri" panose="020F0502020204030204" pitchFamily="34" charset="0"/>
                <a:cs typeface="Times New Roman" panose="02020603050405020304" pitchFamily="18" charset="0"/>
              </a:rPr>
              <a:t>CY 2019 Home Health Prospective Payment System Rate Update (CMS-1689-P) </a:t>
            </a:r>
            <a:endParaRPr lang="en-US" sz="2000" b="1" dirty="0" smtClean="0">
              <a:ea typeface="Calibri" panose="020F0502020204030204" pitchFamily="34" charset="0"/>
              <a:cs typeface="Times New Roman" panose="02020603050405020304" pitchFamily="18" charset="0"/>
            </a:endParaRPr>
          </a:p>
          <a:p>
            <a:endParaRPr lang="en-US" sz="2000" b="1" dirty="0" smtClean="0">
              <a:cs typeface="Times New Roman" panose="02020603050405020304" pitchFamily="18" charset="0"/>
            </a:endParaRPr>
          </a:p>
          <a:p>
            <a:r>
              <a:rPr lang="en-US" sz="2000" dirty="0"/>
              <a:t>This annual proposed rule would update the 60-day national episode rate, the national per-visit rates used to calculate low utilization payment adjustments (LUPAs), and outlier payments under the Medicare prospective payment system for home health agencies. In addition, this rule proposes changes to the Home Health Value-Based Purchasing (HHVBP) Model and to the Home Health Quality Reporting Program (HHQRP</a:t>
            </a:r>
            <a:r>
              <a:rPr lang="en-US" sz="2000" dirty="0" smtClean="0"/>
              <a:t>).</a:t>
            </a:r>
          </a:p>
          <a:p>
            <a:endParaRPr lang="en-US" sz="2000" b="1" dirty="0"/>
          </a:p>
          <a:p>
            <a:r>
              <a:rPr lang="en-US" sz="2000" b="1" dirty="0" smtClean="0"/>
              <a:t>This Proposed Rule (comment period closed on 8/31/2018) </a:t>
            </a:r>
            <a:r>
              <a:rPr lang="en-US" sz="2000" b="1" dirty="0"/>
              <a:t>had proposed </a:t>
            </a:r>
            <a:r>
              <a:rPr lang="en-US" sz="2000" b="1" dirty="0" smtClean="0"/>
              <a:t>requirements for accreditation of Home Infusion Therapy Suppliers and CMS’ regulatory </a:t>
            </a:r>
            <a:r>
              <a:rPr lang="en-US" sz="2000" b="1" dirty="0"/>
              <a:t>authority for the oversight of national Accrediting Organizations (AOs) </a:t>
            </a:r>
            <a:r>
              <a:rPr lang="en-US" sz="2000" b="1" dirty="0" smtClean="0"/>
              <a:t>and </a:t>
            </a:r>
            <a:r>
              <a:rPr lang="en-US" sz="2000" b="1" dirty="0"/>
              <a:t>their CMS-approved Home Infusion Therapy accreditation </a:t>
            </a:r>
            <a:r>
              <a:rPr lang="en-US" sz="2000" b="1" dirty="0" smtClean="0"/>
              <a:t>programs.</a:t>
            </a:r>
          </a:p>
          <a:p>
            <a:endParaRPr lang="en-US" sz="2000" b="1" dirty="0"/>
          </a:p>
          <a:p>
            <a:endParaRPr lang="en-US" sz="2000" b="1" dirty="0"/>
          </a:p>
        </p:txBody>
      </p:sp>
    </p:spTree>
    <p:extLst>
      <p:ext uri="{BB962C8B-B14F-4D97-AF65-F5344CB8AC3E}">
        <p14:creationId xmlns:p14="http://schemas.microsoft.com/office/powerpoint/2010/main" val="997112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Regulatory Updates</a:t>
            </a:r>
            <a:endParaRPr lang="en-US" dirty="0">
              <a:latin typeface="+mn-lt"/>
            </a:endParaRPr>
          </a:p>
        </p:txBody>
      </p:sp>
      <p:sp>
        <p:nvSpPr>
          <p:cNvPr id="3" name="Slide Number Placeholder 2"/>
          <p:cNvSpPr>
            <a:spLocks noGrp="1"/>
          </p:cNvSpPr>
          <p:nvPr>
            <p:ph type="sldNum" sz="quarter" idx="4"/>
          </p:nvPr>
        </p:nvSpPr>
        <p:spPr/>
        <p:txBody>
          <a:bodyPr/>
          <a:lstStyle/>
          <a:p>
            <a:fld id="{295008BC-DA31-4D19-837B-EFA4386B05F5}" type="slidenum">
              <a:rPr lang="en-US" smtClean="0">
                <a:solidFill>
                  <a:srgbClr val="FFFFFF">
                    <a:lumMod val="50000"/>
                  </a:srgbClr>
                </a:solidFill>
              </a:rPr>
              <a:pPr/>
              <a:t>17</a:t>
            </a:fld>
            <a:endParaRPr lang="en-US" dirty="0">
              <a:solidFill>
                <a:srgbClr val="FFFFFF">
                  <a:lumMod val="50000"/>
                </a:srgbClr>
              </a:solidFill>
            </a:endParaRPr>
          </a:p>
        </p:txBody>
      </p:sp>
      <p:sp>
        <p:nvSpPr>
          <p:cNvPr id="4" name="Rectangle 3"/>
          <p:cNvSpPr/>
          <p:nvPr/>
        </p:nvSpPr>
        <p:spPr>
          <a:xfrm>
            <a:off x="946824" y="1225689"/>
            <a:ext cx="10838775" cy="4708981"/>
          </a:xfrm>
          <a:prstGeom prst="rect">
            <a:avLst/>
          </a:prstGeom>
        </p:spPr>
        <p:txBody>
          <a:bodyPr wrap="square">
            <a:spAutoFit/>
          </a:bodyPr>
          <a:lstStyle/>
          <a:p>
            <a:r>
              <a:rPr lang="en-US" sz="2000" b="1" dirty="0">
                <a:ea typeface="Calibri" panose="020F0502020204030204" pitchFamily="34" charset="0"/>
                <a:cs typeface="Times New Roman" panose="02020603050405020304" pitchFamily="18" charset="0"/>
              </a:rPr>
              <a:t>Medicare and Medicaid Programs; Revision of Requirements for Long-Term Care Facilities: Arbitration Agreements</a:t>
            </a:r>
            <a:endParaRPr lang="en-US" sz="1600" b="1" dirty="0">
              <a:ea typeface="Calibri" panose="020F0502020204030204" pitchFamily="34" charset="0"/>
              <a:cs typeface="Times New Roman" panose="02020603050405020304" pitchFamily="18" charset="0"/>
            </a:endParaRPr>
          </a:p>
          <a:p>
            <a:r>
              <a:rPr lang="en-US" sz="2000" dirty="0">
                <a:ea typeface="Calibri" panose="020F0502020204030204" pitchFamily="34" charset="0"/>
                <a:cs typeface="Times New Roman" panose="02020603050405020304" pitchFamily="18" charset="0"/>
              </a:rPr>
              <a:t> </a:t>
            </a:r>
            <a:endParaRPr lang="en-US" sz="1600" dirty="0">
              <a:ea typeface="Calibri" panose="020F0502020204030204" pitchFamily="34" charset="0"/>
              <a:cs typeface="Times New Roman" panose="02020603050405020304" pitchFamily="18" charset="0"/>
            </a:endParaRPr>
          </a:p>
          <a:p>
            <a:r>
              <a:rPr lang="en-US" sz="2000" dirty="0">
                <a:ea typeface="Calibri" panose="020F0502020204030204" pitchFamily="34" charset="0"/>
                <a:cs typeface="Times New Roman" panose="02020603050405020304" pitchFamily="18" charset="0"/>
              </a:rPr>
              <a:t>A Proposed Rule by the Centers for Medicare &amp; Medicaid Services </a:t>
            </a:r>
            <a:r>
              <a:rPr lang="en-US" sz="2000" b="1" dirty="0">
                <a:ea typeface="Calibri" panose="020F0502020204030204" pitchFamily="34" charset="0"/>
                <a:cs typeface="Times New Roman" panose="02020603050405020304" pitchFamily="18" charset="0"/>
              </a:rPr>
              <a:t>on 06/08/2017</a:t>
            </a:r>
            <a:endParaRPr lang="en-US" sz="1600" b="1" dirty="0">
              <a:ea typeface="Calibri" panose="020F0502020204030204" pitchFamily="34" charset="0"/>
              <a:cs typeface="Times New Roman" panose="02020603050405020304" pitchFamily="18" charset="0"/>
            </a:endParaRPr>
          </a:p>
          <a:p>
            <a:r>
              <a:rPr lang="en-US" sz="2000" dirty="0">
                <a:ea typeface="Calibri" panose="020F0502020204030204" pitchFamily="34" charset="0"/>
                <a:cs typeface="Times New Roman" panose="02020603050405020304" pitchFamily="18" charset="0"/>
              </a:rPr>
              <a:t> </a:t>
            </a:r>
            <a:endParaRPr lang="en-US" sz="1600" dirty="0">
              <a:ea typeface="Calibri" panose="020F0502020204030204" pitchFamily="34" charset="0"/>
              <a:cs typeface="Times New Roman" panose="02020603050405020304" pitchFamily="18" charset="0"/>
            </a:endParaRPr>
          </a:p>
          <a:p>
            <a:r>
              <a:rPr lang="en-US" sz="2000" dirty="0">
                <a:ea typeface="Calibri" panose="020F0502020204030204" pitchFamily="34" charset="0"/>
                <a:cs typeface="Times New Roman" panose="02020603050405020304" pitchFamily="18" charset="0"/>
              </a:rPr>
              <a:t>This proposed rule would revise the requirements that Long-Term Care (LTC) facilities must meet to participate in the Medicare and Medicaid programs. Specifically, it would remove provisions prohibiting binding pre-dispute arbitration and strengthen requirements regarding the transparency of arbitration agreements in LTC facilities. This proposal would support the resident's right to make informed choices about important aspects of his or her health care. In addition, this proposal is consistent with our approach to eliminating unnecessary burden on providers.</a:t>
            </a:r>
            <a:endParaRPr lang="en-US" sz="1600" dirty="0">
              <a:ea typeface="Calibri" panose="020F0502020204030204" pitchFamily="34" charset="0"/>
              <a:cs typeface="Times New Roman" panose="02020603050405020304" pitchFamily="18" charset="0"/>
            </a:endParaRPr>
          </a:p>
          <a:p>
            <a:r>
              <a:rPr lang="en-US" sz="2000" dirty="0">
                <a:ea typeface="Calibri" panose="020F0502020204030204" pitchFamily="34" charset="0"/>
                <a:cs typeface="Times New Roman" panose="02020603050405020304" pitchFamily="18" charset="0"/>
              </a:rPr>
              <a:t> </a:t>
            </a:r>
            <a:endParaRPr lang="en-US" sz="1600" dirty="0">
              <a:ea typeface="Calibri" panose="020F0502020204030204" pitchFamily="34" charset="0"/>
              <a:cs typeface="Times New Roman" panose="02020603050405020304" pitchFamily="18" charset="0"/>
            </a:endParaRPr>
          </a:p>
          <a:p>
            <a:r>
              <a:rPr lang="en-US" sz="2000" u="sng" dirty="0">
                <a:ea typeface="Calibri" panose="020F0502020204030204" pitchFamily="34" charset="0"/>
                <a:cs typeface="Times New Roman" panose="02020603050405020304" pitchFamily="18" charset="0"/>
                <a:hlinkClick r:id="rId3"/>
              </a:rPr>
              <a:t>https://www.federalregister.gov/documents/2017/06/08/2017-11883/medicare-and-medicaid-programs-revision-of-requirements-for-long-term-care-facilities-arbitration</a:t>
            </a:r>
            <a:endParaRPr lang="en-US"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5573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295008BC-DA31-4D19-837B-EFA4386B05F5}" type="slidenum">
              <a:rPr lang="en-US" smtClean="0">
                <a:solidFill>
                  <a:srgbClr val="FFFFFF">
                    <a:lumMod val="50000"/>
                  </a:srgbClr>
                </a:solidFill>
              </a:rPr>
              <a:pPr/>
              <a:t>18</a:t>
            </a:fld>
            <a:endParaRPr lang="en-US" dirty="0">
              <a:solidFill>
                <a:srgbClr val="FFFFFF">
                  <a:lumMod val="50000"/>
                </a:srgbClr>
              </a:solidFill>
            </a:endParaRPr>
          </a:p>
        </p:txBody>
      </p:sp>
      <p:sp>
        <p:nvSpPr>
          <p:cNvPr id="4" name="Title 1"/>
          <p:cNvSpPr>
            <a:spLocks noGrp="1"/>
          </p:cNvSpPr>
          <p:nvPr>
            <p:ph type="title"/>
          </p:nvPr>
        </p:nvSpPr>
        <p:spPr>
          <a:xfrm>
            <a:off x="812800" y="430503"/>
            <a:ext cx="10972800" cy="868362"/>
          </a:xfrm>
        </p:spPr>
        <p:txBody>
          <a:bodyPr>
            <a:normAutofit/>
          </a:bodyPr>
          <a:lstStyle/>
          <a:p>
            <a:r>
              <a:rPr lang="en-US" sz="3600" dirty="0" smtClean="0">
                <a:latin typeface="+mn-lt"/>
              </a:rPr>
              <a:t>Regulatory- Other Items on The Unified Agenda</a:t>
            </a:r>
            <a:endParaRPr lang="en-US" sz="3600" dirty="0">
              <a:latin typeface="+mn-lt"/>
            </a:endParaRPr>
          </a:p>
        </p:txBody>
      </p:sp>
      <p:sp>
        <p:nvSpPr>
          <p:cNvPr id="5" name="Rectangle 4"/>
          <p:cNvSpPr/>
          <p:nvPr/>
        </p:nvSpPr>
        <p:spPr>
          <a:xfrm>
            <a:off x="946824" y="1225689"/>
            <a:ext cx="10838775" cy="3170099"/>
          </a:xfrm>
          <a:prstGeom prst="rect">
            <a:avLst/>
          </a:prstGeom>
        </p:spPr>
        <p:txBody>
          <a:bodyPr wrap="square">
            <a:spAutoFit/>
          </a:bodyPr>
          <a:lstStyle/>
          <a:p>
            <a:endParaRPr lang="en-US" sz="2000" dirty="0" smtClean="0"/>
          </a:p>
          <a:p>
            <a:endParaRPr lang="en-US" sz="2000" dirty="0"/>
          </a:p>
          <a:p>
            <a:r>
              <a:rPr lang="en-US" sz="2000" dirty="0" smtClean="0"/>
              <a:t>Spring 2018 Unified Agenda:</a:t>
            </a:r>
          </a:p>
          <a:p>
            <a:endParaRPr lang="en-US" sz="2000" dirty="0" smtClean="0"/>
          </a:p>
          <a:p>
            <a:pPr marL="342900" indent="-342900">
              <a:buFont typeface="Arial" panose="020B0604020202020204" pitchFamily="34" charset="0"/>
              <a:buChar char="•"/>
            </a:pPr>
            <a:r>
              <a:rPr lang="en-US" sz="2000" dirty="0" smtClean="0"/>
              <a:t>Clinical </a:t>
            </a:r>
            <a:r>
              <a:rPr lang="en-US" sz="2000" dirty="0"/>
              <a:t>Laboratory Improvement Amendments (CLIA) Fees (CMS-3356-P</a:t>
            </a:r>
            <a:r>
              <a:rPr lang="en-US" sz="2000" dirty="0" smtClean="0"/>
              <a:t>)</a:t>
            </a: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dirty="0"/>
              <a:t>Civil Money Penalties and Exclusion Authority to Enforce 1150B Requirements (CMS-3359-P</a:t>
            </a:r>
            <a:r>
              <a:rPr lang="en-US" sz="2000" dirty="0" smtClean="0"/>
              <a:t>)</a:t>
            </a:r>
          </a:p>
          <a:p>
            <a:pPr marL="342900" indent="-342900">
              <a:buFont typeface="Arial" panose="020B0604020202020204" pitchFamily="34" charset="0"/>
              <a:buChar char="•"/>
            </a:pPr>
            <a:endParaRPr lang="en-US" sz="2000" b="1" dirty="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000" b="1" dirty="0" smtClean="0">
              <a:ea typeface="Calibri" panose="020F0502020204030204" pitchFamily="34" charset="0"/>
              <a:cs typeface="Times New Roman" panose="02020603050405020304" pitchFamily="18" charset="0"/>
            </a:endParaRPr>
          </a:p>
          <a:p>
            <a:r>
              <a:rPr lang="en-US" sz="2000" b="1" dirty="0" smtClean="0">
                <a:ea typeface="Calibri" panose="020F0502020204030204" pitchFamily="34" charset="0"/>
                <a:cs typeface="Times New Roman" panose="02020603050405020304" pitchFamily="18" charset="0"/>
              </a:rPr>
              <a:t> </a:t>
            </a:r>
            <a:endParaRPr lang="en-US" sz="1600" dirty="0">
              <a:effectLst/>
              <a:ea typeface="Calibri" panose="020F0502020204030204" pitchFamily="34" charset="0"/>
              <a:cs typeface="Times New Roman" panose="02020603050405020304" pitchFamily="18" charset="0"/>
            </a:endParaRPr>
          </a:p>
        </p:txBody>
      </p:sp>
      <p:sp>
        <p:nvSpPr>
          <p:cNvPr id="2" name="Rectangle 1"/>
          <p:cNvSpPr/>
          <p:nvPr/>
        </p:nvSpPr>
        <p:spPr>
          <a:xfrm>
            <a:off x="946823" y="1298865"/>
            <a:ext cx="5051768" cy="369332"/>
          </a:xfrm>
          <a:prstGeom prst="rect">
            <a:avLst/>
          </a:prstGeom>
        </p:spPr>
        <p:txBody>
          <a:bodyPr wrap="none">
            <a:spAutoFit/>
          </a:bodyPr>
          <a:lstStyle/>
          <a:p>
            <a:r>
              <a:rPr lang="en-US" b="1" dirty="0">
                <a:ea typeface="Calibri" panose="020F0502020204030204" pitchFamily="34" charset="0"/>
                <a:cs typeface="Times New Roman" panose="02020603050405020304" pitchFamily="18" charset="0"/>
                <a:hlinkClick r:id="rId2"/>
              </a:rPr>
              <a:t>Federal Register- Spring 2018 Unified Agenda</a:t>
            </a:r>
            <a:endParaRPr lang="en-US" sz="14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3883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p:txBody>
          <a:bodyPr/>
          <a:lstStyle/>
          <a:p>
            <a:r>
              <a:rPr lang="en-US" dirty="0" smtClean="0"/>
              <a:t>Divisional Updates</a:t>
            </a:r>
            <a:endParaRPr lang="en-US" dirty="0"/>
          </a:p>
        </p:txBody>
      </p:sp>
      <p:sp>
        <p:nvSpPr>
          <p:cNvPr id="3" name="Slide Number Placeholder 2"/>
          <p:cNvSpPr>
            <a:spLocks noGrp="1"/>
          </p:cNvSpPr>
          <p:nvPr>
            <p:ph type="sldNum" sz="quarter" idx="4"/>
          </p:nvPr>
        </p:nvSpPr>
        <p:spPr/>
        <p:txBody>
          <a:bodyPr/>
          <a:lstStyle/>
          <a:p>
            <a:fld id="{295008BC-DA31-4D19-837B-EFA4386B05F5}" type="slidenum">
              <a:rPr lang="en-US" smtClean="0">
                <a:solidFill>
                  <a:srgbClr val="FFFFFF">
                    <a:lumMod val="50000"/>
                  </a:srgbClr>
                </a:solidFill>
              </a:rPr>
              <a:pPr/>
              <a:t>19</a:t>
            </a:fld>
            <a:endParaRPr lang="en-US" dirty="0">
              <a:solidFill>
                <a:srgbClr val="FFFFFF">
                  <a:lumMod val="50000"/>
                </a:srgbClr>
              </a:solidFill>
            </a:endParaRPr>
          </a:p>
        </p:txBody>
      </p:sp>
      <p:sp>
        <p:nvSpPr>
          <p:cNvPr id="5" name="Title 3"/>
          <p:cNvSpPr txBox="1">
            <a:spLocks/>
          </p:cNvSpPr>
          <p:nvPr/>
        </p:nvSpPr>
        <p:spPr>
          <a:xfrm>
            <a:off x="1016000" y="1041287"/>
            <a:ext cx="9662160" cy="5360275"/>
          </a:xfrm>
          <a:prstGeom prst="rect">
            <a:avLst/>
          </a:prstGeom>
          <a:noFill/>
          <a:effectLst/>
        </p:spPr>
        <p:txBody>
          <a:bodyPr vert="horz" lIns="91440" tIns="45720" rIns="91440" bIns="45720" rtlCol="0" anchor="b" anchorCtr="0">
            <a:noAutofit/>
          </a:bodyPr>
          <a:lstStyle>
            <a:lvl1pPr indent="0" algn="l" defTabSz="914400" rtl="0" eaLnBrk="1" latinLnBrk="0" hangingPunct="1">
              <a:lnSpc>
                <a:spcPts val="4400"/>
              </a:lnSpc>
              <a:spcBef>
                <a:spcPts val="0"/>
              </a:spcBef>
              <a:buNone/>
              <a:defRPr sz="4000" b="1" kern="1200">
                <a:solidFill>
                  <a:schemeClr val="tx2"/>
                </a:solidFill>
                <a:latin typeface="Helvetica LT Std" pitchFamily="34" charset="0"/>
                <a:ea typeface="+mj-ea"/>
                <a:cs typeface="Times New Roman" pitchFamily="18" charset="0"/>
              </a:defRPr>
            </a:lvl1pPr>
          </a:lstStyle>
          <a:p>
            <a:endParaRPr lang="en-US" sz="2400" dirty="0" smtClean="0"/>
          </a:p>
          <a:p>
            <a:pPr>
              <a:lnSpc>
                <a:spcPct val="100000"/>
              </a:lnSpc>
            </a:pPr>
            <a:r>
              <a:rPr lang="en-US" sz="2400" dirty="0" smtClean="0"/>
              <a:t>Division of Nursing Homes</a:t>
            </a:r>
          </a:p>
          <a:p>
            <a:pPr>
              <a:lnSpc>
                <a:spcPct val="100000"/>
              </a:lnSpc>
            </a:pPr>
            <a:r>
              <a:rPr lang="en-US" sz="2400" dirty="0" smtClean="0"/>
              <a:t>Division of Continuing Care Providers</a:t>
            </a:r>
          </a:p>
          <a:p>
            <a:pPr>
              <a:lnSpc>
                <a:spcPct val="100000"/>
              </a:lnSpc>
            </a:pPr>
            <a:r>
              <a:rPr lang="en-US" sz="2400" dirty="0" smtClean="0"/>
              <a:t>Division of Acute Care Services</a:t>
            </a:r>
          </a:p>
          <a:p>
            <a:pPr>
              <a:lnSpc>
                <a:spcPct val="100000"/>
              </a:lnSpc>
            </a:pPr>
            <a:r>
              <a:rPr lang="en-US" sz="2400" dirty="0" smtClean="0"/>
              <a:t>Division of Clinical Laboratory Improvement and Quality</a:t>
            </a:r>
          </a:p>
          <a:p>
            <a:pPr>
              <a:lnSpc>
                <a:spcPct val="100000"/>
              </a:lnSpc>
            </a:pPr>
            <a:r>
              <a:rPr lang="en-US" sz="2400" dirty="0" smtClean="0"/>
              <a:t>Quality, Safety &amp; Education Division</a:t>
            </a:r>
          </a:p>
          <a:p>
            <a:pPr>
              <a:lnSpc>
                <a:spcPct val="100000"/>
              </a:lnSpc>
            </a:pPr>
            <a:r>
              <a:rPr lang="en-US" sz="2400"/>
              <a:t>Division of Survey &amp; Certification and Clinical Laboratory Improvement Act (CLIA) Budget (DSCB) </a:t>
            </a:r>
            <a:endParaRPr lang="en-US" dirty="0"/>
          </a:p>
        </p:txBody>
      </p:sp>
    </p:spTree>
    <p:extLst>
      <p:ext uri="{BB962C8B-B14F-4D97-AF65-F5344CB8AC3E}">
        <p14:creationId xmlns:p14="http://schemas.microsoft.com/office/powerpoint/2010/main" val="732732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sz="quarter"/>
          </p:nvPr>
        </p:nvSpPr>
        <p:spPr>
          <a:xfrm>
            <a:off x="951832" y="-1124397"/>
            <a:ext cx="9662160" cy="1981200"/>
          </a:xfrm>
        </p:spPr>
        <p:txBody>
          <a:bodyPr/>
          <a:lstStyle/>
          <a:p>
            <a:r>
              <a:rPr lang="en-US" dirty="0" smtClean="0"/>
              <a:t>Disclaimer</a:t>
            </a:r>
            <a:endParaRPr lang="en-US" dirty="0"/>
          </a:p>
        </p:txBody>
      </p:sp>
      <p:sp>
        <p:nvSpPr>
          <p:cNvPr id="4" name="Slide Number Placeholder 3"/>
          <p:cNvSpPr>
            <a:spLocks noGrp="1"/>
          </p:cNvSpPr>
          <p:nvPr>
            <p:ph type="sldNum" sz="quarter" idx="4"/>
          </p:nvPr>
        </p:nvSpPr>
        <p:spPr/>
        <p:txBody>
          <a:bodyPr/>
          <a:lstStyle/>
          <a:p>
            <a:fld id="{295008BC-DA31-4D19-837B-EFA4386B05F5}" type="slidenum">
              <a:rPr lang="en-US" smtClean="0">
                <a:solidFill>
                  <a:srgbClr val="FFFFFF">
                    <a:lumMod val="50000"/>
                  </a:srgbClr>
                </a:solidFill>
              </a:rPr>
              <a:pPr/>
              <a:t>2</a:t>
            </a:fld>
            <a:endParaRPr lang="en-US" dirty="0">
              <a:solidFill>
                <a:srgbClr val="FFFFFF">
                  <a:lumMod val="50000"/>
                </a:srgbClr>
              </a:solidFill>
            </a:endParaRPr>
          </a:p>
        </p:txBody>
      </p:sp>
      <p:sp>
        <p:nvSpPr>
          <p:cNvPr id="5" name="Content Placeholder 2"/>
          <p:cNvSpPr>
            <a:spLocks noGrp="1"/>
          </p:cNvSpPr>
          <p:nvPr/>
        </p:nvSpPr>
        <p:spPr>
          <a:xfrm>
            <a:off x="882340" y="1232191"/>
            <a:ext cx="10646610" cy="4906965"/>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05000"/>
              </a:lnSpc>
              <a:spcBef>
                <a:spcPts val="0"/>
              </a:spcBef>
              <a:buNone/>
            </a:pPr>
            <a:r>
              <a:rPr lang="en-US" dirty="0"/>
              <a:t>This presentation was prepared as a tool to assist providers and is not intended to grant rights or impose obligations. Although every reasonable effort has been made to assure the accuracy of the information within these pages, the ultimate responsibility for the correct submission of claims and response to any remittance advice lies with the provider of services. </a:t>
            </a:r>
          </a:p>
          <a:p>
            <a:pPr marL="0" indent="0">
              <a:lnSpc>
                <a:spcPct val="105000"/>
              </a:lnSpc>
              <a:spcBef>
                <a:spcPts val="0"/>
              </a:spcBef>
              <a:buNone/>
            </a:pPr>
            <a:endParaRPr lang="en-US" dirty="0"/>
          </a:p>
          <a:p>
            <a:pPr marL="0" indent="0">
              <a:lnSpc>
                <a:spcPct val="105000"/>
              </a:lnSpc>
              <a:spcBef>
                <a:spcPts val="0"/>
              </a:spcBef>
              <a:buNone/>
            </a:pPr>
            <a:r>
              <a:rPr lang="en-US" dirty="0"/>
              <a:t>This publication is a general summary that explains certain aspects of the Medicare Program, but is not a legal document. The official Medicare Program provisions are contained in the relevant laws, regulations, and rulings. Medicare policy changes frequently, and links to the source documents have been provided within the document for your reference</a:t>
            </a:r>
          </a:p>
          <a:p>
            <a:pPr marL="0" indent="0">
              <a:lnSpc>
                <a:spcPct val="105000"/>
              </a:lnSpc>
              <a:spcBef>
                <a:spcPts val="0"/>
              </a:spcBef>
              <a:buNone/>
            </a:pPr>
            <a:endParaRPr lang="en-US" dirty="0"/>
          </a:p>
          <a:p>
            <a:pPr marL="0" indent="0">
              <a:lnSpc>
                <a:spcPct val="105000"/>
              </a:lnSpc>
              <a:spcBef>
                <a:spcPts val="0"/>
              </a:spcBef>
              <a:buNone/>
            </a:pPr>
            <a:r>
              <a:rPr lang="en-US" dirty="0"/>
              <a:t>The Centers for Medicare &amp; Medicaid Services (CMS) employees, agents, and staff make no representation, warranty, or guarantee that this compilation of Medicare information is error-free and will bear no responsibility or liability for the results or consequences of the use of this </a:t>
            </a:r>
            <a:r>
              <a:rPr lang="en-US" dirty="0" smtClean="0"/>
              <a:t>guide.</a:t>
            </a:r>
            <a:endParaRPr lang="en-US" dirty="0"/>
          </a:p>
        </p:txBody>
      </p:sp>
    </p:spTree>
    <p:extLst>
      <p:ext uri="{BB962C8B-B14F-4D97-AF65-F5344CB8AC3E}">
        <p14:creationId xmlns:p14="http://schemas.microsoft.com/office/powerpoint/2010/main" val="2154183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098200" y="3463136"/>
            <a:ext cx="6136217" cy="903912"/>
          </a:xfrm>
        </p:spPr>
        <p:txBody>
          <a:bodyPr>
            <a:normAutofit/>
          </a:bodyPr>
          <a:lstStyle/>
          <a:p>
            <a:r>
              <a:rPr lang="en-US" sz="2000" dirty="0" smtClean="0"/>
              <a:t>Director: Karen Tritz</a:t>
            </a:r>
          </a:p>
          <a:p>
            <a:r>
              <a:rPr lang="en-US" sz="2000" dirty="0" smtClean="0"/>
              <a:t>Deputy Director: Evan Shulman</a:t>
            </a:r>
            <a:endParaRPr lang="en-US" sz="2000" dirty="0"/>
          </a:p>
        </p:txBody>
      </p:sp>
      <p:sp>
        <p:nvSpPr>
          <p:cNvPr id="3" name="Title 2"/>
          <p:cNvSpPr>
            <a:spLocks noGrp="1"/>
          </p:cNvSpPr>
          <p:nvPr>
            <p:ph type="ctrTitle" sz="quarter"/>
          </p:nvPr>
        </p:nvSpPr>
        <p:spPr/>
        <p:txBody>
          <a:bodyPr/>
          <a:lstStyle/>
          <a:p>
            <a:r>
              <a:rPr lang="en-US" dirty="0"/>
              <a:t>Division of </a:t>
            </a:r>
            <a:r>
              <a:rPr lang="en-US" dirty="0" smtClean="0"/>
              <a:t>Nursing Homes</a:t>
            </a:r>
            <a:endParaRPr lang="en-US" dirty="0"/>
          </a:p>
        </p:txBody>
      </p:sp>
      <p:sp>
        <p:nvSpPr>
          <p:cNvPr id="4" name="Slide Number Placeholder 3"/>
          <p:cNvSpPr>
            <a:spLocks noGrp="1"/>
          </p:cNvSpPr>
          <p:nvPr>
            <p:ph type="sldNum" sz="quarter" idx="4"/>
          </p:nvPr>
        </p:nvSpPr>
        <p:spPr/>
        <p:txBody>
          <a:bodyPr/>
          <a:lstStyle/>
          <a:p>
            <a:fld id="{295008BC-DA31-4D19-837B-EFA4386B05F5}" type="slidenum">
              <a:rPr lang="en-US" smtClean="0">
                <a:solidFill>
                  <a:srgbClr val="FFFFFF">
                    <a:lumMod val="50000"/>
                  </a:srgbClr>
                </a:solidFill>
              </a:rPr>
              <a:pPr/>
              <a:t>20</a:t>
            </a:fld>
            <a:endParaRPr lang="en-US" dirty="0">
              <a:solidFill>
                <a:srgbClr val="FFFFFF">
                  <a:lumMod val="50000"/>
                </a:srgbClr>
              </a:solidFill>
            </a:endParaRPr>
          </a:p>
        </p:txBody>
      </p:sp>
    </p:spTree>
    <p:extLst>
      <p:ext uri="{BB962C8B-B14F-4D97-AF65-F5344CB8AC3E}">
        <p14:creationId xmlns:p14="http://schemas.microsoft.com/office/powerpoint/2010/main" val="32084998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What’s New</a:t>
            </a:r>
            <a:r>
              <a:rPr lang="en-US" dirty="0" smtClean="0"/>
              <a:t>? Major Efforts</a:t>
            </a:r>
            <a:endParaRPr lang="en-US" dirty="0"/>
          </a:p>
        </p:txBody>
      </p:sp>
      <p:sp>
        <p:nvSpPr>
          <p:cNvPr id="3" name="TextBox 2"/>
          <p:cNvSpPr txBox="1"/>
          <p:nvPr/>
        </p:nvSpPr>
        <p:spPr>
          <a:xfrm>
            <a:off x="1102251" y="1298865"/>
            <a:ext cx="9438467" cy="3323987"/>
          </a:xfrm>
          <a:prstGeom prst="rect">
            <a:avLst/>
          </a:prstGeom>
          <a:noFill/>
        </p:spPr>
        <p:txBody>
          <a:bodyPr wrap="square" rtlCol="0">
            <a:spAutoFit/>
          </a:bodyPr>
          <a:lstStyle/>
          <a:p>
            <a:pPr marL="571500" indent="-571500">
              <a:buFont typeface="Arial" panose="020B0604020202020204" pitchFamily="34" charset="0"/>
              <a:buChar char="•"/>
            </a:pPr>
            <a:r>
              <a:rPr lang="en-US" sz="3000" dirty="0">
                <a:latin typeface="+mj-lt"/>
              </a:rPr>
              <a:t>Survey Process – Continue to review, assist, discussion with Regions and States – so far so good, but continuing to </a:t>
            </a:r>
            <a:r>
              <a:rPr lang="en-US" sz="3000" dirty="0" smtClean="0">
                <a:latin typeface="+mj-lt"/>
              </a:rPr>
              <a:t>improve</a:t>
            </a:r>
          </a:p>
          <a:p>
            <a:endParaRPr lang="en-US" sz="3000" dirty="0" smtClean="0">
              <a:latin typeface="+mj-lt"/>
            </a:endParaRPr>
          </a:p>
          <a:p>
            <a:pPr marL="571500" indent="-571500">
              <a:buFont typeface="Arial" panose="020B0604020202020204" pitchFamily="34" charset="0"/>
              <a:buChar char="•"/>
            </a:pPr>
            <a:r>
              <a:rPr lang="en-US" sz="3000" dirty="0" smtClean="0">
                <a:latin typeface="+mj-lt"/>
              </a:rPr>
              <a:t>Team </a:t>
            </a:r>
            <a:r>
              <a:rPr lang="en-US" sz="3000" dirty="0">
                <a:latin typeface="+mj-lt"/>
              </a:rPr>
              <a:t>is working on Phase 3 guidance and keeping an eye toward potential burden reduction rule winding its way through Clearance</a:t>
            </a:r>
          </a:p>
        </p:txBody>
      </p:sp>
    </p:spTree>
    <p:extLst>
      <p:ext uri="{BB962C8B-B14F-4D97-AF65-F5344CB8AC3E}">
        <p14:creationId xmlns:p14="http://schemas.microsoft.com/office/powerpoint/2010/main" val="8470174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Enforcement- Continued Efforts</a:t>
            </a:r>
            <a:endParaRPr lang="en-US" dirty="0"/>
          </a:p>
        </p:txBody>
      </p:sp>
      <p:sp>
        <p:nvSpPr>
          <p:cNvPr id="3" name="Slide Number Placeholder 2"/>
          <p:cNvSpPr>
            <a:spLocks noGrp="1"/>
          </p:cNvSpPr>
          <p:nvPr>
            <p:ph type="sldNum" sz="quarter" idx="4"/>
          </p:nvPr>
        </p:nvSpPr>
        <p:spPr/>
        <p:txBody>
          <a:bodyPr/>
          <a:lstStyle/>
          <a:p>
            <a:fld id="{295008BC-DA31-4D19-837B-EFA4386B05F5}" type="slidenum">
              <a:rPr lang="en-US" smtClean="0">
                <a:solidFill>
                  <a:srgbClr val="FFFFFF">
                    <a:lumMod val="50000"/>
                  </a:srgbClr>
                </a:solidFill>
              </a:rPr>
              <a:pPr/>
              <a:t>22</a:t>
            </a:fld>
            <a:endParaRPr lang="en-US" dirty="0">
              <a:solidFill>
                <a:srgbClr val="FFFFFF">
                  <a:lumMod val="50000"/>
                </a:srgbClr>
              </a:solidFill>
            </a:endParaRPr>
          </a:p>
        </p:txBody>
      </p:sp>
      <p:sp>
        <p:nvSpPr>
          <p:cNvPr id="6" name="Rectangle 5"/>
          <p:cNvSpPr/>
          <p:nvPr/>
        </p:nvSpPr>
        <p:spPr>
          <a:xfrm>
            <a:off x="812800" y="1305342"/>
            <a:ext cx="10972800" cy="4708981"/>
          </a:xfrm>
          <a:prstGeom prst="rect">
            <a:avLst/>
          </a:prstGeom>
        </p:spPr>
        <p:txBody>
          <a:bodyPr wrap="square">
            <a:spAutoFit/>
          </a:bodyPr>
          <a:lstStyle/>
          <a:p>
            <a:pPr marL="342900" marR="0" lvl="0" indent="-342900">
              <a:spcBef>
                <a:spcPts val="0"/>
              </a:spcBef>
              <a:spcAft>
                <a:spcPts val="0"/>
              </a:spcAft>
              <a:buFont typeface="Symbol" panose="05050102010706020507" pitchFamily="18" charset="2"/>
              <a:buChar char=""/>
            </a:pPr>
            <a:r>
              <a:rPr lang="en-US" sz="3000" dirty="0" smtClean="0">
                <a:latin typeface="+mj-lt"/>
                <a:ea typeface="Calibri" panose="020F0502020204030204" pitchFamily="34" charset="0"/>
                <a:cs typeface="Times New Roman" panose="02020603050405020304" pitchFamily="18" charset="0"/>
              </a:rPr>
              <a:t>Immediate </a:t>
            </a:r>
            <a:r>
              <a:rPr lang="en-US" sz="3000" dirty="0">
                <a:latin typeface="+mj-lt"/>
                <a:ea typeface="Calibri" panose="020F0502020204030204" pitchFamily="34" charset="0"/>
                <a:cs typeface="Times New Roman" panose="02020603050405020304" pitchFamily="18" charset="0"/>
              </a:rPr>
              <a:t>Jeopardy policy that they heard about at AHFSA – try to roll out by the end of the year – appreciate Regional and State partners working with us and agreeing to test the IJ policy for us.  7 states piloted this in August across provider types.</a:t>
            </a:r>
          </a:p>
          <a:p>
            <a:pPr marL="457200" marR="0">
              <a:spcBef>
                <a:spcPts val="0"/>
              </a:spcBef>
              <a:spcAft>
                <a:spcPts val="0"/>
              </a:spcAft>
            </a:pPr>
            <a:endParaRPr lang="en-US" sz="3000" dirty="0">
              <a:latin typeface="+mj-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000" dirty="0">
                <a:latin typeface="+mj-lt"/>
                <a:ea typeface="Calibri" panose="020F0502020204030204" pitchFamily="34" charset="0"/>
                <a:cs typeface="Times New Roman" panose="02020603050405020304" pitchFamily="18" charset="0"/>
              </a:rPr>
              <a:t>Facility Reported Incidents – heard about at AHFSA in one of the sessions – appreciate Regional and State input on this through working group.  Tough issue – We estimate states get over 100,000 of these each year.  Extremely important – looking at clarifications in what’s reported and intake and triage and follow-up needed. </a:t>
            </a:r>
            <a:endParaRPr lang="en-US" sz="30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2283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Enforcement- Continued Efforts</a:t>
            </a:r>
            <a:endParaRPr lang="en-US" dirty="0"/>
          </a:p>
        </p:txBody>
      </p:sp>
      <p:sp>
        <p:nvSpPr>
          <p:cNvPr id="3" name="Slide Number Placeholder 2"/>
          <p:cNvSpPr>
            <a:spLocks noGrp="1"/>
          </p:cNvSpPr>
          <p:nvPr>
            <p:ph type="sldNum" sz="quarter" idx="4"/>
          </p:nvPr>
        </p:nvSpPr>
        <p:spPr/>
        <p:txBody>
          <a:bodyPr/>
          <a:lstStyle/>
          <a:p>
            <a:fld id="{295008BC-DA31-4D19-837B-EFA4386B05F5}" type="slidenum">
              <a:rPr lang="en-US" smtClean="0">
                <a:solidFill>
                  <a:srgbClr val="FFFFFF">
                    <a:lumMod val="50000"/>
                  </a:srgbClr>
                </a:solidFill>
              </a:rPr>
              <a:pPr/>
              <a:t>23</a:t>
            </a:fld>
            <a:endParaRPr lang="en-US" dirty="0">
              <a:solidFill>
                <a:srgbClr val="FFFFFF">
                  <a:lumMod val="50000"/>
                </a:srgbClr>
              </a:solidFill>
            </a:endParaRPr>
          </a:p>
        </p:txBody>
      </p:sp>
      <p:sp>
        <p:nvSpPr>
          <p:cNvPr id="6" name="Rectangle 5"/>
          <p:cNvSpPr/>
          <p:nvPr/>
        </p:nvSpPr>
        <p:spPr>
          <a:xfrm>
            <a:off x="812800" y="1305342"/>
            <a:ext cx="10972800" cy="4708981"/>
          </a:xfrm>
          <a:prstGeom prst="rect">
            <a:avLst/>
          </a:prstGeom>
        </p:spPr>
        <p:txBody>
          <a:bodyPr wrap="square">
            <a:spAutoFit/>
          </a:bodyPr>
          <a:lstStyle/>
          <a:p>
            <a:pPr marL="342900" marR="0" lvl="0" indent="-342900">
              <a:spcBef>
                <a:spcPts val="0"/>
              </a:spcBef>
              <a:spcAft>
                <a:spcPts val="0"/>
              </a:spcAft>
              <a:buFont typeface="Symbol" panose="05050102010706020507" pitchFamily="18" charset="2"/>
              <a:buChar char=""/>
            </a:pPr>
            <a:r>
              <a:rPr lang="en-US" sz="3000" dirty="0" smtClean="0">
                <a:latin typeface="+mj-lt"/>
                <a:ea typeface="Calibri" panose="020F0502020204030204" pitchFamily="34" charset="0"/>
                <a:cs typeface="Times New Roman" panose="02020603050405020304" pitchFamily="18" charset="0"/>
              </a:rPr>
              <a:t>Revising </a:t>
            </a:r>
            <a:r>
              <a:rPr lang="en-US" sz="3000" dirty="0">
                <a:latin typeface="+mj-lt"/>
                <a:ea typeface="Calibri" panose="020F0502020204030204" pitchFamily="34" charset="0"/>
                <a:cs typeface="Times New Roman" panose="02020603050405020304" pitchFamily="18" charset="0"/>
              </a:rPr>
              <a:t>the State Performance Standards System to more accurately reflect how survey performance is related to outcomes, and to improve the efficiency of the evaluation process. (also would be good to mention the new FOSS process)</a:t>
            </a:r>
          </a:p>
          <a:p>
            <a:pPr marL="342900" marR="0" lvl="0" indent="-342900">
              <a:spcBef>
                <a:spcPts val="0"/>
              </a:spcBef>
              <a:spcAft>
                <a:spcPts val="0"/>
              </a:spcAft>
              <a:buFont typeface="Symbol" panose="05050102010706020507" pitchFamily="18" charset="2"/>
              <a:buChar char=""/>
            </a:pPr>
            <a:endParaRPr lang="en-US" sz="3000" dirty="0">
              <a:latin typeface="+mj-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000" dirty="0" smtClean="0">
                <a:latin typeface="+mj-lt"/>
                <a:ea typeface="Calibri" panose="020F0502020204030204" pitchFamily="34" charset="0"/>
                <a:cs typeface="Times New Roman" panose="02020603050405020304" pitchFamily="18" charset="0"/>
              </a:rPr>
              <a:t>Nursing </a:t>
            </a:r>
            <a:r>
              <a:rPr lang="en-US" sz="3000" dirty="0">
                <a:latin typeface="+mj-lt"/>
                <a:ea typeface="Calibri" panose="020F0502020204030204" pitchFamily="34" charset="0"/>
                <a:cs typeface="Times New Roman" panose="02020603050405020304" pitchFamily="18" charset="0"/>
              </a:rPr>
              <a:t>Home Compare website/Five Star Quality Rating System: Preparing to end the freeze in spring 2018, and make other updates to the staffing and quality measure domains to improve the usefulness of the website to consumers.</a:t>
            </a:r>
          </a:p>
          <a:p>
            <a:pPr marL="342900" marR="0" lvl="0" indent="-342900">
              <a:spcBef>
                <a:spcPts val="0"/>
              </a:spcBef>
              <a:spcAft>
                <a:spcPts val="0"/>
              </a:spcAft>
              <a:buFont typeface="Symbol" panose="05050102010706020507" pitchFamily="18" charset="2"/>
              <a:buChar char=""/>
            </a:pPr>
            <a:endParaRPr lang="en-US" sz="30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6341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Efforts-</a:t>
            </a:r>
            <a:r>
              <a:rPr lang="en-US" dirty="0"/>
              <a:t> Other </a:t>
            </a:r>
            <a:r>
              <a:rPr lang="en-US" dirty="0" smtClean="0"/>
              <a:t>Initiatives</a:t>
            </a:r>
            <a:endParaRPr lang="en-US" dirty="0"/>
          </a:p>
        </p:txBody>
      </p:sp>
      <p:sp>
        <p:nvSpPr>
          <p:cNvPr id="3" name="Slide Number Placeholder 2"/>
          <p:cNvSpPr>
            <a:spLocks noGrp="1"/>
          </p:cNvSpPr>
          <p:nvPr>
            <p:ph type="sldNum" sz="quarter" idx="4"/>
          </p:nvPr>
        </p:nvSpPr>
        <p:spPr/>
        <p:txBody>
          <a:bodyPr/>
          <a:lstStyle/>
          <a:p>
            <a:fld id="{295008BC-DA31-4D19-837B-EFA4386B05F5}" type="slidenum">
              <a:rPr lang="en-US" smtClean="0">
                <a:solidFill>
                  <a:srgbClr val="FFFFFF">
                    <a:lumMod val="50000"/>
                  </a:srgbClr>
                </a:solidFill>
              </a:rPr>
              <a:pPr/>
              <a:t>24</a:t>
            </a:fld>
            <a:endParaRPr lang="en-US" dirty="0">
              <a:solidFill>
                <a:srgbClr val="FFFFFF">
                  <a:lumMod val="50000"/>
                </a:srgbClr>
              </a:solidFill>
            </a:endParaRPr>
          </a:p>
        </p:txBody>
      </p:sp>
      <p:sp>
        <p:nvSpPr>
          <p:cNvPr id="5" name="Rectangle 4"/>
          <p:cNvSpPr/>
          <p:nvPr/>
        </p:nvSpPr>
        <p:spPr>
          <a:xfrm>
            <a:off x="977462" y="1298865"/>
            <a:ext cx="10220978" cy="4524315"/>
          </a:xfrm>
          <a:prstGeom prst="rect">
            <a:avLst/>
          </a:prstGeom>
        </p:spPr>
        <p:txBody>
          <a:bodyPr wrap="square">
            <a:spAutoFit/>
          </a:bodyPr>
          <a:lstStyle/>
          <a:p>
            <a:pPr marL="285750" indent="-285750">
              <a:buFont typeface="Arial" panose="020B0604020202020204" pitchFamily="34" charset="0"/>
              <a:buChar char="•"/>
            </a:pPr>
            <a:r>
              <a:rPr lang="en-US" sz="3200" dirty="0" smtClean="0">
                <a:latin typeface="+mj-lt"/>
              </a:rPr>
              <a:t>Continued Activities </a:t>
            </a:r>
            <a:r>
              <a:rPr lang="en-US" sz="3200" dirty="0">
                <a:latin typeface="+mj-lt"/>
              </a:rPr>
              <a:t>related to </a:t>
            </a:r>
            <a:r>
              <a:rPr lang="en-US" sz="3200" dirty="0" smtClean="0">
                <a:latin typeface="+mj-lt"/>
              </a:rPr>
              <a:t>Improving Dementia Care</a:t>
            </a:r>
          </a:p>
          <a:p>
            <a:endParaRPr lang="en-US" sz="3200" dirty="0" smtClean="0">
              <a:latin typeface="+mj-lt"/>
            </a:endParaRPr>
          </a:p>
          <a:p>
            <a:pPr marL="285750" indent="-285750">
              <a:buFont typeface="Arial" panose="020B0604020202020204" pitchFamily="34" charset="0"/>
              <a:buChar char="•"/>
            </a:pPr>
            <a:r>
              <a:rPr lang="en-US" sz="3200" dirty="0" smtClean="0">
                <a:latin typeface="+mj-lt"/>
              </a:rPr>
              <a:t>Reinvesting </a:t>
            </a:r>
            <a:r>
              <a:rPr lang="en-US" sz="3200" dirty="0">
                <a:latin typeface="+mj-lt"/>
              </a:rPr>
              <a:t>CMP </a:t>
            </a:r>
            <a:r>
              <a:rPr lang="en-US" sz="3200" dirty="0" smtClean="0">
                <a:latin typeface="+mj-lt"/>
              </a:rPr>
              <a:t>Funds</a:t>
            </a:r>
          </a:p>
          <a:p>
            <a:endParaRPr lang="en-US" sz="3200" dirty="0" smtClean="0">
              <a:latin typeface="+mj-lt"/>
            </a:endParaRPr>
          </a:p>
          <a:p>
            <a:pPr marL="285750" indent="-285750">
              <a:buFont typeface="Arial" panose="020B0604020202020204" pitchFamily="34" charset="0"/>
              <a:buChar char="•"/>
            </a:pPr>
            <a:r>
              <a:rPr lang="en-US" sz="3200" dirty="0" smtClean="0">
                <a:latin typeface="+mj-lt"/>
              </a:rPr>
              <a:t>Providing </a:t>
            </a:r>
            <a:r>
              <a:rPr lang="en-US" sz="3200" dirty="0">
                <a:latin typeface="+mj-lt"/>
              </a:rPr>
              <a:t>resources and training for surveyors and </a:t>
            </a:r>
            <a:r>
              <a:rPr lang="en-US" sz="3200" dirty="0" smtClean="0">
                <a:latin typeface="+mj-lt"/>
              </a:rPr>
              <a:t>providers</a:t>
            </a:r>
          </a:p>
          <a:p>
            <a:endParaRPr lang="en-US" sz="3200" dirty="0" smtClean="0">
              <a:latin typeface="+mj-lt"/>
            </a:endParaRPr>
          </a:p>
          <a:p>
            <a:pPr marL="285750" indent="-285750">
              <a:buFont typeface="Arial" panose="020B0604020202020204" pitchFamily="34" charset="0"/>
              <a:buChar char="•"/>
            </a:pPr>
            <a:r>
              <a:rPr lang="en-US" sz="3200" dirty="0" smtClean="0">
                <a:latin typeface="+mj-lt"/>
              </a:rPr>
              <a:t>Addressing </a:t>
            </a:r>
            <a:r>
              <a:rPr lang="en-US" sz="3200" dirty="0">
                <a:latin typeface="+mj-lt"/>
              </a:rPr>
              <a:t>other areas, such as individuals with substance abuse or mental health needs.</a:t>
            </a:r>
          </a:p>
        </p:txBody>
      </p:sp>
    </p:spTree>
    <p:extLst>
      <p:ext uri="{BB962C8B-B14F-4D97-AF65-F5344CB8AC3E}">
        <p14:creationId xmlns:p14="http://schemas.microsoft.com/office/powerpoint/2010/main" val="40748876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098199" y="3463136"/>
            <a:ext cx="7525539" cy="872381"/>
          </a:xfrm>
        </p:spPr>
        <p:txBody>
          <a:bodyPr>
            <a:noAutofit/>
          </a:bodyPr>
          <a:lstStyle/>
          <a:p>
            <a:r>
              <a:rPr lang="en-US" sz="2000" dirty="0" smtClean="0"/>
              <a:t>Director: Peggye Wilkerson</a:t>
            </a:r>
          </a:p>
          <a:p>
            <a:r>
              <a:rPr lang="en-US" sz="2000" dirty="0" smtClean="0"/>
              <a:t>Acting Deputy Director: Jim Cowher</a:t>
            </a:r>
            <a:endParaRPr lang="en-US" sz="2000" dirty="0"/>
          </a:p>
        </p:txBody>
      </p:sp>
      <p:sp>
        <p:nvSpPr>
          <p:cNvPr id="3" name="Title 2"/>
          <p:cNvSpPr>
            <a:spLocks noGrp="1"/>
          </p:cNvSpPr>
          <p:nvPr>
            <p:ph type="ctrTitle" sz="quarter"/>
          </p:nvPr>
        </p:nvSpPr>
        <p:spPr/>
        <p:txBody>
          <a:bodyPr/>
          <a:lstStyle/>
          <a:p>
            <a:r>
              <a:rPr lang="en-US" dirty="0"/>
              <a:t>Division of </a:t>
            </a:r>
            <a:r>
              <a:rPr lang="en-US" dirty="0" smtClean="0"/>
              <a:t>Continuing Care Providers</a:t>
            </a:r>
            <a:endParaRPr lang="en-US" dirty="0"/>
          </a:p>
        </p:txBody>
      </p:sp>
      <p:sp>
        <p:nvSpPr>
          <p:cNvPr id="4" name="Slide Number Placeholder 3"/>
          <p:cNvSpPr>
            <a:spLocks noGrp="1"/>
          </p:cNvSpPr>
          <p:nvPr>
            <p:ph type="sldNum" sz="quarter" idx="4"/>
          </p:nvPr>
        </p:nvSpPr>
        <p:spPr/>
        <p:txBody>
          <a:bodyPr/>
          <a:lstStyle/>
          <a:p>
            <a:fld id="{295008BC-DA31-4D19-837B-EFA4386B05F5}" type="slidenum">
              <a:rPr lang="en-US" smtClean="0">
                <a:solidFill>
                  <a:srgbClr val="FFFFFF">
                    <a:lumMod val="50000"/>
                  </a:srgbClr>
                </a:solidFill>
              </a:rPr>
              <a:pPr/>
              <a:t>25</a:t>
            </a:fld>
            <a:endParaRPr lang="en-US" dirty="0">
              <a:solidFill>
                <a:srgbClr val="FFFFFF">
                  <a:lumMod val="50000"/>
                </a:srgbClr>
              </a:solidFill>
            </a:endParaRPr>
          </a:p>
        </p:txBody>
      </p:sp>
    </p:spTree>
    <p:extLst>
      <p:ext uri="{BB962C8B-B14F-4D97-AF65-F5344CB8AC3E}">
        <p14:creationId xmlns:p14="http://schemas.microsoft.com/office/powerpoint/2010/main" val="7368684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Health Agencies	</a:t>
            </a:r>
            <a:endParaRPr lang="en-US" dirty="0"/>
          </a:p>
        </p:txBody>
      </p:sp>
      <p:sp>
        <p:nvSpPr>
          <p:cNvPr id="3" name="Slide Number Placeholder 2"/>
          <p:cNvSpPr>
            <a:spLocks noGrp="1"/>
          </p:cNvSpPr>
          <p:nvPr>
            <p:ph type="sldNum" sz="quarter" idx="4"/>
          </p:nvPr>
        </p:nvSpPr>
        <p:spPr/>
        <p:txBody>
          <a:bodyPr/>
          <a:lstStyle/>
          <a:p>
            <a:fld id="{295008BC-DA31-4D19-837B-EFA4386B05F5}" type="slidenum">
              <a:rPr>
                <a:solidFill>
                  <a:srgbClr val="FFFFFF">
                    <a:lumMod val="50000"/>
                  </a:srgbClr>
                </a:solidFill>
              </a:rPr>
              <a:pPr/>
              <a:t>26</a:t>
            </a:fld>
            <a:endParaRPr dirty="0">
              <a:solidFill>
                <a:srgbClr val="FFFFFF">
                  <a:lumMod val="50000"/>
                </a:srgbClr>
              </a:solidFill>
            </a:endParaRPr>
          </a:p>
        </p:txBody>
      </p:sp>
      <p:sp>
        <p:nvSpPr>
          <p:cNvPr id="5" name="TextBox 4"/>
          <p:cNvSpPr txBox="1"/>
          <p:nvPr/>
        </p:nvSpPr>
        <p:spPr>
          <a:xfrm>
            <a:off x="1350682" y="1777175"/>
            <a:ext cx="10841318" cy="4278094"/>
          </a:xfrm>
          <a:prstGeom prst="rect">
            <a:avLst/>
          </a:prstGeom>
          <a:noFill/>
        </p:spPr>
        <p:txBody>
          <a:bodyPr wrap="square" rtlCol="0">
            <a:spAutoFit/>
          </a:bodyPr>
          <a:lstStyle/>
          <a:p>
            <a:r>
              <a:rPr lang="en-US" sz="4000" dirty="0" smtClean="0">
                <a:solidFill>
                  <a:prstClr val="black"/>
                </a:solidFill>
                <a:latin typeface="Calibri"/>
              </a:rPr>
              <a:t>Changes to Guidance Documents:</a:t>
            </a:r>
          </a:p>
          <a:p>
            <a:pPr marL="1028700" lvl="1" indent="-571500">
              <a:buFont typeface="Arial" panose="020B0604020202020204" pitchFamily="34" charset="0"/>
              <a:buChar char="•"/>
            </a:pPr>
            <a:r>
              <a:rPr lang="en-US" sz="3600" dirty="0" smtClean="0">
                <a:solidFill>
                  <a:prstClr val="black"/>
                </a:solidFill>
                <a:latin typeface="Calibri"/>
              </a:rPr>
              <a:t>SOM Appendix B:</a:t>
            </a:r>
          </a:p>
          <a:p>
            <a:pPr marL="1485900" lvl="2" indent="-571500">
              <a:buFont typeface="Wingdings" panose="05000000000000000000" pitchFamily="2" charset="2"/>
              <a:buChar char="§"/>
            </a:pPr>
            <a:r>
              <a:rPr lang="en-US" sz="3200" dirty="0" smtClean="0">
                <a:solidFill>
                  <a:prstClr val="black"/>
                </a:solidFill>
                <a:latin typeface="Calibri"/>
              </a:rPr>
              <a:t>Interpretive Guidelines – Complete</a:t>
            </a:r>
          </a:p>
          <a:p>
            <a:pPr marL="1485900" lvl="2" indent="-571500">
              <a:buFont typeface="Wingdings" panose="05000000000000000000" pitchFamily="2" charset="2"/>
              <a:buChar char="§"/>
            </a:pPr>
            <a:r>
              <a:rPr lang="en-US" sz="3200" dirty="0" smtClean="0">
                <a:solidFill>
                  <a:prstClr val="black"/>
                </a:solidFill>
                <a:latin typeface="Calibri"/>
              </a:rPr>
              <a:t>Survey Process – </a:t>
            </a:r>
            <a:r>
              <a:rPr lang="en-US" sz="3200" i="1" dirty="0" smtClean="0">
                <a:solidFill>
                  <a:prstClr val="black"/>
                </a:solidFill>
                <a:latin typeface="Calibri"/>
              </a:rPr>
              <a:t>In Process</a:t>
            </a:r>
          </a:p>
          <a:p>
            <a:pPr marL="1028700" lvl="1" indent="-571500">
              <a:buFont typeface="Arial" panose="020B0604020202020204" pitchFamily="34" charset="0"/>
              <a:buChar char="•"/>
            </a:pPr>
            <a:r>
              <a:rPr lang="en-US" sz="3600" dirty="0" smtClean="0">
                <a:solidFill>
                  <a:prstClr val="black"/>
                </a:solidFill>
                <a:latin typeface="Calibri"/>
              </a:rPr>
              <a:t>SOM Chapter 2:  Certification Guidance</a:t>
            </a:r>
          </a:p>
          <a:p>
            <a:pPr marL="1028700" lvl="1" indent="-571500">
              <a:buFont typeface="Arial" panose="020B0604020202020204" pitchFamily="34" charset="0"/>
              <a:buChar char="•"/>
            </a:pPr>
            <a:r>
              <a:rPr lang="en-US" sz="3600" dirty="0" smtClean="0">
                <a:solidFill>
                  <a:prstClr val="black"/>
                </a:solidFill>
                <a:latin typeface="Calibri"/>
              </a:rPr>
              <a:t>SOM Chapter 10:  Alternative Sanctions</a:t>
            </a:r>
          </a:p>
          <a:p>
            <a:endParaRPr lang="en-US" sz="2000" dirty="0" smtClean="0">
              <a:solidFill>
                <a:prstClr val="black"/>
              </a:solidFill>
              <a:latin typeface="Calibri"/>
            </a:endParaRPr>
          </a:p>
          <a:p>
            <a:r>
              <a:rPr lang="en-US" sz="4000" dirty="0" smtClean="0">
                <a:solidFill>
                  <a:prstClr val="black"/>
                </a:solidFill>
                <a:latin typeface="Calibri"/>
              </a:rPr>
              <a:t>HHA Basic Training </a:t>
            </a:r>
            <a:endParaRPr lang="en-US" sz="4000" dirty="0">
              <a:solidFill>
                <a:prstClr val="black"/>
              </a:solidFill>
              <a:latin typeface="Calibri"/>
            </a:endParaRPr>
          </a:p>
        </p:txBody>
      </p:sp>
    </p:spTree>
    <p:extLst>
      <p:ext uri="{BB962C8B-B14F-4D97-AF65-F5344CB8AC3E}">
        <p14:creationId xmlns:p14="http://schemas.microsoft.com/office/powerpoint/2010/main" val="31991700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Transplant Programs</a:t>
            </a:r>
            <a:endParaRPr lang="en-US" dirty="0"/>
          </a:p>
        </p:txBody>
      </p:sp>
      <p:sp>
        <p:nvSpPr>
          <p:cNvPr id="3" name="TextBox 2"/>
          <p:cNvSpPr txBox="1"/>
          <p:nvPr/>
        </p:nvSpPr>
        <p:spPr>
          <a:xfrm>
            <a:off x="1261794" y="1298865"/>
            <a:ext cx="10398275" cy="4893647"/>
          </a:xfrm>
          <a:prstGeom prst="rect">
            <a:avLst/>
          </a:prstGeom>
          <a:noFill/>
        </p:spPr>
        <p:txBody>
          <a:bodyPr wrap="square" rtlCol="0">
            <a:spAutoFit/>
          </a:bodyPr>
          <a:lstStyle/>
          <a:p>
            <a:r>
              <a:rPr lang="en-US" sz="4000" dirty="0" smtClean="0">
                <a:solidFill>
                  <a:prstClr val="black"/>
                </a:solidFill>
                <a:latin typeface="Calibri"/>
              </a:rPr>
              <a:t>Contract Survey Activity</a:t>
            </a:r>
          </a:p>
          <a:p>
            <a:endParaRPr lang="en-US" sz="2000" dirty="0" smtClean="0">
              <a:solidFill>
                <a:prstClr val="black"/>
              </a:solidFill>
              <a:latin typeface="Calibri"/>
            </a:endParaRPr>
          </a:p>
          <a:p>
            <a:r>
              <a:rPr lang="en-US" sz="4000" dirty="0">
                <a:solidFill>
                  <a:prstClr val="black"/>
                </a:solidFill>
                <a:latin typeface="Calibri"/>
              </a:rPr>
              <a:t>Transition to States</a:t>
            </a:r>
          </a:p>
          <a:p>
            <a:pPr marL="1028700" lvl="1" indent="-571500">
              <a:buFont typeface="Arial" panose="020B0604020202020204" pitchFamily="34" charset="0"/>
              <a:buChar char="•"/>
            </a:pPr>
            <a:r>
              <a:rPr lang="en-US" sz="3600" dirty="0" smtClean="0">
                <a:solidFill>
                  <a:prstClr val="black"/>
                </a:solidFill>
                <a:latin typeface="Calibri"/>
              </a:rPr>
              <a:t>Transition Memo:  November 2018</a:t>
            </a:r>
          </a:p>
          <a:p>
            <a:pPr marL="1028700" lvl="1" indent="-571500">
              <a:buFont typeface="Arial" panose="020B0604020202020204" pitchFamily="34" charset="0"/>
              <a:buChar char="•"/>
            </a:pPr>
            <a:r>
              <a:rPr lang="en-US" sz="3600" dirty="0" smtClean="0">
                <a:solidFill>
                  <a:prstClr val="black"/>
                </a:solidFill>
                <a:latin typeface="Calibri"/>
              </a:rPr>
              <a:t>Online Training </a:t>
            </a:r>
          </a:p>
          <a:p>
            <a:pPr marL="1028700" lvl="1" indent="-571500">
              <a:buFont typeface="Arial" panose="020B0604020202020204" pitchFamily="34" charset="0"/>
              <a:buChar char="•"/>
            </a:pPr>
            <a:r>
              <a:rPr lang="en-US" sz="3600" dirty="0" smtClean="0">
                <a:solidFill>
                  <a:prstClr val="black"/>
                </a:solidFill>
                <a:latin typeface="Calibri"/>
              </a:rPr>
              <a:t>Effective</a:t>
            </a:r>
            <a:r>
              <a:rPr lang="en-US" sz="3600" dirty="0">
                <a:solidFill>
                  <a:prstClr val="black"/>
                </a:solidFill>
                <a:latin typeface="Calibri"/>
              </a:rPr>
              <a:t>: January 1, 2019</a:t>
            </a:r>
          </a:p>
          <a:p>
            <a:endParaRPr lang="en-US" sz="2000" dirty="0" smtClean="0">
              <a:solidFill>
                <a:prstClr val="black"/>
              </a:solidFill>
              <a:latin typeface="Arial Rounded MT Bold" panose="020F0704030504030204" pitchFamily="34" charset="0"/>
            </a:endParaRPr>
          </a:p>
          <a:p>
            <a:r>
              <a:rPr lang="en-US" sz="4000" dirty="0" smtClean="0">
                <a:solidFill>
                  <a:prstClr val="black"/>
                </a:solidFill>
                <a:latin typeface="Calibri"/>
              </a:rPr>
              <a:t>SOM Appendix X </a:t>
            </a:r>
          </a:p>
          <a:p>
            <a:endParaRPr lang="en-US" sz="4400" dirty="0">
              <a:solidFill>
                <a:prstClr val="black"/>
              </a:solidFill>
              <a:latin typeface="Arial Rounded MT Bold" panose="020F0704030504030204" pitchFamily="34" charset="0"/>
            </a:endParaRPr>
          </a:p>
        </p:txBody>
      </p:sp>
    </p:spTree>
    <p:extLst>
      <p:ext uri="{BB962C8B-B14F-4D97-AF65-F5344CB8AC3E}">
        <p14:creationId xmlns:p14="http://schemas.microsoft.com/office/powerpoint/2010/main" val="38829331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ESRD </a:t>
            </a:r>
            <a:endParaRPr lang="en-US" dirty="0"/>
          </a:p>
        </p:txBody>
      </p:sp>
      <p:sp>
        <p:nvSpPr>
          <p:cNvPr id="3" name="TextBox 2"/>
          <p:cNvSpPr txBox="1"/>
          <p:nvPr/>
        </p:nvSpPr>
        <p:spPr>
          <a:xfrm>
            <a:off x="971725" y="1588169"/>
            <a:ext cx="10398275" cy="4093428"/>
          </a:xfrm>
          <a:prstGeom prst="rect">
            <a:avLst/>
          </a:prstGeom>
          <a:noFill/>
        </p:spPr>
        <p:txBody>
          <a:bodyPr wrap="square" rtlCol="0">
            <a:spAutoFit/>
          </a:bodyPr>
          <a:lstStyle/>
          <a:p>
            <a:r>
              <a:rPr lang="en-US" sz="4000" dirty="0" smtClean="0">
                <a:solidFill>
                  <a:prstClr val="black"/>
                </a:solidFill>
                <a:latin typeface="Calibri"/>
              </a:rPr>
              <a:t>SOM Chapter 2 Updates</a:t>
            </a:r>
          </a:p>
          <a:p>
            <a:endParaRPr lang="en-US" sz="2000" dirty="0" smtClean="0">
              <a:solidFill>
                <a:prstClr val="black"/>
              </a:solidFill>
              <a:latin typeface="Calibri"/>
            </a:endParaRPr>
          </a:p>
          <a:p>
            <a:r>
              <a:rPr lang="en-US" sz="4000" dirty="0" smtClean="0">
                <a:solidFill>
                  <a:prstClr val="black"/>
                </a:solidFill>
                <a:latin typeface="Calibri"/>
              </a:rPr>
              <a:t>Dialysis Services in Long Term Care Facilities</a:t>
            </a:r>
          </a:p>
          <a:p>
            <a:endParaRPr lang="en-US" sz="2000" dirty="0" smtClean="0">
              <a:solidFill>
                <a:prstClr val="black"/>
              </a:solidFill>
              <a:latin typeface="Calibri"/>
            </a:endParaRPr>
          </a:p>
          <a:p>
            <a:r>
              <a:rPr lang="en-US" sz="4000" dirty="0" smtClean="0">
                <a:solidFill>
                  <a:prstClr val="black"/>
                </a:solidFill>
                <a:latin typeface="Calibri"/>
              </a:rPr>
              <a:t>Mission Priority Tier 2 List</a:t>
            </a:r>
          </a:p>
          <a:p>
            <a:endParaRPr lang="en-US" sz="2000" dirty="0" smtClean="0">
              <a:solidFill>
                <a:prstClr val="black"/>
              </a:solidFill>
              <a:latin typeface="Calibri"/>
            </a:endParaRPr>
          </a:p>
          <a:p>
            <a:r>
              <a:rPr lang="en-US" sz="4000" dirty="0" smtClean="0">
                <a:solidFill>
                  <a:prstClr val="black"/>
                </a:solidFill>
                <a:latin typeface="Calibri"/>
              </a:rPr>
              <a:t>Appendix H Revisions</a:t>
            </a:r>
          </a:p>
          <a:p>
            <a:endParaRPr lang="en-US" sz="4000" dirty="0">
              <a:solidFill>
                <a:prstClr val="black"/>
              </a:solidFill>
              <a:latin typeface="Arial Rounded MT Bold" panose="020F0704030504030204" pitchFamily="34" charset="0"/>
            </a:endParaRPr>
          </a:p>
        </p:txBody>
      </p:sp>
    </p:spTree>
    <p:extLst>
      <p:ext uri="{BB962C8B-B14F-4D97-AF65-F5344CB8AC3E}">
        <p14:creationId xmlns:p14="http://schemas.microsoft.com/office/powerpoint/2010/main" val="28336249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ICF/IID</a:t>
            </a:r>
            <a:endParaRPr lang="en-US" dirty="0"/>
          </a:p>
        </p:txBody>
      </p:sp>
      <p:sp>
        <p:nvSpPr>
          <p:cNvPr id="3" name="TextBox 2"/>
          <p:cNvSpPr txBox="1"/>
          <p:nvPr/>
        </p:nvSpPr>
        <p:spPr>
          <a:xfrm>
            <a:off x="1065048" y="1592974"/>
            <a:ext cx="10972800" cy="3785652"/>
          </a:xfrm>
          <a:prstGeom prst="rect">
            <a:avLst/>
          </a:prstGeom>
          <a:noFill/>
        </p:spPr>
        <p:txBody>
          <a:bodyPr wrap="square" rtlCol="0">
            <a:spAutoFit/>
          </a:bodyPr>
          <a:lstStyle/>
          <a:p>
            <a:r>
              <a:rPr lang="en-US" sz="4000" b="1" dirty="0" smtClean="0">
                <a:solidFill>
                  <a:prstClr val="black"/>
                </a:solidFill>
                <a:latin typeface="Calibri"/>
              </a:rPr>
              <a:t>Competency Testing</a:t>
            </a:r>
          </a:p>
          <a:p>
            <a:pPr marL="571500" indent="-571500">
              <a:buFont typeface="Arial" panose="020B0604020202020204" pitchFamily="34" charset="0"/>
              <a:buChar char="•"/>
            </a:pPr>
            <a:r>
              <a:rPr lang="en-US" sz="4000" dirty="0" smtClean="0">
                <a:solidFill>
                  <a:prstClr val="black"/>
                </a:solidFill>
                <a:latin typeface="Calibri"/>
              </a:rPr>
              <a:t>Pilot conducted on July 9, 2018</a:t>
            </a:r>
          </a:p>
          <a:p>
            <a:pPr marL="571500" indent="-571500">
              <a:buFont typeface="Arial" panose="020B0604020202020204" pitchFamily="34" charset="0"/>
              <a:buChar char="•"/>
            </a:pPr>
            <a:r>
              <a:rPr lang="en-US" sz="4000" dirty="0" smtClean="0">
                <a:solidFill>
                  <a:prstClr val="black"/>
                </a:solidFill>
                <a:latin typeface="Calibri"/>
              </a:rPr>
              <a:t>Ten State Agencies participated</a:t>
            </a:r>
          </a:p>
          <a:p>
            <a:pPr marL="571500" indent="-571500">
              <a:buFont typeface="Arial" panose="020B0604020202020204" pitchFamily="34" charset="0"/>
              <a:buChar char="•"/>
            </a:pPr>
            <a:r>
              <a:rPr lang="en-US" sz="4000" dirty="0" smtClean="0">
                <a:solidFill>
                  <a:prstClr val="black"/>
                </a:solidFill>
                <a:latin typeface="Calibri"/>
              </a:rPr>
              <a:t>50% of participants scored above 80%</a:t>
            </a:r>
          </a:p>
          <a:p>
            <a:pPr marL="571500" indent="-571500">
              <a:buFont typeface="Arial" panose="020B0604020202020204" pitchFamily="34" charset="0"/>
              <a:buChar char="•"/>
            </a:pPr>
            <a:r>
              <a:rPr lang="en-US" sz="4000" dirty="0" smtClean="0">
                <a:solidFill>
                  <a:prstClr val="black"/>
                </a:solidFill>
                <a:latin typeface="Calibri"/>
              </a:rPr>
              <a:t>Survey experience not correlated to test score</a:t>
            </a:r>
          </a:p>
          <a:p>
            <a:pPr marL="571500" indent="-571500">
              <a:buFont typeface="Arial" panose="020B0604020202020204" pitchFamily="34" charset="0"/>
              <a:buChar char="•"/>
            </a:pPr>
            <a:r>
              <a:rPr lang="en-US" sz="4000" dirty="0" smtClean="0">
                <a:solidFill>
                  <a:prstClr val="black"/>
                </a:solidFill>
                <a:latin typeface="Calibri"/>
              </a:rPr>
              <a:t>Nationwide test development underway</a:t>
            </a:r>
          </a:p>
        </p:txBody>
      </p:sp>
    </p:spTree>
    <p:extLst>
      <p:ext uri="{BB962C8B-B14F-4D97-AF65-F5344CB8AC3E}">
        <p14:creationId xmlns:p14="http://schemas.microsoft.com/office/powerpoint/2010/main" val="3003683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sz="quarter"/>
          </p:nvPr>
        </p:nvSpPr>
        <p:spPr>
          <a:xfrm>
            <a:off x="1093821" y="3541296"/>
            <a:ext cx="10687818" cy="1981200"/>
          </a:xfrm>
        </p:spPr>
        <p:txBody>
          <a:bodyPr/>
          <a:lstStyle/>
          <a:p>
            <a:r>
              <a:rPr lang="en-US" sz="1800" dirty="0"/>
              <a:t>General Session: Centers for Medicare and Medicaid Services Update –</a:t>
            </a:r>
            <a:br>
              <a:rPr lang="en-US" sz="1800" dirty="0"/>
            </a:br>
            <a:r>
              <a:rPr lang="en-US" sz="1800" dirty="0"/>
              <a:t>David Wright, </a:t>
            </a:r>
            <a:r>
              <a:rPr lang="en-US" sz="1800" dirty="0" smtClean="0"/>
              <a:t>CMS</a:t>
            </a:r>
            <a:br>
              <a:rPr lang="en-US" sz="1800" dirty="0" smtClean="0"/>
            </a:br>
            <a:r>
              <a:rPr lang="en-US" sz="1800" dirty="0"/>
              <a:t/>
            </a:r>
            <a:br>
              <a:rPr lang="en-US" sz="1800" dirty="0"/>
            </a:br>
            <a:r>
              <a:rPr lang="en-US" sz="1800" dirty="0" smtClean="0"/>
              <a:t/>
            </a:r>
            <a:br>
              <a:rPr lang="en-US" sz="1800" dirty="0" smtClean="0"/>
            </a:br>
            <a:r>
              <a:rPr lang="en-US" sz="1800" dirty="0" smtClean="0"/>
              <a:t>1) Ed </a:t>
            </a:r>
            <a:r>
              <a:rPr lang="en-US" sz="1800" dirty="0"/>
              <a:t>Mortimore- </a:t>
            </a:r>
            <a:r>
              <a:rPr lang="en-US" sz="1800" dirty="0" err="1"/>
              <a:t>iQIES</a:t>
            </a:r>
            <a:r>
              <a:rPr lang="en-US" sz="1800" dirty="0"/>
              <a:t> and Moving Ahead (9:30-10am) </a:t>
            </a:r>
            <a:r>
              <a:rPr lang="en-US" sz="1800" dirty="0" smtClean="0"/>
              <a:t/>
            </a:r>
            <a:br>
              <a:rPr lang="en-US" sz="1800" dirty="0" smtClean="0"/>
            </a:br>
            <a:r>
              <a:rPr lang="en-US" sz="1800" dirty="0" smtClean="0"/>
              <a:t>2) David </a:t>
            </a:r>
            <a:r>
              <a:rPr lang="en-US" sz="1800" dirty="0"/>
              <a:t>Wright/Tennille Rogers- QSOG Update (10-10:45am)</a:t>
            </a:r>
            <a:br>
              <a:rPr lang="en-US" sz="1800" dirty="0"/>
            </a:br>
            <a:r>
              <a:rPr lang="en-US" sz="1800" dirty="0" smtClean="0"/>
              <a:t>3) Panel </a:t>
            </a:r>
            <a:r>
              <a:rPr lang="en-US" sz="1800" dirty="0"/>
              <a:t>CO/RO Leadership </a:t>
            </a:r>
            <a:r>
              <a:rPr lang="en-US" sz="1800" dirty="0" smtClean="0"/>
              <a:t>- Sandra</a:t>
            </a:r>
            <a:r>
              <a:rPr lang="en-US" sz="1800" dirty="0"/>
              <a:t>, David and Tennille Rogers (10:45-end)</a:t>
            </a:r>
            <a:br>
              <a:rPr lang="en-US" sz="1800" dirty="0"/>
            </a:br>
            <a:endParaRPr lang="en-US" sz="1800" dirty="0"/>
          </a:p>
        </p:txBody>
      </p:sp>
      <p:sp>
        <p:nvSpPr>
          <p:cNvPr id="4" name="Slide Number Placeholder 3"/>
          <p:cNvSpPr>
            <a:spLocks noGrp="1"/>
          </p:cNvSpPr>
          <p:nvPr>
            <p:ph type="sldNum" sz="quarter" idx="4"/>
          </p:nvPr>
        </p:nvSpPr>
        <p:spPr/>
        <p:txBody>
          <a:bodyPr/>
          <a:lstStyle/>
          <a:p>
            <a:fld id="{295008BC-DA31-4D19-837B-EFA4386B05F5}" type="slidenum">
              <a:rPr lang="en-US" smtClean="0">
                <a:solidFill>
                  <a:srgbClr val="FFFFFF">
                    <a:lumMod val="50000"/>
                  </a:srgbClr>
                </a:solidFill>
              </a:rPr>
              <a:pPr/>
              <a:t>3</a:t>
            </a:fld>
            <a:endParaRPr lang="en-US" dirty="0">
              <a:solidFill>
                <a:srgbClr val="FFFFFF">
                  <a:lumMod val="50000"/>
                </a:srgbClr>
              </a:solidFill>
            </a:endParaRPr>
          </a:p>
        </p:txBody>
      </p:sp>
    </p:spTree>
    <p:extLst>
      <p:ext uri="{BB962C8B-B14F-4D97-AF65-F5344CB8AC3E}">
        <p14:creationId xmlns:p14="http://schemas.microsoft.com/office/powerpoint/2010/main" val="9563283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098200" y="3463136"/>
            <a:ext cx="6733835" cy="903912"/>
          </a:xfrm>
        </p:spPr>
        <p:txBody>
          <a:bodyPr>
            <a:normAutofit fontScale="92500"/>
          </a:bodyPr>
          <a:lstStyle/>
          <a:p>
            <a:r>
              <a:rPr lang="en-US" dirty="0" smtClean="0"/>
              <a:t>Acting Director: Renee Henry</a:t>
            </a:r>
          </a:p>
          <a:p>
            <a:endParaRPr lang="en-US" dirty="0"/>
          </a:p>
        </p:txBody>
      </p:sp>
      <p:sp>
        <p:nvSpPr>
          <p:cNvPr id="3" name="Title 2"/>
          <p:cNvSpPr>
            <a:spLocks noGrp="1"/>
          </p:cNvSpPr>
          <p:nvPr>
            <p:ph type="ctrTitle" sz="quarter"/>
          </p:nvPr>
        </p:nvSpPr>
        <p:spPr>
          <a:xfrm>
            <a:off x="1016000" y="1041287"/>
            <a:ext cx="9837530" cy="1981200"/>
          </a:xfrm>
        </p:spPr>
        <p:txBody>
          <a:bodyPr/>
          <a:lstStyle/>
          <a:p>
            <a:r>
              <a:rPr lang="en-US" dirty="0"/>
              <a:t>Division of </a:t>
            </a:r>
            <a:r>
              <a:rPr lang="en-US" dirty="0" smtClean="0"/>
              <a:t>Acute Care Services (DACS)</a:t>
            </a:r>
            <a:endParaRPr lang="en-US" dirty="0"/>
          </a:p>
        </p:txBody>
      </p:sp>
      <p:sp>
        <p:nvSpPr>
          <p:cNvPr id="4" name="Slide Number Placeholder 3"/>
          <p:cNvSpPr>
            <a:spLocks noGrp="1"/>
          </p:cNvSpPr>
          <p:nvPr>
            <p:ph type="sldNum" sz="quarter" idx="4"/>
          </p:nvPr>
        </p:nvSpPr>
        <p:spPr/>
        <p:txBody>
          <a:bodyPr/>
          <a:lstStyle/>
          <a:p>
            <a:fld id="{295008BC-DA31-4D19-837B-EFA4386B05F5}" type="slidenum">
              <a:rPr lang="en-US" smtClean="0">
                <a:solidFill>
                  <a:srgbClr val="FFFFFF">
                    <a:lumMod val="50000"/>
                  </a:srgbClr>
                </a:solidFill>
              </a:rPr>
              <a:pPr/>
              <a:t>30</a:t>
            </a:fld>
            <a:endParaRPr lang="en-US" dirty="0">
              <a:solidFill>
                <a:srgbClr val="FFFFFF">
                  <a:lumMod val="50000"/>
                </a:srgbClr>
              </a:solidFill>
            </a:endParaRPr>
          </a:p>
        </p:txBody>
      </p:sp>
    </p:spTree>
    <p:extLst>
      <p:ext uri="{BB962C8B-B14F-4D97-AF65-F5344CB8AC3E}">
        <p14:creationId xmlns:p14="http://schemas.microsoft.com/office/powerpoint/2010/main" val="22465897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526" y="411842"/>
            <a:ext cx="10972800" cy="868362"/>
          </a:xfrm>
        </p:spPr>
        <p:txBody>
          <a:bodyPr>
            <a:normAutofit/>
          </a:bodyPr>
          <a:lstStyle/>
          <a:p>
            <a:r>
              <a:rPr lang="en-US" b="1" dirty="0" smtClean="0"/>
              <a:t>DACS – Focus Areas</a:t>
            </a:r>
            <a:endParaRPr lang="en-US" b="1" dirty="0"/>
          </a:p>
        </p:txBody>
      </p:sp>
      <p:sp>
        <p:nvSpPr>
          <p:cNvPr id="3" name="Subtitle 2"/>
          <p:cNvSpPr>
            <a:spLocks noGrp="1"/>
          </p:cNvSpPr>
          <p:nvPr>
            <p:ph type="subTitle" idx="4294967295"/>
          </p:nvPr>
        </p:nvSpPr>
        <p:spPr>
          <a:xfrm>
            <a:off x="979038" y="1464926"/>
            <a:ext cx="10601287" cy="4922622"/>
          </a:xfrm>
        </p:spPr>
        <p:txBody>
          <a:bodyPr>
            <a:normAutofit/>
          </a:bodyPr>
          <a:lstStyle/>
          <a:p>
            <a:r>
              <a:rPr lang="en-US" sz="2800" dirty="0" smtClean="0">
                <a:latin typeface="+mj-lt"/>
              </a:rPr>
              <a:t>Intensify commitment to quality and patient safety</a:t>
            </a:r>
          </a:p>
          <a:p>
            <a:r>
              <a:rPr lang="en-US" sz="2800" dirty="0">
                <a:latin typeface="+mj-lt"/>
              </a:rPr>
              <a:t>Incorporate Lean philosophy into DACS </a:t>
            </a:r>
            <a:r>
              <a:rPr lang="en-US" sz="2800" dirty="0" smtClean="0">
                <a:latin typeface="+mj-lt"/>
              </a:rPr>
              <a:t>processes</a:t>
            </a:r>
          </a:p>
          <a:p>
            <a:r>
              <a:rPr lang="en-US" sz="2800" dirty="0" smtClean="0">
                <a:latin typeface="+mj-lt"/>
              </a:rPr>
              <a:t>Strengthen </a:t>
            </a:r>
            <a:r>
              <a:rPr lang="en-US" sz="2800" dirty="0">
                <a:latin typeface="+mj-lt"/>
              </a:rPr>
              <a:t>oversight of </a:t>
            </a:r>
            <a:r>
              <a:rPr lang="en-US" sz="2800" dirty="0" smtClean="0">
                <a:latin typeface="+mj-lt"/>
              </a:rPr>
              <a:t>the Accrediting Organizations</a:t>
            </a:r>
          </a:p>
          <a:p>
            <a:r>
              <a:rPr lang="en-US" sz="2800" dirty="0" smtClean="0">
                <a:latin typeface="+mj-lt"/>
              </a:rPr>
              <a:t>Redesign </a:t>
            </a:r>
            <a:r>
              <a:rPr lang="en-US" sz="2800" dirty="0">
                <a:latin typeface="+mj-lt"/>
              </a:rPr>
              <a:t>Report to </a:t>
            </a:r>
            <a:r>
              <a:rPr lang="en-US" sz="2800" dirty="0" smtClean="0">
                <a:latin typeface="+mj-lt"/>
              </a:rPr>
              <a:t>Congress</a:t>
            </a:r>
          </a:p>
          <a:p>
            <a:r>
              <a:rPr lang="en-US" sz="2800" dirty="0" smtClean="0">
                <a:latin typeface="+mj-lt"/>
              </a:rPr>
              <a:t>Improve access to training</a:t>
            </a:r>
          </a:p>
          <a:p>
            <a:r>
              <a:rPr lang="en-US" sz="2800" dirty="0" smtClean="0">
                <a:latin typeface="+mj-lt"/>
              </a:rPr>
              <a:t>Ensure </a:t>
            </a:r>
            <a:r>
              <a:rPr lang="en-US" sz="2800" dirty="0">
                <a:latin typeface="+mj-lt"/>
              </a:rPr>
              <a:t>consistency with survey process to verify facility compliance with CoPs and </a:t>
            </a:r>
            <a:r>
              <a:rPr lang="en-US" sz="2800" dirty="0" smtClean="0">
                <a:latin typeface="+mj-lt"/>
              </a:rPr>
              <a:t>CfCs</a:t>
            </a:r>
          </a:p>
          <a:p>
            <a:r>
              <a:rPr lang="en-US" sz="2800" dirty="0" smtClean="0">
                <a:latin typeface="+mj-lt"/>
              </a:rPr>
              <a:t>Revise </a:t>
            </a:r>
            <a:r>
              <a:rPr lang="en-US" sz="2800" dirty="0">
                <a:latin typeface="+mj-lt"/>
              </a:rPr>
              <a:t>SOM/Interpretive </a:t>
            </a:r>
            <a:r>
              <a:rPr lang="en-US" sz="2800" dirty="0" smtClean="0">
                <a:latin typeface="+mj-lt"/>
              </a:rPr>
              <a:t>Guidance</a:t>
            </a:r>
            <a:endParaRPr lang="en-US" sz="2800" dirty="0">
              <a:latin typeface="+mj-lt"/>
            </a:endParaRPr>
          </a:p>
        </p:txBody>
      </p:sp>
    </p:spTree>
    <p:extLst>
      <p:ext uri="{BB962C8B-B14F-4D97-AF65-F5344CB8AC3E}">
        <p14:creationId xmlns:p14="http://schemas.microsoft.com/office/powerpoint/2010/main" val="34234532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526" y="411842"/>
            <a:ext cx="10972800" cy="868362"/>
          </a:xfrm>
        </p:spPr>
        <p:txBody>
          <a:bodyPr>
            <a:normAutofit/>
          </a:bodyPr>
          <a:lstStyle/>
          <a:p>
            <a:r>
              <a:rPr lang="en-US" b="1" dirty="0" smtClean="0"/>
              <a:t>DACS - What’s new?  Current Projects?</a:t>
            </a:r>
            <a:endParaRPr lang="en-US" b="1" dirty="0"/>
          </a:p>
        </p:txBody>
      </p:sp>
      <p:sp>
        <p:nvSpPr>
          <p:cNvPr id="3" name="Subtitle 2"/>
          <p:cNvSpPr>
            <a:spLocks noGrp="1"/>
          </p:cNvSpPr>
          <p:nvPr>
            <p:ph type="subTitle" idx="4294967295"/>
          </p:nvPr>
        </p:nvSpPr>
        <p:spPr>
          <a:xfrm>
            <a:off x="801238" y="1280204"/>
            <a:ext cx="11035161" cy="4922622"/>
          </a:xfrm>
        </p:spPr>
        <p:txBody>
          <a:bodyPr>
            <a:noAutofit/>
          </a:bodyPr>
          <a:lstStyle/>
          <a:p>
            <a:pPr marL="0" indent="0">
              <a:buNone/>
            </a:pPr>
            <a:r>
              <a:rPr lang="en-US" sz="2800" b="1" u="sng" dirty="0" smtClean="0">
                <a:latin typeface="+mj-lt"/>
              </a:rPr>
              <a:t>Validation Redesign Pilot Program</a:t>
            </a:r>
          </a:p>
          <a:p>
            <a:pPr marL="0" indent="0" algn="ctr">
              <a:buNone/>
            </a:pPr>
            <a:endParaRPr lang="en-US" sz="1100" b="1" dirty="0">
              <a:latin typeface="+mj-lt"/>
            </a:endParaRPr>
          </a:p>
          <a:p>
            <a:pPr lvl="1">
              <a:spcAft>
                <a:spcPts val="600"/>
              </a:spcAft>
            </a:pPr>
            <a:r>
              <a:rPr lang="en-US" sz="2000" dirty="0">
                <a:latin typeface="+mj-lt"/>
              </a:rPr>
              <a:t>D</a:t>
            </a:r>
            <a:r>
              <a:rPr lang="en-US" sz="2000" dirty="0" smtClean="0">
                <a:latin typeface="+mj-lt"/>
              </a:rPr>
              <a:t>eveloped and implemented a </a:t>
            </a:r>
            <a:r>
              <a:rPr lang="en-US" sz="2000" dirty="0">
                <a:latin typeface="+mj-lt"/>
              </a:rPr>
              <a:t>V</a:t>
            </a:r>
            <a:r>
              <a:rPr lang="en-US" sz="2000" dirty="0" smtClean="0">
                <a:latin typeface="+mj-lt"/>
              </a:rPr>
              <a:t>alidation Redesign Pilot Project </a:t>
            </a:r>
          </a:p>
          <a:p>
            <a:pPr lvl="2">
              <a:spcAft>
                <a:spcPts val="600"/>
              </a:spcAft>
            </a:pPr>
            <a:r>
              <a:rPr lang="en-US" sz="2000" dirty="0" smtClean="0">
                <a:latin typeface="+mj-lt"/>
              </a:rPr>
              <a:t>CMS Central and Regional Offices, State Survey Agencies (SA), and Accrediting Organizations (AO) Workgroup</a:t>
            </a:r>
          </a:p>
          <a:p>
            <a:pPr lvl="1">
              <a:spcAft>
                <a:spcPts val="600"/>
              </a:spcAft>
            </a:pPr>
            <a:r>
              <a:rPr lang="en-US" sz="2400" dirty="0" smtClean="0">
                <a:latin typeface="+mj-lt"/>
              </a:rPr>
              <a:t>Simultaneous surveys – AOs and SAs</a:t>
            </a:r>
          </a:p>
          <a:p>
            <a:pPr lvl="2">
              <a:spcAft>
                <a:spcPts val="600"/>
              </a:spcAft>
            </a:pPr>
            <a:r>
              <a:rPr lang="en-US" sz="2000" dirty="0" smtClean="0">
                <a:latin typeface="+mj-lt"/>
              </a:rPr>
              <a:t>Hospital in Texas, Ohio, Georgia currently being piloted</a:t>
            </a:r>
          </a:p>
          <a:p>
            <a:pPr lvl="2">
              <a:spcAft>
                <a:spcPts val="600"/>
              </a:spcAft>
            </a:pPr>
            <a:r>
              <a:rPr lang="en-US" sz="2000" dirty="0" smtClean="0">
                <a:latin typeface="+mj-lt"/>
              </a:rPr>
              <a:t>AOs – The Joint Commission and CIHQ</a:t>
            </a:r>
          </a:p>
          <a:p>
            <a:pPr marL="0" indent="0">
              <a:buNone/>
            </a:pPr>
            <a:r>
              <a:rPr lang="en-US" sz="2800" b="1" u="sng" dirty="0" smtClean="0">
                <a:latin typeface="+mj-lt"/>
              </a:rPr>
              <a:t>Report to Congress</a:t>
            </a:r>
          </a:p>
          <a:p>
            <a:pPr marL="0" indent="0" algn="ctr">
              <a:buNone/>
            </a:pPr>
            <a:endParaRPr lang="en-US" sz="1100" b="1" dirty="0" smtClean="0">
              <a:latin typeface="+mj-lt"/>
            </a:endParaRPr>
          </a:p>
          <a:p>
            <a:pPr lvl="1">
              <a:spcAft>
                <a:spcPts val="600"/>
              </a:spcAft>
            </a:pPr>
            <a:r>
              <a:rPr lang="en-US" sz="2000" dirty="0" smtClean="0">
                <a:latin typeface="+mj-lt"/>
              </a:rPr>
              <a:t>Annual Report</a:t>
            </a:r>
          </a:p>
          <a:p>
            <a:pPr lvl="2">
              <a:spcAft>
                <a:spcPts val="600"/>
              </a:spcAft>
            </a:pPr>
            <a:r>
              <a:rPr lang="en-US" sz="2000" dirty="0" smtClean="0">
                <a:latin typeface="+mj-lt"/>
              </a:rPr>
              <a:t>Inclusion of Complaint Data for FY18 report</a:t>
            </a:r>
          </a:p>
        </p:txBody>
      </p:sp>
    </p:spTree>
    <p:extLst>
      <p:ext uri="{BB962C8B-B14F-4D97-AF65-F5344CB8AC3E}">
        <p14:creationId xmlns:p14="http://schemas.microsoft.com/office/powerpoint/2010/main" val="17784979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526" y="411842"/>
            <a:ext cx="10972800" cy="868362"/>
          </a:xfrm>
        </p:spPr>
        <p:txBody>
          <a:bodyPr>
            <a:normAutofit/>
          </a:bodyPr>
          <a:lstStyle/>
          <a:p>
            <a:r>
              <a:rPr lang="en-US" b="1" dirty="0" smtClean="0"/>
              <a:t>DACS - What’s new?  Current Projects?</a:t>
            </a:r>
            <a:endParaRPr lang="en-US" b="1" dirty="0"/>
          </a:p>
        </p:txBody>
      </p:sp>
      <p:sp>
        <p:nvSpPr>
          <p:cNvPr id="3" name="Subtitle 2"/>
          <p:cNvSpPr>
            <a:spLocks noGrp="1"/>
          </p:cNvSpPr>
          <p:nvPr>
            <p:ph type="subTitle" idx="4294967295"/>
          </p:nvPr>
        </p:nvSpPr>
        <p:spPr>
          <a:xfrm>
            <a:off x="1099930" y="1391479"/>
            <a:ext cx="10630108" cy="4625008"/>
          </a:xfrm>
        </p:spPr>
        <p:txBody>
          <a:bodyPr>
            <a:noAutofit/>
          </a:bodyPr>
          <a:lstStyle/>
          <a:p>
            <a:pPr marL="0" indent="0" algn="ctr">
              <a:buNone/>
            </a:pPr>
            <a:endParaRPr lang="en-US" sz="1200" b="1" dirty="0">
              <a:latin typeface="+mj-lt"/>
            </a:endParaRPr>
          </a:p>
          <a:p>
            <a:pPr marL="0" indent="0">
              <a:buNone/>
            </a:pPr>
            <a:r>
              <a:rPr lang="en-US" sz="2800" b="1" u="sng" dirty="0" smtClean="0">
                <a:latin typeface="+mj-lt"/>
              </a:rPr>
              <a:t>New AO Programs</a:t>
            </a:r>
          </a:p>
          <a:p>
            <a:pPr marL="0" indent="0">
              <a:buNone/>
            </a:pPr>
            <a:endParaRPr lang="en-US" sz="900" b="1" dirty="0" smtClean="0">
              <a:latin typeface="+mj-lt"/>
            </a:endParaRPr>
          </a:p>
          <a:p>
            <a:pPr lvl="1"/>
            <a:r>
              <a:rPr lang="en-US" sz="2400" dirty="0" smtClean="0">
                <a:latin typeface="+mj-lt"/>
              </a:rPr>
              <a:t>End Stage Renal Disease (ESRD) </a:t>
            </a:r>
          </a:p>
          <a:p>
            <a:pPr lvl="1"/>
            <a:r>
              <a:rPr lang="en-US" sz="2400" dirty="0" smtClean="0">
                <a:latin typeface="+mj-lt"/>
              </a:rPr>
              <a:t>Diabetes Self-Management Training (DSMT)</a:t>
            </a:r>
          </a:p>
          <a:p>
            <a:pPr lvl="1"/>
            <a:r>
              <a:rPr lang="en-US" sz="2400" dirty="0">
                <a:latin typeface="+mj-lt"/>
              </a:rPr>
              <a:t>Home Infusion Therapy (HIT</a:t>
            </a:r>
            <a:r>
              <a:rPr lang="en-US" sz="2400" dirty="0" smtClean="0">
                <a:latin typeface="+mj-lt"/>
              </a:rPr>
              <a:t>)</a:t>
            </a:r>
          </a:p>
          <a:p>
            <a:pPr marL="0" indent="0">
              <a:buNone/>
            </a:pPr>
            <a:endParaRPr lang="en-US" sz="2800" dirty="0" smtClean="0">
              <a:latin typeface="+mj-lt"/>
            </a:endParaRPr>
          </a:p>
          <a:p>
            <a:pPr marL="0" indent="0">
              <a:buNone/>
            </a:pPr>
            <a:r>
              <a:rPr lang="en-US" sz="2800" b="1" u="sng" dirty="0">
                <a:latin typeface="+mj-lt"/>
              </a:rPr>
              <a:t>New </a:t>
            </a:r>
            <a:r>
              <a:rPr lang="en-US" sz="2800" b="1" u="sng" dirty="0" smtClean="0">
                <a:latin typeface="+mj-lt"/>
              </a:rPr>
              <a:t>Online Training</a:t>
            </a:r>
          </a:p>
          <a:p>
            <a:pPr marL="0" indent="0">
              <a:buNone/>
            </a:pPr>
            <a:endParaRPr lang="en-US" sz="900" b="1" u="sng" dirty="0" smtClean="0">
              <a:latin typeface="+mj-lt"/>
            </a:endParaRPr>
          </a:p>
          <a:p>
            <a:pPr lvl="1"/>
            <a:r>
              <a:rPr lang="en-US" sz="2400" dirty="0" smtClean="0">
                <a:latin typeface="+mj-lt"/>
              </a:rPr>
              <a:t>Basic Life Safety Code</a:t>
            </a:r>
          </a:p>
          <a:p>
            <a:pPr lvl="1"/>
            <a:r>
              <a:rPr lang="en-US" sz="2400" dirty="0" smtClean="0">
                <a:latin typeface="+mj-lt"/>
              </a:rPr>
              <a:t>NFPA 99, FSES-HC, FSES-BC (in development)</a:t>
            </a:r>
          </a:p>
          <a:p>
            <a:pPr lvl="1"/>
            <a:r>
              <a:rPr lang="en-US" sz="2400" dirty="0" smtClean="0">
                <a:latin typeface="+mj-lt"/>
              </a:rPr>
              <a:t>Ambulatory Surgical Center (ASC) – ASC Refresher Training</a:t>
            </a:r>
            <a:endParaRPr lang="en-US" sz="2400" dirty="0">
              <a:latin typeface="+mj-lt"/>
            </a:endParaRPr>
          </a:p>
          <a:p>
            <a:pPr marL="0" indent="0">
              <a:buNone/>
            </a:pPr>
            <a:endParaRPr lang="en-US" sz="2800" dirty="0" smtClean="0">
              <a:latin typeface="+mj-lt"/>
            </a:endParaRPr>
          </a:p>
          <a:p>
            <a:pPr marL="457200" lvl="1" indent="0">
              <a:buNone/>
            </a:pPr>
            <a:endParaRPr lang="en-US" sz="2400" dirty="0" smtClean="0">
              <a:latin typeface="+mj-lt"/>
            </a:endParaRPr>
          </a:p>
          <a:p>
            <a:endParaRPr lang="en-US" sz="2800" dirty="0">
              <a:latin typeface="+mj-lt"/>
            </a:endParaRPr>
          </a:p>
        </p:txBody>
      </p:sp>
    </p:spTree>
    <p:extLst>
      <p:ext uri="{BB962C8B-B14F-4D97-AF65-F5344CB8AC3E}">
        <p14:creationId xmlns:p14="http://schemas.microsoft.com/office/powerpoint/2010/main" val="41656931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526" y="411842"/>
            <a:ext cx="10972800" cy="868362"/>
          </a:xfrm>
        </p:spPr>
        <p:txBody>
          <a:bodyPr>
            <a:normAutofit/>
          </a:bodyPr>
          <a:lstStyle/>
          <a:p>
            <a:r>
              <a:rPr lang="en-US" b="1" dirty="0" smtClean="0"/>
              <a:t>DACS – Hot Topics</a:t>
            </a:r>
            <a:endParaRPr lang="en-US" b="1" dirty="0"/>
          </a:p>
        </p:txBody>
      </p:sp>
      <p:sp>
        <p:nvSpPr>
          <p:cNvPr id="3" name="Subtitle 2"/>
          <p:cNvSpPr>
            <a:spLocks noGrp="1"/>
          </p:cNvSpPr>
          <p:nvPr>
            <p:ph type="subTitle" idx="4294967295"/>
          </p:nvPr>
        </p:nvSpPr>
        <p:spPr>
          <a:xfrm>
            <a:off x="965200" y="1676961"/>
            <a:ext cx="10820400" cy="4458795"/>
          </a:xfrm>
        </p:spPr>
        <p:txBody>
          <a:bodyPr>
            <a:normAutofit lnSpcReduction="10000"/>
          </a:bodyPr>
          <a:lstStyle/>
          <a:p>
            <a:r>
              <a:rPr lang="en-US" sz="3200" dirty="0" smtClean="0">
                <a:latin typeface="+mj-lt"/>
              </a:rPr>
              <a:t>Ligature </a:t>
            </a:r>
            <a:r>
              <a:rPr lang="en-US" sz="3200" dirty="0">
                <a:latin typeface="+mj-lt"/>
              </a:rPr>
              <a:t>Risks – </a:t>
            </a:r>
            <a:endParaRPr lang="en-US" sz="3200" dirty="0" smtClean="0">
              <a:latin typeface="+mj-lt"/>
            </a:endParaRPr>
          </a:p>
          <a:p>
            <a:pPr lvl="1"/>
            <a:r>
              <a:rPr lang="en-US" sz="2800" dirty="0" smtClean="0">
                <a:latin typeface="+mj-lt"/>
              </a:rPr>
              <a:t>Psychiatric </a:t>
            </a:r>
            <a:r>
              <a:rPr lang="en-US" sz="2800" dirty="0">
                <a:latin typeface="+mj-lt"/>
              </a:rPr>
              <a:t>units/hospitals and effect </a:t>
            </a:r>
            <a:r>
              <a:rPr lang="en-US" sz="2800" dirty="0" smtClean="0">
                <a:latin typeface="+mj-lt"/>
              </a:rPr>
              <a:t>on provider’s </a:t>
            </a:r>
            <a:r>
              <a:rPr lang="en-US" sz="2800" dirty="0">
                <a:latin typeface="+mj-lt"/>
              </a:rPr>
              <a:t>ability to render cost effective </a:t>
            </a:r>
            <a:r>
              <a:rPr lang="en-US" sz="2800" dirty="0" smtClean="0">
                <a:latin typeface="+mj-lt"/>
              </a:rPr>
              <a:t>care</a:t>
            </a:r>
            <a:endParaRPr lang="en-US" sz="3200" dirty="0">
              <a:latin typeface="+mj-lt"/>
            </a:endParaRPr>
          </a:p>
          <a:p>
            <a:r>
              <a:rPr lang="en-US" sz="3200" dirty="0">
                <a:latin typeface="+mj-lt"/>
              </a:rPr>
              <a:t>Primarily Engaged – </a:t>
            </a:r>
            <a:endParaRPr lang="en-US" sz="3200" dirty="0" smtClean="0">
              <a:latin typeface="+mj-lt"/>
            </a:endParaRPr>
          </a:p>
          <a:p>
            <a:pPr lvl="1"/>
            <a:r>
              <a:rPr lang="en-US" sz="2800" dirty="0" smtClean="0">
                <a:latin typeface="+mj-lt"/>
              </a:rPr>
              <a:t>Development </a:t>
            </a:r>
            <a:r>
              <a:rPr lang="en-US" sz="2800" dirty="0">
                <a:latin typeface="+mj-lt"/>
              </a:rPr>
              <a:t>of Micro Hospitals </a:t>
            </a:r>
            <a:r>
              <a:rPr lang="en-US" sz="2800" dirty="0" smtClean="0">
                <a:latin typeface="+mj-lt"/>
              </a:rPr>
              <a:t>and alternative </a:t>
            </a:r>
            <a:r>
              <a:rPr lang="en-US" sz="2800" dirty="0">
                <a:latin typeface="+mj-lt"/>
              </a:rPr>
              <a:t>models delivering minimal to no inpatient care</a:t>
            </a:r>
          </a:p>
          <a:p>
            <a:r>
              <a:rPr lang="en-US" sz="3200" dirty="0">
                <a:latin typeface="+mj-lt"/>
              </a:rPr>
              <a:t>Co-Location – </a:t>
            </a:r>
            <a:endParaRPr lang="en-US" sz="3200" dirty="0" smtClean="0">
              <a:latin typeface="+mj-lt"/>
            </a:endParaRPr>
          </a:p>
          <a:p>
            <a:pPr lvl="1"/>
            <a:r>
              <a:rPr lang="en-US" sz="2800" dirty="0" smtClean="0">
                <a:latin typeface="+mj-lt"/>
              </a:rPr>
              <a:t>Providers </a:t>
            </a:r>
            <a:r>
              <a:rPr lang="en-US" sz="2800" dirty="0">
                <a:latin typeface="+mj-lt"/>
              </a:rPr>
              <a:t>desire to co-locate multiple </a:t>
            </a:r>
            <a:r>
              <a:rPr lang="en-US" sz="2800" dirty="0" smtClean="0">
                <a:latin typeface="+mj-lt"/>
              </a:rPr>
              <a:t>facilities with </a:t>
            </a:r>
            <a:r>
              <a:rPr lang="en-US" sz="2800" dirty="0">
                <a:latin typeface="+mj-lt"/>
              </a:rPr>
              <a:t>the goal of shared services and expenses</a:t>
            </a:r>
            <a:endParaRPr lang="en-US" sz="2800" dirty="0" smtClean="0">
              <a:latin typeface="+mj-lt"/>
            </a:endParaRPr>
          </a:p>
          <a:p>
            <a:pPr marL="0" indent="0">
              <a:buNone/>
            </a:pPr>
            <a:endParaRPr lang="en-US" dirty="0">
              <a:latin typeface="+mj-lt"/>
            </a:endParaRPr>
          </a:p>
        </p:txBody>
      </p:sp>
    </p:spTree>
    <p:extLst>
      <p:ext uri="{BB962C8B-B14F-4D97-AF65-F5344CB8AC3E}">
        <p14:creationId xmlns:p14="http://schemas.microsoft.com/office/powerpoint/2010/main" val="38542312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526" y="411842"/>
            <a:ext cx="10972800" cy="868362"/>
          </a:xfrm>
        </p:spPr>
        <p:txBody>
          <a:bodyPr>
            <a:normAutofit fontScale="90000"/>
          </a:bodyPr>
          <a:lstStyle/>
          <a:p>
            <a:r>
              <a:rPr lang="en-US" b="1" dirty="0" smtClean="0"/>
              <a:t>Pending - State Operations Manual (SOM) updates</a:t>
            </a:r>
            <a:endParaRPr lang="en-US" b="1" dirty="0"/>
          </a:p>
        </p:txBody>
      </p:sp>
      <p:sp>
        <p:nvSpPr>
          <p:cNvPr id="3" name="Subtitle 2"/>
          <p:cNvSpPr>
            <a:spLocks noGrp="1"/>
          </p:cNvSpPr>
          <p:nvPr>
            <p:ph type="subTitle" idx="4294967295"/>
          </p:nvPr>
        </p:nvSpPr>
        <p:spPr>
          <a:xfrm>
            <a:off x="914400" y="1280204"/>
            <a:ext cx="11049000" cy="5586412"/>
          </a:xfrm>
        </p:spPr>
        <p:txBody>
          <a:bodyPr>
            <a:normAutofit fontScale="62500" lnSpcReduction="20000"/>
          </a:bodyPr>
          <a:lstStyle/>
          <a:p>
            <a:pPr>
              <a:spcBef>
                <a:spcPts val="500"/>
              </a:spcBef>
              <a:spcAft>
                <a:spcPts val="600"/>
              </a:spcAft>
            </a:pPr>
            <a:r>
              <a:rPr lang="en-US" sz="3500" dirty="0" smtClean="0">
                <a:latin typeface="+mj-lt"/>
              </a:rPr>
              <a:t>SOM Appendix A – Hospitals</a:t>
            </a:r>
          </a:p>
          <a:p>
            <a:pPr lvl="1">
              <a:spcAft>
                <a:spcPts val="600"/>
              </a:spcAft>
            </a:pPr>
            <a:r>
              <a:rPr lang="en-US" sz="2800" dirty="0" smtClean="0">
                <a:latin typeface="+mj-lt"/>
              </a:rPr>
              <a:t>Swing-beds (to align with the current Long Term Care (LTC) regulations)</a:t>
            </a:r>
          </a:p>
          <a:p>
            <a:pPr lvl="1">
              <a:spcAft>
                <a:spcPts val="600"/>
              </a:spcAft>
            </a:pPr>
            <a:r>
              <a:rPr lang="en-US" sz="2800" dirty="0" smtClean="0">
                <a:latin typeface="+mj-lt"/>
              </a:rPr>
              <a:t>Co-location</a:t>
            </a:r>
          </a:p>
          <a:p>
            <a:pPr lvl="1">
              <a:spcAft>
                <a:spcPts val="600"/>
              </a:spcAft>
            </a:pPr>
            <a:r>
              <a:rPr lang="en-US" sz="2800" dirty="0" smtClean="0">
                <a:latin typeface="+mj-lt"/>
              </a:rPr>
              <a:t>QAPI</a:t>
            </a:r>
          </a:p>
          <a:p>
            <a:pPr>
              <a:spcAft>
                <a:spcPts val="600"/>
              </a:spcAft>
            </a:pPr>
            <a:r>
              <a:rPr lang="en-US" sz="3600" dirty="0" smtClean="0">
                <a:latin typeface="+mj-lt"/>
              </a:rPr>
              <a:t>SOM Appendix L – Ambulatory Surgical Centers</a:t>
            </a:r>
          </a:p>
          <a:p>
            <a:pPr lvl="1">
              <a:spcAft>
                <a:spcPts val="600"/>
              </a:spcAft>
            </a:pPr>
            <a:r>
              <a:rPr lang="en-US" sz="2900" dirty="0" smtClean="0">
                <a:latin typeface="+mj-lt"/>
              </a:rPr>
              <a:t>Technical corrections to align with recent regulatory changes</a:t>
            </a:r>
          </a:p>
          <a:p>
            <a:pPr lvl="1">
              <a:spcAft>
                <a:spcPts val="600"/>
              </a:spcAft>
            </a:pPr>
            <a:r>
              <a:rPr lang="en-US" sz="2900" dirty="0" smtClean="0">
                <a:latin typeface="+mj-lt"/>
              </a:rPr>
              <a:t>Address the use of Electronic Health Records and distinct entity</a:t>
            </a:r>
            <a:endParaRPr lang="en-US" sz="2900" dirty="0">
              <a:latin typeface="+mj-lt"/>
            </a:endParaRPr>
          </a:p>
          <a:p>
            <a:pPr>
              <a:spcAft>
                <a:spcPts val="600"/>
              </a:spcAft>
            </a:pPr>
            <a:r>
              <a:rPr lang="en-US" sz="3600" dirty="0" smtClean="0">
                <a:latin typeface="+mj-lt"/>
              </a:rPr>
              <a:t>SOM Appendix Q – Immediate Jeopardy</a:t>
            </a:r>
          </a:p>
          <a:p>
            <a:pPr lvl="1">
              <a:spcAft>
                <a:spcPts val="600"/>
              </a:spcAft>
            </a:pPr>
            <a:r>
              <a:rPr lang="en-US" sz="2900" dirty="0" smtClean="0">
                <a:latin typeface="+mj-lt"/>
              </a:rPr>
              <a:t>Participating in workgroup to update guidance</a:t>
            </a:r>
          </a:p>
          <a:p>
            <a:pPr>
              <a:spcBef>
                <a:spcPts val="500"/>
              </a:spcBef>
              <a:spcAft>
                <a:spcPts val="600"/>
              </a:spcAft>
            </a:pPr>
            <a:r>
              <a:rPr lang="en-US" sz="3500" dirty="0" smtClean="0">
                <a:latin typeface="+mj-lt"/>
              </a:rPr>
              <a:t>SOM Appendix T – Swing-beds </a:t>
            </a:r>
          </a:p>
          <a:p>
            <a:pPr lvl="1">
              <a:spcAft>
                <a:spcPts val="600"/>
              </a:spcAft>
            </a:pPr>
            <a:r>
              <a:rPr lang="en-US" sz="2800" dirty="0" smtClean="0">
                <a:latin typeface="+mj-lt"/>
              </a:rPr>
              <a:t>Information will be moved to Appendix A</a:t>
            </a:r>
          </a:p>
          <a:p>
            <a:pPr lvl="1">
              <a:spcAft>
                <a:spcPts val="600"/>
              </a:spcAft>
            </a:pPr>
            <a:r>
              <a:rPr lang="en-US" sz="2800" dirty="0" smtClean="0">
                <a:latin typeface="+mj-lt"/>
              </a:rPr>
              <a:t>Appendix T will be deleted</a:t>
            </a:r>
          </a:p>
          <a:p>
            <a:pPr>
              <a:spcBef>
                <a:spcPts val="500"/>
              </a:spcBef>
              <a:spcAft>
                <a:spcPts val="600"/>
              </a:spcAft>
            </a:pPr>
            <a:r>
              <a:rPr lang="en-US" sz="3500" dirty="0" smtClean="0">
                <a:latin typeface="+mj-lt"/>
              </a:rPr>
              <a:t>SOM Appendix W – Critical Access Hospitals</a:t>
            </a:r>
          </a:p>
          <a:p>
            <a:pPr lvl="1">
              <a:spcAft>
                <a:spcPts val="600"/>
              </a:spcAft>
            </a:pPr>
            <a:r>
              <a:rPr lang="en-US" sz="2800" dirty="0" smtClean="0">
                <a:latin typeface="+mj-lt"/>
              </a:rPr>
              <a:t>Swing-beds (to align with the current LTC regulations)</a:t>
            </a:r>
          </a:p>
          <a:p>
            <a:pPr>
              <a:spcAft>
                <a:spcPts val="600"/>
              </a:spcAft>
            </a:pPr>
            <a:endParaRPr lang="en-US" sz="3200" dirty="0" smtClean="0">
              <a:latin typeface="+mj-lt"/>
            </a:endParaRPr>
          </a:p>
          <a:p>
            <a:pPr lvl="1"/>
            <a:endParaRPr lang="en-US" dirty="0" smtClean="0">
              <a:latin typeface="+mj-lt"/>
            </a:endParaRPr>
          </a:p>
          <a:p>
            <a:endParaRPr lang="en-US" dirty="0">
              <a:latin typeface="+mj-lt"/>
            </a:endParaRPr>
          </a:p>
        </p:txBody>
      </p:sp>
    </p:spTree>
    <p:extLst>
      <p:ext uri="{BB962C8B-B14F-4D97-AF65-F5344CB8AC3E}">
        <p14:creationId xmlns:p14="http://schemas.microsoft.com/office/powerpoint/2010/main" val="42757998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098200" y="3463136"/>
            <a:ext cx="6136217" cy="903912"/>
          </a:xfrm>
        </p:spPr>
        <p:txBody>
          <a:bodyPr>
            <a:normAutofit fontScale="62500" lnSpcReduction="20000"/>
          </a:bodyPr>
          <a:lstStyle/>
          <a:p>
            <a:r>
              <a:rPr lang="en-US" dirty="0" smtClean="0"/>
              <a:t>Director: Karen Dyer</a:t>
            </a:r>
          </a:p>
          <a:p>
            <a:r>
              <a:rPr lang="en-US" dirty="0" smtClean="0"/>
              <a:t>Deputy Director: Regina Van Brakle</a:t>
            </a:r>
            <a:endParaRPr lang="en-US" dirty="0"/>
          </a:p>
        </p:txBody>
      </p:sp>
      <p:sp>
        <p:nvSpPr>
          <p:cNvPr id="3" name="Title 2"/>
          <p:cNvSpPr>
            <a:spLocks noGrp="1"/>
          </p:cNvSpPr>
          <p:nvPr>
            <p:ph type="ctrTitle" sz="quarter"/>
          </p:nvPr>
        </p:nvSpPr>
        <p:spPr/>
        <p:txBody>
          <a:bodyPr/>
          <a:lstStyle/>
          <a:p>
            <a:r>
              <a:rPr lang="en-US" dirty="0"/>
              <a:t>Division of Clinical Laboratory Improvement and Quality</a:t>
            </a:r>
          </a:p>
        </p:txBody>
      </p:sp>
      <p:sp>
        <p:nvSpPr>
          <p:cNvPr id="4" name="Slide Number Placeholder 3"/>
          <p:cNvSpPr>
            <a:spLocks noGrp="1"/>
          </p:cNvSpPr>
          <p:nvPr>
            <p:ph type="sldNum" sz="quarter" idx="4"/>
          </p:nvPr>
        </p:nvSpPr>
        <p:spPr/>
        <p:txBody>
          <a:bodyPr/>
          <a:lstStyle/>
          <a:p>
            <a:fld id="{295008BC-DA31-4D19-837B-EFA4386B05F5}" type="slidenum">
              <a:rPr lang="en-US" smtClean="0">
                <a:solidFill>
                  <a:srgbClr val="FFFFFF">
                    <a:lumMod val="50000"/>
                  </a:srgbClr>
                </a:solidFill>
              </a:rPr>
              <a:pPr/>
              <a:t>36</a:t>
            </a:fld>
            <a:endParaRPr lang="en-US" dirty="0">
              <a:solidFill>
                <a:srgbClr val="FFFFFF">
                  <a:lumMod val="50000"/>
                </a:srgbClr>
              </a:solidFill>
            </a:endParaRPr>
          </a:p>
        </p:txBody>
      </p:sp>
    </p:spTree>
    <p:extLst>
      <p:ext uri="{BB962C8B-B14F-4D97-AF65-F5344CB8AC3E}">
        <p14:creationId xmlns:p14="http://schemas.microsoft.com/office/powerpoint/2010/main" val="2996221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What’s New</a:t>
            </a:r>
            <a:r>
              <a:rPr lang="en-US" dirty="0" smtClean="0"/>
              <a:t>? </a:t>
            </a:r>
            <a:r>
              <a:rPr lang="en-US" dirty="0"/>
              <a:t>Current </a:t>
            </a:r>
            <a:r>
              <a:rPr lang="en-US" dirty="0" smtClean="0"/>
              <a:t>Projects</a:t>
            </a:r>
            <a:endParaRPr lang="en-US" dirty="0"/>
          </a:p>
        </p:txBody>
      </p:sp>
      <p:sp>
        <p:nvSpPr>
          <p:cNvPr id="3" name="TextBox 2"/>
          <p:cNvSpPr txBox="1"/>
          <p:nvPr/>
        </p:nvSpPr>
        <p:spPr>
          <a:xfrm>
            <a:off x="1165313" y="2033752"/>
            <a:ext cx="9438467" cy="3477875"/>
          </a:xfrm>
          <a:prstGeom prst="rect">
            <a:avLst/>
          </a:prstGeom>
          <a:noFill/>
        </p:spPr>
        <p:txBody>
          <a:bodyPr wrap="square" rtlCol="0">
            <a:spAutoFit/>
          </a:bodyPr>
          <a:lstStyle/>
          <a:p>
            <a:pPr marL="571500" indent="-571500">
              <a:buFont typeface="Arial" panose="020B0604020202020204" pitchFamily="34" charset="0"/>
              <a:buChar char="•"/>
            </a:pPr>
            <a:r>
              <a:rPr lang="en-US" sz="4400" dirty="0" smtClean="0">
                <a:latin typeface="+mj-lt"/>
              </a:rPr>
              <a:t>Request </a:t>
            </a:r>
            <a:r>
              <a:rPr lang="en-US" sz="4400" dirty="0">
                <a:latin typeface="+mj-lt"/>
              </a:rPr>
              <a:t>for Information (RFI)</a:t>
            </a:r>
          </a:p>
          <a:p>
            <a:pPr marL="571500" indent="-571500">
              <a:buFont typeface="Arial" panose="020B0604020202020204" pitchFamily="34" charset="0"/>
              <a:buChar char="•"/>
            </a:pPr>
            <a:r>
              <a:rPr lang="en-US" sz="4400" dirty="0">
                <a:latin typeface="+mj-lt"/>
              </a:rPr>
              <a:t>Tri-agency workgroups</a:t>
            </a:r>
          </a:p>
          <a:p>
            <a:pPr marL="571500" indent="-571500">
              <a:buFont typeface="Arial" panose="020B0604020202020204" pitchFamily="34" charset="0"/>
              <a:buChar char="•"/>
            </a:pPr>
            <a:r>
              <a:rPr lang="en-US" sz="4400" dirty="0">
                <a:latin typeface="+mj-lt"/>
              </a:rPr>
              <a:t>Trusted Communications</a:t>
            </a:r>
          </a:p>
          <a:p>
            <a:pPr marL="571500" indent="-571500">
              <a:buFont typeface="Arial" panose="020B0604020202020204" pitchFamily="34" charset="0"/>
              <a:buChar char="•"/>
            </a:pPr>
            <a:r>
              <a:rPr lang="en-US" sz="4400" dirty="0">
                <a:latin typeface="+mj-lt"/>
              </a:rPr>
              <a:t>EUA</a:t>
            </a:r>
          </a:p>
          <a:p>
            <a:pPr marL="571500" indent="-571500">
              <a:buFont typeface="Arial" panose="020B0604020202020204" pitchFamily="34" charset="0"/>
              <a:buChar char="•"/>
            </a:pPr>
            <a:r>
              <a:rPr lang="en-US" sz="4400" dirty="0">
                <a:latin typeface="+mj-lt"/>
              </a:rPr>
              <a:t>CLIAC workgroups</a:t>
            </a:r>
          </a:p>
        </p:txBody>
      </p:sp>
    </p:spTree>
    <p:extLst>
      <p:ext uri="{BB962C8B-B14F-4D97-AF65-F5344CB8AC3E}">
        <p14:creationId xmlns:p14="http://schemas.microsoft.com/office/powerpoint/2010/main" val="23067938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 for Information (RFI) CMS-3326-NC</a:t>
            </a:r>
          </a:p>
        </p:txBody>
      </p:sp>
      <p:sp>
        <p:nvSpPr>
          <p:cNvPr id="3" name="Slide Number Placeholder 2"/>
          <p:cNvSpPr>
            <a:spLocks noGrp="1"/>
          </p:cNvSpPr>
          <p:nvPr>
            <p:ph type="sldNum" sz="quarter" idx="4"/>
          </p:nvPr>
        </p:nvSpPr>
        <p:spPr/>
        <p:txBody>
          <a:bodyPr/>
          <a:lstStyle/>
          <a:p>
            <a:fld id="{295008BC-DA31-4D19-837B-EFA4386B05F5}" type="slidenum">
              <a:rPr lang="en-US" smtClean="0">
                <a:solidFill>
                  <a:srgbClr val="FFFFFF">
                    <a:lumMod val="50000"/>
                  </a:srgbClr>
                </a:solidFill>
              </a:rPr>
              <a:pPr/>
              <a:t>38</a:t>
            </a:fld>
            <a:endParaRPr lang="en-US" dirty="0">
              <a:solidFill>
                <a:srgbClr val="FFFFFF">
                  <a:lumMod val="50000"/>
                </a:srgbClr>
              </a:solidFill>
            </a:endParaRPr>
          </a:p>
        </p:txBody>
      </p:sp>
      <p:sp>
        <p:nvSpPr>
          <p:cNvPr id="4" name="Rectangle 3"/>
          <p:cNvSpPr/>
          <p:nvPr/>
        </p:nvSpPr>
        <p:spPr>
          <a:xfrm>
            <a:off x="1187669" y="1455420"/>
            <a:ext cx="10336924" cy="4062651"/>
          </a:xfrm>
          <a:prstGeom prst="rect">
            <a:avLst/>
          </a:prstGeom>
        </p:spPr>
        <p:txBody>
          <a:bodyPr wrap="square">
            <a:spAutoFit/>
          </a:bodyPr>
          <a:lstStyle/>
          <a:p>
            <a:pPr marL="457200" indent="-457200">
              <a:lnSpc>
                <a:spcPct val="100000"/>
              </a:lnSpc>
              <a:spcBef>
                <a:spcPts val="0"/>
              </a:spcBef>
              <a:spcAft>
                <a:spcPts val="1200"/>
              </a:spcAft>
              <a:buFont typeface="Arial" panose="020B0604020202020204" pitchFamily="34" charset="0"/>
              <a:buChar char="•"/>
            </a:pPr>
            <a:r>
              <a:rPr lang="en-US" sz="3400" dirty="0">
                <a:latin typeface="+mj-lt"/>
              </a:rPr>
              <a:t>Published January 9, 2018</a:t>
            </a:r>
          </a:p>
          <a:p>
            <a:pPr marL="457200" indent="-457200">
              <a:lnSpc>
                <a:spcPct val="100000"/>
              </a:lnSpc>
              <a:spcBef>
                <a:spcPts val="0"/>
              </a:spcBef>
              <a:spcAft>
                <a:spcPts val="1200"/>
              </a:spcAft>
              <a:buFont typeface="Arial" panose="020B0604020202020204" pitchFamily="34" charset="0"/>
              <a:buChar char="•"/>
            </a:pPr>
            <a:r>
              <a:rPr lang="en-US" sz="3400" dirty="0">
                <a:latin typeface="+mj-lt"/>
              </a:rPr>
              <a:t>Over 8000 comments received</a:t>
            </a:r>
          </a:p>
          <a:p>
            <a:pPr marL="457200" indent="-457200">
              <a:buFont typeface="Arial" panose="020B0604020202020204" pitchFamily="34" charset="0"/>
              <a:buChar char="•"/>
            </a:pPr>
            <a:r>
              <a:rPr lang="en-US" sz="3400" dirty="0">
                <a:latin typeface="+mj-lt"/>
              </a:rPr>
              <a:t>Comments requested on questions related to:</a:t>
            </a:r>
          </a:p>
          <a:p>
            <a:pPr marL="914400" lvl="1" indent="-457200">
              <a:buFont typeface="Courier New" panose="02070309020205020404" pitchFamily="49" charset="0"/>
              <a:buChar char="o"/>
            </a:pPr>
            <a:r>
              <a:rPr lang="en-US" sz="3400" dirty="0" smtClean="0">
                <a:latin typeface="+mj-lt"/>
              </a:rPr>
              <a:t>Personnel</a:t>
            </a:r>
          </a:p>
          <a:p>
            <a:pPr marL="914400" lvl="1" indent="-457200">
              <a:buFont typeface="Courier New" panose="02070309020205020404" pitchFamily="49" charset="0"/>
              <a:buChar char="o"/>
            </a:pPr>
            <a:r>
              <a:rPr lang="en-US" sz="3400" dirty="0" smtClean="0">
                <a:latin typeface="+mj-lt"/>
              </a:rPr>
              <a:t>Proficiency </a:t>
            </a:r>
            <a:r>
              <a:rPr lang="en-US" sz="3400" dirty="0">
                <a:latin typeface="+mj-lt"/>
              </a:rPr>
              <a:t>Testing </a:t>
            </a:r>
            <a:r>
              <a:rPr lang="en-US" sz="3400" dirty="0" smtClean="0">
                <a:latin typeface="+mj-lt"/>
              </a:rPr>
              <a:t>Referral</a:t>
            </a:r>
          </a:p>
          <a:p>
            <a:pPr marL="914400" lvl="1" indent="-457200">
              <a:buFont typeface="Courier New" panose="02070309020205020404" pitchFamily="49" charset="0"/>
              <a:buChar char="o"/>
            </a:pPr>
            <a:r>
              <a:rPr lang="en-US" sz="3400" dirty="0" smtClean="0">
                <a:latin typeface="+mj-lt"/>
              </a:rPr>
              <a:t>Histocompatibility</a:t>
            </a:r>
          </a:p>
          <a:p>
            <a:pPr marL="914400" lvl="1" indent="-457200">
              <a:buFont typeface="Courier New" panose="02070309020205020404" pitchFamily="49" charset="0"/>
              <a:buChar char="o"/>
            </a:pPr>
            <a:r>
              <a:rPr lang="en-US" sz="3400" dirty="0" smtClean="0">
                <a:latin typeface="+mj-lt"/>
              </a:rPr>
              <a:t>CLIA </a:t>
            </a:r>
            <a:r>
              <a:rPr lang="en-US" sz="3400" dirty="0">
                <a:latin typeface="+mj-lt"/>
              </a:rPr>
              <a:t>fees</a:t>
            </a:r>
          </a:p>
        </p:txBody>
      </p:sp>
    </p:spTree>
    <p:extLst>
      <p:ext uri="{BB962C8B-B14F-4D97-AF65-F5344CB8AC3E}">
        <p14:creationId xmlns:p14="http://schemas.microsoft.com/office/powerpoint/2010/main" val="3711863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 for Information (RFI) CMS-3326-NC</a:t>
            </a:r>
          </a:p>
        </p:txBody>
      </p:sp>
      <p:sp>
        <p:nvSpPr>
          <p:cNvPr id="3" name="Slide Number Placeholder 2"/>
          <p:cNvSpPr>
            <a:spLocks noGrp="1"/>
          </p:cNvSpPr>
          <p:nvPr>
            <p:ph type="sldNum" sz="quarter" idx="4"/>
          </p:nvPr>
        </p:nvSpPr>
        <p:spPr/>
        <p:txBody>
          <a:bodyPr/>
          <a:lstStyle/>
          <a:p>
            <a:fld id="{295008BC-DA31-4D19-837B-EFA4386B05F5}" type="slidenum">
              <a:rPr lang="en-US" smtClean="0">
                <a:solidFill>
                  <a:srgbClr val="FFFFFF">
                    <a:lumMod val="50000"/>
                  </a:srgbClr>
                </a:solidFill>
              </a:rPr>
              <a:pPr/>
              <a:t>39</a:t>
            </a:fld>
            <a:endParaRPr lang="en-US" dirty="0">
              <a:solidFill>
                <a:srgbClr val="FFFFFF">
                  <a:lumMod val="50000"/>
                </a:srgbClr>
              </a:solidFill>
            </a:endParaRPr>
          </a:p>
        </p:txBody>
      </p:sp>
      <p:sp>
        <p:nvSpPr>
          <p:cNvPr id="4" name="Rectangle 3"/>
          <p:cNvSpPr/>
          <p:nvPr/>
        </p:nvSpPr>
        <p:spPr>
          <a:xfrm>
            <a:off x="1187669" y="1455420"/>
            <a:ext cx="10336924" cy="4370427"/>
          </a:xfrm>
          <a:prstGeom prst="rect">
            <a:avLst/>
          </a:prstGeom>
        </p:spPr>
        <p:txBody>
          <a:bodyPr wrap="square">
            <a:spAutoFit/>
          </a:bodyPr>
          <a:lstStyle/>
          <a:p>
            <a:pPr marL="457200" indent="-457200">
              <a:lnSpc>
                <a:spcPct val="100000"/>
              </a:lnSpc>
              <a:spcBef>
                <a:spcPts val="0"/>
              </a:spcBef>
              <a:spcAft>
                <a:spcPts val="1200"/>
              </a:spcAft>
              <a:buFont typeface="Arial" panose="020B0604020202020204" pitchFamily="34" charset="0"/>
              <a:buChar char="•"/>
            </a:pPr>
            <a:r>
              <a:rPr lang="en-US" sz="3400" dirty="0">
                <a:latin typeface="+mj-lt"/>
              </a:rPr>
              <a:t>Work in progress drafting the NPRM for the update to the CLIA regulations</a:t>
            </a:r>
            <a:r>
              <a:rPr lang="en-US" sz="3400" dirty="0" smtClean="0">
                <a:latin typeface="+mj-lt"/>
              </a:rPr>
              <a:t>.</a:t>
            </a:r>
          </a:p>
          <a:p>
            <a:pPr>
              <a:lnSpc>
                <a:spcPct val="100000"/>
              </a:lnSpc>
              <a:spcBef>
                <a:spcPts val="0"/>
              </a:spcBef>
              <a:spcAft>
                <a:spcPts val="1200"/>
              </a:spcAft>
            </a:pPr>
            <a:endParaRPr lang="en-US" sz="3400" dirty="0" smtClean="0">
              <a:latin typeface="+mj-lt"/>
            </a:endParaRPr>
          </a:p>
          <a:p>
            <a:pPr marL="457200" indent="-457200">
              <a:lnSpc>
                <a:spcPct val="100000"/>
              </a:lnSpc>
              <a:spcBef>
                <a:spcPts val="0"/>
              </a:spcBef>
              <a:spcAft>
                <a:spcPts val="1200"/>
              </a:spcAft>
              <a:buFont typeface="Arial" panose="020B0604020202020204" pitchFamily="34" charset="0"/>
              <a:buChar char="•"/>
            </a:pPr>
            <a:r>
              <a:rPr lang="en-US" sz="3400" dirty="0" smtClean="0">
                <a:latin typeface="+mj-lt"/>
              </a:rPr>
              <a:t>CLIA Fees to be anticipated as a separate rule than the other areas of the RFI</a:t>
            </a:r>
          </a:p>
          <a:p>
            <a:pPr>
              <a:lnSpc>
                <a:spcPct val="100000"/>
              </a:lnSpc>
              <a:spcBef>
                <a:spcPts val="0"/>
              </a:spcBef>
              <a:spcAft>
                <a:spcPts val="1200"/>
              </a:spcAft>
            </a:pPr>
            <a:endParaRPr lang="en-US" sz="3400" dirty="0">
              <a:latin typeface="+mj-lt"/>
            </a:endParaRPr>
          </a:p>
          <a:p>
            <a:pPr marL="457200" indent="-457200">
              <a:lnSpc>
                <a:spcPct val="100000"/>
              </a:lnSpc>
              <a:spcBef>
                <a:spcPts val="0"/>
              </a:spcBef>
              <a:spcAft>
                <a:spcPts val="1200"/>
              </a:spcAft>
              <a:buFont typeface="Arial" panose="020B0604020202020204" pitchFamily="34" charset="0"/>
              <a:buChar char="•"/>
            </a:pPr>
            <a:r>
              <a:rPr lang="en-US" sz="3400" dirty="0">
                <a:latin typeface="+mj-lt"/>
              </a:rPr>
              <a:t>Tentative plans to publish Fall 2019</a:t>
            </a:r>
          </a:p>
        </p:txBody>
      </p:sp>
    </p:spTree>
    <p:extLst>
      <p:ext uri="{BB962C8B-B14F-4D97-AF65-F5344CB8AC3E}">
        <p14:creationId xmlns:p14="http://schemas.microsoft.com/office/powerpoint/2010/main" val="1487063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098200" y="3385315"/>
            <a:ext cx="6136217" cy="748940"/>
          </a:xfrm>
        </p:spPr>
        <p:txBody>
          <a:bodyPr>
            <a:noAutofit/>
          </a:bodyPr>
          <a:lstStyle/>
          <a:p>
            <a:r>
              <a:rPr lang="en-US" sz="1800" dirty="0" smtClean="0"/>
              <a:t>Ed Mortimore, CMS, QSOG</a:t>
            </a:r>
          </a:p>
          <a:p>
            <a:r>
              <a:rPr lang="en-US" sz="1800" dirty="0" smtClean="0"/>
              <a:t>Mitzi Christ, CMS/ISG</a:t>
            </a:r>
            <a:endParaRPr lang="en-US" sz="1800" dirty="0"/>
          </a:p>
        </p:txBody>
      </p:sp>
      <p:sp>
        <p:nvSpPr>
          <p:cNvPr id="3" name="Title 2"/>
          <p:cNvSpPr>
            <a:spLocks noGrp="1"/>
          </p:cNvSpPr>
          <p:nvPr>
            <p:ph type="ctrTitle" sz="quarter"/>
          </p:nvPr>
        </p:nvSpPr>
        <p:spPr/>
        <p:txBody>
          <a:bodyPr/>
          <a:lstStyle/>
          <a:p>
            <a:r>
              <a:rPr lang="en-US" dirty="0" smtClean="0"/>
              <a:t>Update on </a:t>
            </a:r>
            <a:r>
              <a:rPr lang="en-US" dirty="0" err="1" smtClean="0"/>
              <a:t>iQIES</a:t>
            </a:r>
            <a:r>
              <a:rPr lang="en-US" dirty="0" smtClean="0"/>
              <a:t>	</a:t>
            </a:r>
            <a:endParaRPr lang="en-US" dirty="0"/>
          </a:p>
        </p:txBody>
      </p:sp>
      <p:sp>
        <p:nvSpPr>
          <p:cNvPr id="4" name="Slide Number Placeholder 3"/>
          <p:cNvSpPr>
            <a:spLocks noGrp="1"/>
          </p:cNvSpPr>
          <p:nvPr>
            <p:ph type="sldNum" sz="quarter" idx="4"/>
          </p:nvPr>
        </p:nvSpPr>
        <p:spPr/>
        <p:txBody>
          <a:bodyPr/>
          <a:lstStyle/>
          <a:p>
            <a:fld id="{295008BC-DA31-4D19-837B-EFA4386B05F5}" type="slidenum">
              <a:rPr lang="en-US" smtClean="0">
                <a:solidFill>
                  <a:srgbClr val="FFFFFF">
                    <a:lumMod val="50000"/>
                  </a:srgbClr>
                </a:solidFill>
              </a:rPr>
              <a:pPr/>
              <a:t>4</a:t>
            </a:fld>
            <a:endParaRPr lang="en-US" dirty="0">
              <a:solidFill>
                <a:srgbClr val="FFFFFF">
                  <a:lumMod val="50000"/>
                </a:srgbClr>
              </a:solidFill>
            </a:endParaRPr>
          </a:p>
        </p:txBody>
      </p:sp>
    </p:spTree>
    <p:extLst>
      <p:ext uri="{BB962C8B-B14F-4D97-AF65-F5344CB8AC3E}">
        <p14:creationId xmlns:p14="http://schemas.microsoft.com/office/powerpoint/2010/main" val="20380158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CMS, FDA and CDC Tri-agency workgroups</a:t>
            </a:r>
          </a:p>
        </p:txBody>
      </p:sp>
      <p:sp>
        <p:nvSpPr>
          <p:cNvPr id="3" name="Slide Number Placeholder 2"/>
          <p:cNvSpPr>
            <a:spLocks noGrp="1"/>
          </p:cNvSpPr>
          <p:nvPr>
            <p:ph type="sldNum" sz="quarter" idx="4"/>
          </p:nvPr>
        </p:nvSpPr>
        <p:spPr/>
        <p:txBody>
          <a:bodyPr/>
          <a:lstStyle/>
          <a:p>
            <a:fld id="{295008BC-DA31-4D19-837B-EFA4386B05F5}" type="slidenum">
              <a:rPr lang="en-US" smtClean="0">
                <a:solidFill>
                  <a:srgbClr val="FFFFFF">
                    <a:lumMod val="50000"/>
                  </a:srgbClr>
                </a:solidFill>
              </a:rPr>
              <a:pPr/>
              <a:t>40</a:t>
            </a:fld>
            <a:endParaRPr lang="en-US" dirty="0">
              <a:solidFill>
                <a:srgbClr val="FFFFFF">
                  <a:lumMod val="50000"/>
                </a:srgbClr>
              </a:solidFill>
            </a:endParaRPr>
          </a:p>
        </p:txBody>
      </p:sp>
      <p:sp>
        <p:nvSpPr>
          <p:cNvPr id="4" name="Rectangle 3"/>
          <p:cNvSpPr/>
          <p:nvPr/>
        </p:nvSpPr>
        <p:spPr>
          <a:xfrm>
            <a:off x="1187669" y="1455420"/>
            <a:ext cx="10336924" cy="5786199"/>
          </a:xfrm>
          <a:prstGeom prst="rect">
            <a:avLst/>
          </a:prstGeom>
        </p:spPr>
        <p:txBody>
          <a:bodyPr wrap="square">
            <a:spAutoFit/>
          </a:bodyPr>
          <a:lstStyle/>
          <a:p>
            <a:pPr marL="457200" indent="-457200">
              <a:lnSpc>
                <a:spcPct val="100000"/>
              </a:lnSpc>
              <a:spcBef>
                <a:spcPts val="0"/>
              </a:spcBef>
              <a:spcAft>
                <a:spcPts val="1200"/>
              </a:spcAft>
              <a:buFont typeface="Arial" panose="020B0604020202020204" pitchFamily="34" charset="0"/>
              <a:buChar char="•"/>
            </a:pPr>
            <a:r>
              <a:rPr lang="en-US" sz="3400" dirty="0">
                <a:latin typeface="+mj-lt"/>
              </a:rPr>
              <a:t>Trusted </a:t>
            </a:r>
            <a:r>
              <a:rPr lang="en-US" sz="3400" dirty="0" smtClean="0">
                <a:latin typeface="+mj-lt"/>
              </a:rPr>
              <a:t>Communications: Workgroup </a:t>
            </a:r>
            <a:r>
              <a:rPr lang="en-US" sz="3400" dirty="0">
                <a:latin typeface="+mj-lt"/>
              </a:rPr>
              <a:t>created to address errors that occur between laboratory analyzers, laboratory information systems and electronic health records</a:t>
            </a:r>
          </a:p>
          <a:p>
            <a:pPr marL="457200" indent="-457200">
              <a:lnSpc>
                <a:spcPct val="100000"/>
              </a:lnSpc>
              <a:spcBef>
                <a:spcPts val="0"/>
              </a:spcBef>
              <a:spcAft>
                <a:spcPts val="1200"/>
              </a:spcAft>
              <a:buFont typeface="Arial" panose="020B0604020202020204" pitchFamily="34" charset="0"/>
              <a:buChar char="•"/>
            </a:pPr>
            <a:r>
              <a:rPr lang="en-US" sz="3400" dirty="0">
                <a:latin typeface="+mj-lt"/>
              </a:rPr>
              <a:t>Project will provide recommendations for ensuring that communications in the analytical instrument ecosystem are trustworthy, address the analytical instrument itself and the environment in which the instrument communicates</a:t>
            </a:r>
          </a:p>
          <a:p>
            <a:pPr marL="457200" indent="-457200">
              <a:lnSpc>
                <a:spcPct val="100000"/>
              </a:lnSpc>
              <a:spcBef>
                <a:spcPts val="0"/>
              </a:spcBef>
              <a:spcAft>
                <a:spcPts val="1200"/>
              </a:spcAft>
              <a:buFont typeface="Arial" panose="020B0604020202020204" pitchFamily="34" charset="0"/>
              <a:buChar char="•"/>
            </a:pPr>
            <a:endParaRPr lang="en-US" sz="3400" dirty="0">
              <a:latin typeface="+mj-lt"/>
            </a:endParaRPr>
          </a:p>
        </p:txBody>
      </p:sp>
    </p:spTree>
    <p:extLst>
      <p:ext uri="{BB962C8B-B14F-4D97-AF65-F5344CB8AC3E}">
        <p14:creationId xmlns:p14="http://schemas.microsoft.com/office/powerpoint/2010/main" val="2969369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CMS, FDA and CDC Tri-agency workgroups</a:t>
            </a:r>
          </a:p>
        </p:txBody>
      </p:sp>
      <p:sp>
        <p:nvSpPr>
          <p:cNvPr id="3" name="Slide Number Placeholder 2"/>
          <p:cNvSpPr>
            <a:spLocks noGrp="1"/>
          </p:cNvSpPr>
          <p:nvPr>
            <p:ph type="sldNum" sz="quarter" idx="4"/>
          </p:nvPr>
        </p:nvSpPr>
        <p:spPr/>
        <p:txBody>
          <a:bodyPr/>
          <a:lstStyle/>
          <a:p>
            <a:fld id="{295008BC-DA31-4D19-837B-EFA4386B05F5}" type="slidenum">
              <a:rPr lang="en-US" smtClean="0">
                <a:solidFill>
                  <a:srgbClr val="FFFFFF">
                    <a:lumMod val="50000"/>
                  </a:srgbClr>
                </a:solidFill>
              </a:rPr>
              <a:pPr/>
              <a:t>41</a:t>
            </a:fld>
            <a:endParaRPr lang="en-US" dirty="0">
              <a:solidFill>
                <a:srgbClr val="FFFFFF">
                  <a:lumMod val="50000"/>
                </a:srgbClr>
              </a:solidFill>
            </a:endParaRPr>
          </a:p>
        </p:txBody>
      </p:sp>
      <p:sp>
        <p:nvSpPr>
          <p:cNvPr id="4" name="Rectangle 3"/>
          <p:cNvSpPr/>
          <p:nvPr/>
        </p:nvSpPr>
        <p:spPr>
          <a:xfrm>
            <a:off x="1187669" y="1455420"/>
            <a:ext cx="10336924" cy="5262979"/>
          </a:xfrm>
          <a:prstGeom prst="rect">
            <a:avLst/>
          </a:prstGeom>
        </p:spPr>
        <p:txBody>
          <a:bodyPr wrap="square">
            <a:spAutoFit/>
          </a:bodyPr>
          <a:lstStyle/>
          <a:p>
            <a:pPr marL="457200" indent="-457200">
              <a:lnSpc>
                <a:spcPct val="100000"/>
              </a:lnSpc>
              <a:spcBef>
                <a:spcPts val="0"/>
              </a:spcBef>
              <a:spcAft>
                <a:spcPts val="1200"/>
              </a:spcAft>
              <a:buFont typeface="Arial" panose="020B0604020202020204" pitchFamily="34" charset="0"/>
              <a:buChar char="•"/>
            </a:pPr>
            <a:r>
              <a:rPr lang="en-US" sz="3400" dirty="0">
                <a:latin typeface="+mj-lt"/>
              </a:rPr>
              <a:t>Emergency Use Authorizations (EUAs</a:t>
            </a:r>
            <a:r>
              <a:rPr lang="en-US" sz="3400" dirty="0" smtClean="0">
                <a:latin typeface="+mj-lt"/>
              </a:rPr>
              <a:t>): Created </a:t>
            </a:r>
            <a:r>
              <a:rPr lang="en-US" sz="3400" dirty="0">
                <a:latin typeface="+mj-lt"/>
              </a:rPr>
              <a:t>to promote coordination among 3 federal agencies to provide support for the implementation of in vitro diagnostic (IVD) assays under an Emergency Use Authorization (EUA)</a:t>
            </a:r>
          </a:p>
          <a:p>
            <a:pPr marL="457200" indent="-457200">
              <a:lnSpc>
                <a:spcPct val="100000"/>
              </a:lnSpc>
              <a:spcBef>
                <a:spcPts val="0"/>
              </a:spcBef>
              <a:spcAft>
                <a:spcPts val="1200"/>
              </a:spcAft>
              <a:buFont typeface="Arial" panose="020B0604020202020204" pitchFamily="34" charset="0"/>
              <a:buChar char="•"/>
            </a:pPr>
            <a:r>
              <a:rPr lang="en-US" sz="3400" dirty="0">
                <a:latin typeface="+mj-lt"/>
              </a:rPr>
              <a:t>Provide timely recommendations and guidance during emergencies to help ensure rapid EUA authorization of qualified IVD assays and appropriate implementation.</a:t>
            </a:r>
          </a:p>
          <a:p>
            <a:pPr marL="457200" indent="-457200">
              <a:lnSpc>
                <a:spcPct val="100000"/>
              </a:lnSpc>
              <a:spcBef>
                <a:spcPts val="0"/>
              </a:spcBef>
              <a:spcAft>
                <a:spcPts val="1200"/>
              </a:spcAft>
              <a:buFont typeface="Arial" panose="020B0604020202020204" pitchFamily="34" charset="0"/>
              <a:buChar char="•"/>
            </a:pPr>
            <a:endParaRPr lang="en-US" sz="3400" dirty="0">
              <a:latin typeface="+mj-lt"/>
            </a:endParaRPr>
          </a:p>
        </p:txBody>
      </p:sp>
    </p:spTree>
    <p:extLst>
      <p:ext uri="{BB962C8B-B14F-4D97-AF65-F5344CB8AC3E}">
        <p14:creationId xmlns:p14="http://schemas.microsoft.com/office/powerpoint/2010/main" val="8393563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CLIAC Workgroups</a:t>
            </a:r>
            <a:endParaRPr lang="en-US" dirty="0"/>
          </a:p>
        </p:txBody>
      </p:sp>
      <p:sp>
        <p:nvSpPr>
          <p:cNvPr id="3" name="Slide Number Placeholder 2"/>
          <p:cNvSpPr>
            <a:spLocks noGrp="1"/>
          </p:cNvSpPr>
          <p:nvPr>
            <p:ph type="sldNum" sz="quarter" idx="4"/>
          </p:nvPr>
        </p:nvSpPr>
        <p:spPr/>
        <p:txBody>
          <a:bodyPr/>
          <a:lstStyle/>
          <a:p>
            <a:fld id="{295008BC-DA31-4D19-837B-EFA4386B05F5}" type="slidenum">
              <a:rPr lang="en-US" smtClean="0">
                <a:solidFill>
                  <a:srgbClr val="FFFFFF">
                    <a:lumMod val="50000"/>
                  </a:srgbClr>
                </a:solidFill>
              </a:rPr>
              <a:pPr/>
              <a:t>42</a:t>
            </a:fld>
            <a:endParaRPr lang="en-US" dirty="0">
              <a:solidFill>
                <a:srgbClr val="FFFFFF">
                  <a:lumMod val="50000"/>
                </a:srgbClr>
              </a:solidFill>
            </a:endParaRPr>
          </a:p>
        </p:txBody>
      </p:sp>
      <p:sp>
        <p:nvSpPr>
          <p:cNvPr id="4" name="Rectangle 3"/>
          <p:cNvSpPr/>
          <p:nvPr/>
        </p:nvSpPr>
        <p:spPr>
          <a:xfrm>
            <a:off x="1187669" y="1455420"/>
            <a:ext cx="10336924" cy="5416868"/>
          </a:xfrm>
          <a:prstGeom prst="rect">
            <a:avLst/>
          </a:prstGeom>
        </p:spPr>
        <p:txBody>
          <a:bodyPr wrap="square">
            <a:spAutoFit/>
          </a:bodyPr>
          <a:lstStyle/>
          <a:p>
            <a:pPr marL="457200" indent="-457200">
              <a:lnSpc>
                <a:spcPct val="100000"/>
              </a:lnSpc>
              <a:spcBef>
                <a:spcPts val="0"/>
              </a:spcBef>
              <a:spcAft>
                <a:spcPts val="1200"/>
              </a:spcAft>
              <a:buFont typeface="Arial" panose="020B0604020202020204" pitchFamily="34" charset="0"/>
              <a:buChar char="•"/>
            </a:pPr>
            <a:r>
              <a:rPr lang="en-US" sz="3400" dirty="0">
                <a:latin typeface="+mj-lt"/>
              </a:rPr>
              <a:t>Clinical Laboratory Improvement Advisory Committee (CLIAC) is the Federal Advisory committee for CLIA</a:t>
            </a:r>
          </a:p>
          <a:p>
            <a:pPr marL="457200" indent="-457200">
              <a:lnSpc>
                <a:spcPct val="100000"/>
              </a:lnSpc>
              <a:spcBef>
                <a:spcPts val="0"/>
              </a:spcBef>
              <a:spcAft>
                <a:spcPts val="1200"/>
              </a:spcAft>
              <a:buFont typeface="Arial" panose="020B0604020202020204" pitchFamily="34" charset="0"/>
              <a:buChar char="•"/>
            </a:pPr>
            <a:r>
              <a:rPr lang="en-US" sz="3400" dirty="0">
                <a:latin typeface="+mj-lt"/>
              </a:rPr>
              <a:t>April 2018 meeting, CMS requested the creation of 2 workgroups that would provide information on better regulatory oversight of:</a:t>
            </a:r>
          </a:p>
          <a:p>
            <a:pPr marL="914400" lvl="1" indent="-457200">
              <a:spcAft>
                <a:spcPts val="1200"/>
              </a:spcAft>
              <a:buFont typeface="Arial" panose="020B0604020202020204" pitchFamily="34" charset="0"/>
              <a:buChar char="•"/>
            </a:pPr>
            <a:r>
              <a:rPr lang="en-US" sz="3400" dirty="0">
                <a:latin typeface="+mj-lt"/>
              </a:rPr>
              <a:t>Next Generation Sequencing</a:t>
            </a:r>
          </a:p>
          <a:p>
            <a:pPr marL="914400" lvl="1" indent="-457200">
              <a:spcAft>
                <a:spcPts val="1200"/>
              </a:spcAft>
              <a:buFont typeface="Arial" panose="020B0604020202020204" pitchFamily="34" charset="0"/>
              <a:buChar char="•"/>
            </a:pPr>
            <a:r>
              <a:rPr lang="en-US" sz="3400" dirty="0">
                <a:latin typeface="+mj-lt"/>
              </a:rPr>
              <a:t>Non Traditional Testing (such as cloud technology, remote pathology)</a:t>
            </a:r>
          </a:p>
          <a:p>
            <a:pPr marL="457200" indent="-457200">
              <a:lnSpc>
                <a:spcPct val="100000"/>
              </a:lnSpc>
              <a:spcBef>
                <a:spcPts val="0"/>
              </a:spcBef>
              <a:spcAft>
                <a:spcPts val="1200"/>
              </a:spcAft>
              <a:buFont typeface="Arial" panose="020B0604020202020204" pitchFamily="34" charset="0"/>
              <a:buChar char="•"/>
            </a:pPr>
            <a:endParaRPr lang="en-US" sz="3400" dirty="0">
              <a:latin typeface="+mj-lt"/>
            </a:endParaRPr>
          </a:p>
        </p:txBody>
      </p:sp>
    </p:spTree>
    <p:extLst>
      <p:ext uri="{BB962C8B-B14F-4D97-AF65-F5344CB8AC3E}">
        <p14:creationId xmlns:p14="http://schemas.microsoft.com/office/powerpoint/2010/main" val="2165795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Gen Sequencing (NGS</a:t>
            </a:r>
            <a:r>
              <a:rPr lang="en-US" dirty="0" smtClean="0"/>
              <a:t>)</a:t>
            </a:r>
            <a:endParaRPr lang="en-US" dirty="0"/>
          </a:p>
        </p:txBody>
      </p:sp>
      <p:sp>
        <p:nvSpPr>
          <p:cNvPr id="3" name="Slide Number Placeholder 2"/>
          <p:cNvSpPr>
            <a:spLocks noGrp="1"/>
          </p:cNvSpPr>
          <p:nvPr>
            <p:ph type="sldNum" sz="quarter" idx="4"/>
          </p:nvPr>
        </p:nvSpPr>
        <p:spPr/>
        <p:txBody>
          <a:bodyPr/>
          <a:lstStyle/>
          <a:p>
            <a:fld id="{295008BC-DA31-4D19-837B-EFA4386B05F5}" type="slidenum">
              <a:rPr lang="en-US" smtClean="0">
                <a:solidFill>
                  <a:srgbClr val="FFFFFF">
                    <a:lumMod val="50000"/>
                  </a:srgbClr>
                </a:solidFill>
              </a:rPr>
              <a:pPr/>
              <a:t>43</a:t>
            </a:fld>
            <a:endParaRPr lang="en-US" dirty="0">
              <a:solidFill>
                <a:srgbClr val="FFFFFF">
                  <a:lumMod val="50000"/>
                </a:srgbClr>
              </a:solidFill>
            </a:endParaRPr>
          </a:p>
        </p:txBody>
      </p:sp>
      <p:sp>
        <p:nvSpPr>
          <p:cNvPr id="4" name="Content Placeholder 4"/>
          <p:cNvSpPr txBox="1">
            <a:spLocks/>
          </p:cNvSpPr>
          <p:nvPr/>
        </p:nvSpPr>
        <p:spPr>
          <a:xfrm>
            <a:off x="609600" y="1350819"/>
            <a:ext cx="10972800" cy="529936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80990" indent="-380990">
              <a:spcAft>
                <a:spcPts val="600"/>
              </a:spcAft>
            </a:pPr>
            <a:r>
              <a:rPr lang="en-US" smtClean="0">
                <a:latin typeface="+mj-lt"/>
              </a:rPr>
              <a:t>Any facility that performs either a portion of a test, </a:t>
            </a:r>
            <a:r>
              <a:rPr lang="en-US" u="sng" smtClean="0">
                <a:latin typeface="+mj-lt"/>
              </a:rPr>
              <a:t>or the entire test, in order to report a result, is subject to CLIA </a:t>
            </a:r>
            <a:r>
              <a:rPr lang="en-US" smtClean="0">
                <a:latin typeface="+mj-lt"/>
              </a:rPr>
              <a:t>(i.e. from when the specimen is received by the facility for testing, tested by the individual or instrument, through when the results are reported out to the authorized individual).</a:t>
            </a:r>
          </a:p>
          <a:p>
            <a:pPr marL="380990" indent="-380990"/>
            <a:r>
              <a:rPr lang="en-US" smtClean="0">
                <a:latin typeface="+mj-lt"/>
              </a:rPr>
              <a:t>This applies to specimens collected and tested in the United States (U.S.), and those that are collected in the U.S. but tested outside of the U.S. </a:t>
            </a:r>
          </a:p>
          <a:p>
            <a:endParaRPr lang="en-US" dirty="0">
              <a:latin typeface="+mj-lt"/>
            </a:endParaRPr>
          </a:p>
        </p:txBody>
      </p:sp>
    </p:spTree>
    <p:extLst>
      <p:ext uri="{BB962C8B-B14F-4D97-AF65-F5344CB8AC3E}">
        <p14:creationId xmlns:p14="http://schemas.microsoft.com/office/powerpoint/2010/main" val="32053254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Gen Sequencing (NGS</a:t>
            </a:r>
            <a:r>
              <a:rPr lang="en-US" dirty="0" smtClean="0"/>
              <a:t>)</a:t>
            </a:r>
            <a:endParaRPr lang="en-US" dirty="0"/>
          </a:p>
        </p:txBody>
      </p:sp>
      <p:sp>
        <p:nvSpPr>
          <p:cNvPr id="3" name="Slide Number Placeholder 2"/>
          <p:cNvSpPr>
            <a:spLocks noGrp="1"/>
          </p:cNvSpPr>
          <p:nvPr>
            <p:ph type="sldNum" sz="quarter" idx="4"/>
          </p:nvPr>
        </p:nvSpPr>
        <p:spPr/>
        <p:txBody>
          <a:bodyPr/>
          <a:lstStyle/>
          <a:p>
            <a:fld id="{295008BC-DA31-4D19-837B-EFA4386B05F5}" type="slidenum">
              <a:rPr lang="en-US" smtClean="0">
                <a:solidFill>
                  <a:srgbClr val="FFFFFF">
                    <a:lumMod val="50000"/>
                  </a:srgbClr>
                </a:solidFill>
              </a:rPr>
              <a:pPr/>
              <a:t>44</a:t>
            </a:fld>
            <a:endParaRPr lang="en-US" dirty="0">
              <a:solidFill>
                <a:srgbClr val="FFFFFF">
                  <a:lumMod val="50000"/>
                </a:srgbClr>
              </a:solidFill>
            </a:endParaRPr>
          </a:p>
        </p:txBody>
      </p:sp>
      <p:sp>
        <p:nvSpPr>
          <p:cNvPr id="4" name="Content Placeholder 4"/>
          <p:cNvSpPr txBox="1">
            <a:spLocks/>
          </p:cNvSpPr>
          <p:nvPr/>
        </p:nvSpPr>
        <p:spPr>
          <a:xfrm>
            <a:off x="609600" y="1350819"/>
            <a:ext cx="10972800" cy="529936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80990" indent="-380990">
              <a:spcAft>
                <a:spcPts val="600"/>
              </a:spcAft>
            </a:pPr>
            <a:r>
              <a:rPr lang="en-US" dirty="0">
                <a:latin typeface="+mj-lt"/>
              </a:rPr>
              <a:t>CMS has determined the NGS bioinformatics process, which performs the data analysis/analytical interpretation of the testing process does meet the CLIA definition of a “test system” and “laboratory” as defined in 42 CFR §493.2. </a:t>
            </a:r>
          </a:p>
          <a:p>
            <a:endParaRPr lang="en-US" dirty="0">
              <a:latin typeface="+mj-lt"/>
            </a:endParaRPr>
          </a:p>
        </p:txBody>
      </p:sp>
    </p:spTree>
    <p:extLst>
      <p:ext uri="{BB962C8B-B14F-4D97-AF65-F5344CB8AC3E}">
        <p14:creationId xmlns:p14="http://schemas.microsoft.com/office/powerpoint/2010/main" val="28302366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Non-Traditional Testing</a:t>
            </a:r>
            <a:endParaRPr lang="en-US" dirty="0"/>
          </a:p>
        </p:txBody>
      </p:sp>
      <p:sp>
        <p:nvSpPr>
          <p:cNvPr id="3" name="Slide Number Placeholder 2"/>
          <p:cNvSpPr>
            <a:spLocks noGrp="1"/>
          </p:cNvSpPr>
          <p:nvPr>
            <p:ph type="sldNum" sz="quarter" idx="4"/>
          </p:nvPr>
        </p:nvSpPr>
        <p:spPr/>
        <p:txBody>
          <a:bodyPr/>
          <a:lstStyle/>
          <a:p>
            <a:fld id="{295008BC-DA31-4D19-837B-EFA4386B05F5}" type="slidenum">
              <a:rPr lang="en-US" smtClean="0">
                <a:solidFill>
                  <a:srgbClr val="FFFFFF">
                    <a:lumMod val="50000"/>
                  </a:srgbClr>
                </a:solidFill>
              </a:rPr>
              <a:pPr/>
              <a:t>45</a:t>
            </a:fld>
            <a:endParaRPr lang="en-US" dirty="0">
              <a:solidFill>
                <a:srgbClr val="FFFFFF">
                  <a:lumMod val="50000"/>
                </a:srgbClr>
              </a:solidFill>
            </a:endParaRPr>
          </a:p>
        </p:txBody>
      </p:sp>
      <p:sp>
        <p:nvSpPr>
          <p:cNvPr id="4" name="Rectangle 3"/>
          <p:cNvSpPr/>
          <p:nvPr/>
        </p:nvSpPr>
        <p:spPr>
          <a:xfrm>
            <a:off x="812800" y="1455420"/>
            <a:ext cx="10972800" cy="4524315"/>
          </a:xfrm>
          <a:prstGeom prst="rect">
            <a:avLst/>
          </a:prstGeom>
        </p:spPr>
        <p:txBody>
          <a:bodyPr wrap="square">
            <a:spAutoFit/>
          </a:bodyPr>
          <a:lstStyle/>
          <a:p>
            <a:r>
              <a:rPr lang="en-US" sz="3600" b="1" dirty="0">
                <a:latin typeface="+mj-lt"/>
              </a:rPr>
              <a:t>Traditional Testing Model</a:t>
            </a:r>
          </a:p>
          <a:p>
            <a:pPr marL="1028700" lvl="1" indent="-571500">
              <a:buSzPct val="80000"/>
              <a:buFont typeface="Arial" panose="020B0604020202020204" pitchFamily="34" charset="0"/>
              <a:buChar char="•"/>
            </a:pPr>
            <a:r>
              <a:rPr lang="en-US" sz="3600" dirty="0">
                <a:latin typeface="+mj-lt"/>
              </a:rPr>
              <a:t>All phases of laboratory test performed and reported out by one CLIA </a:t>
            </a:r>
            <a:r>
              <a:rPr lang="en-US" sz="3600" dirty="0" smtClean="0">
                <a:latin typeface="+mj-lt"/>
              </a:rPr>
              <a:t>laboratory</a:t>
            </a:r>
          </a:p>
          <a:p>
            <a:pPr lvl="1">
              <a:buSzPct val="80000"/>
            </a:pPr>
            <a:endParaRPr lang="en-US" sz="3600" dirty="0">
              <a:latin typeface="+mj-lt"/>
            </a:endParaRPr>
          </a:p>
          <a:p>
            <a:r>
              <a:rPr lang="en-US" sz="3600" b="1" dirty="0">
                <a:latin typeface="+mj-lt"/>
              </a:rPr>
              <a:t>Non-Traditional Model</a:t>
            </a:r>
          </a:p>
          <a:p>
            <a:pPr marL="1028700" lvl="1" indent="-571500">
              <a:buFont typeface="Arial" panose="020B0604020202020204" pitchFamily="34" charset="0"/>
              <a:buChar char="•"/>
            </a:pPr>
            <a:r>
              <a:rPr lang="en-US" sz="3600" dirty="0">
                <a:latin typeface="+mj-lt"/>
              </a:rPr>
              <a:t>Common to split test functions and outsource to contractors</a:t>
            </a:r>
          </a:p>
          <a:p>
            <a:pPr marL="1028700" lvl="1" indent="-571500">
              <a:buFont typeface="Arial" panose="020B0604020202020204" pitchFamily="34" charset="0"/>
              <a:buChar char="•"/>
            </a:pPr>
            <a:r>
              <a:rPr lang="en-US" sz="3600" dirty="0">
                <a:latin typeface="+mj-lt"/>
              </a:rPr>
              <a:t>Improved accessibility and use of digital data</a:t>
            </a:r>
          </a:p>
        </p:txBody>
      </p:sp>
    </p:spTree>
    <p:extLst>
      <p:ext uri="{BB962C8B-B14F-4D97-AF65-F5344CB8AC3E}">
        <p14:creationId xmlns:p14="http://schemas.microsoft.com/office/powerpoint/2010/main" val="21668187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098200" y="3463136"/>
            <a:ext cx="6136217" cy="486012"/>
          </a:xfrm>
        </p:spPr>
        <p:txBody>
          <a:bodyPr>
            <a:normAutofit/>
          </a:bodyPr>
          <a:lstStyle/>
          <a:p>
            <a:r>
              <a:rPr lang="en-US" sz="2000" dirty="0"/>
              <a:t>Acting Director: David Escobedo</a:t>
            </a:r>
          </a:p>
        </p:txBody>
      </p:sp>
      <p:sp>
        <p:nvSpPr>
          <p:cNvPr id="3" name="Title 2"/>
          <p:cNvSpPr>
            <a:spLocks noGrp="1"/>
          </p:cNvSpPr>
          <p:nvPr>
            <p:ph type="ctrTitle" sz="quarter"/>
          </p:nvPr>
        </p:nvSpPr>
        <p:spPr/>
        <p:txBody>
          <a:bodyPr/>
          <a:lstStyle/>
          <a:p>
            <a:r>
              <a:rPr lang="en-US" dirty="0"/>
              <a:t>Quality, Safety and Education Division</a:t>
            </a:r>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95008BC-DA31-4D19-837B-EFA4386B05F5}" type="slidenum">
              <a:rPr kumimoji="0" lang="en-US" sz="1200" b="0" i="0" u="none" strike="noStrike" kern="1200" cap="none" spc="0" normalizeH="0" baseline="0" noProof="0" smtClean="0">
                <a:ln>
                  <a:noFill/>
                </a:ln>
                <a:solidFill>
                  <a:srgbClr val="FFFFFF">
                    <a:lumMod val="50000"/>
                  </a:srgbClr>
                </a:solidFill>
                <a:effectLst/>
                <a:uLnTx/>
                <a:uFillTx/>
                <a:latin typeface="Constantia"/>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46</a:t>
            </a:fld>
            <a:endParaRPr kumimoji="0" lang="en-US" sz="1200" b="0" i="0" u="none" strike="noStrike" kern="1200" cap="none" spc="0" normalizeH="0" baseline="0" noProof="0" dirty="0">
              <a:ln>
                <a:noFill/>
              </a:ln>
              <a:solidFill>
                <a:srgbClr val="FFFFFF">
                  <a:lumMod val="50000"/>
                </a:srgbClr>
              </a:solidFill>
              <a:effectLst/>
              <a:uLnTx/>
              <a:uFillTx/>
              <a:latin typeface="Constantia"/>
              <a:ea typeface="+mn-ea"/>
              <a:cs typeface="+mn-cs"/>
            </a:endParaRPr>
          </a:p>
        </p:txBody>
      </p:sp>
    </p:spTree>
    <p:extLst>
      <p:ext uri="{BB962C8B-B14F-4D97-AF65-F5344CB8AC3E}">
        <p14:creationId xmlns:p14="http://schemas.microsoft.com/office/powerpoint/2010/main" val="13521810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What’s Happened</a:t>
            </a:r>
          </a:p>
        </p:txBody>
      </p:sp>
      <p:sp>
        <p:nvSpPr>
          <p:cNvPr id="3" name="TextBox 2"/>
          <p:cNvSpPr txBox="1"/>
          <p:nvPr/>
        </p:nvSpPr>
        <p:spPr>
          <a:xfrm>
            <a:off x="1102251" y="1298865"/>
            <a:ext cx="10683349" cy="5262979"/>
          </a:xfrm>
          <a:prstGeom prst="rect">
            <a:avLst/>
          </a:prstGeom>
          <a:noFill/>
        </p:spPr>
        <p:txBody>
          <a:bodyPr wrap="square" rtlCol="0">
            <a:spAutoFit/>
          </a:bodyPr>
          <a:lstStyle/>
          <a:p>
            <a:pPr marL="285750" lvl="0" indent="-285750">
              <a:buFont typeface="Arial" panose="020B0604020202020204" pitchFamily="34" charset="0"/>
              <a:buChar char="•"/>
            </a:pPr>
            <a:r>
              <a:rPr lang="en-US" sz="2400" dirty="0">
                <a:latin typeface="+mj-lt"/>
              </a:rPr>
              <a:t>Online training for the PRTF, ESRD and CMHC programs has become available since our last update at the SETI.  As a result, newly hired state and federal surveyors are able to access these and other basic trainings immediately upon hire so they can begin work promptly. States and Regions will no longer need to spend money on surveyor travel to attend these CMS basic surveyor trainings. </a:t>
            </a:r>
          </a:p>
          <a:p>
            <a:pPr lvl="0"/>
            <a:endParaRPr lang="en-US" sz="2400" dirty="0">
              <a:latin typeface="+mj-lt"/>
            </a:endParaRPr>
          </a:p>
          <a:p>
            <a:pPr marL="285750" lvl="0" indent="-285750">
              <a:buFont typeface="Arial" panose="020B0604020202020204" pitchFamily="34" charset="0"/>
              <a:buChar char="•"/>
            </a:pPr>
            <a:r>
              <a:rPr lang="en-US" sz="2400" dirty="0">
                <a:latin typeface="+mj-lt"/>
              </a:rPr>
              <a:t>Developed and delivered training on the new LTC survey process which included technical specifications, a process manual, new interpretive guidelines for the State Operations Manual and training for approximately 5,000 surveyors to perform over 60,000 surveys of the facilities to assess their compliance with the new LTC requirements.</a:t>
            </a:r>
          </a:p>
          <a:p>
            <a:pPr lvl="0"/>
            <a:endParaRPr lang="en-US" sz="2400" dirty="0">
              <a:latin typeface="+mj-lt"/>
            </a:endParaRPr>
          </a:p>
          <a:p>
            <a:pPr marL="285750" lvl="0" indent="-285750">
              <a:buFont typeface="Arial" panose="020B0604020202020204" pitchFamily="34" charset="0"/>
              <a:buChar char="•"/>
            </a:pPr>
            <a:r>
              <a:rPr lang="en-US" sz="2400" dirty="0">
                <a:latin typeface="+mj-lt"/>
              </a:rPr>
              <a:t>Successfully completed the development and online delivery of the new LSC training for all LSC surveyors. </a:t>
            </a:r>
          </a:p>
        </p:txBody>
      </p:sp>
    </p:spTree>
    <p:extLst>
      <p:ext uri="{BB962C8B-B14F-4D97-AF65-F5344CB8AC3E}">
        <p14:creationId xmlns:p14="http://schemas.microsoft.com/office/powerpoint/2010/main" val="39947874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What’s Coming Up</a:t>
            </a:r>
          </a:p>
        </p:txBody>
      </p:sp>
      <p:sp>
        <p:nvSpPr>
          <p:cNvPr id="3" name="TextBox 2"/>
          <p:cNvSpPr txBox="1"/>
          <p:nvPr/>
        </p:nvSpPr>
        <p:spPr>
          <a:xfrm>
            <a:off x="1102251" y="1298865"/>
            <a:ext cx="9438467" cy="4339650"/>
          </a:xfrm>
          <a:prstGeom prst="rect">
            <a:avLst/>
          </a:prstGeom>
          <a:noFill/>
        </p:spPr>
        <p:txBody>
          <a:bodyPr wrap="square" rtlCol="0">
            <a:spAutoFit/>
          </a:bodyPr>
          <a:lstStyle/>
          <a:p>
            <a:pPr marL="285750" lvl="0" indent="-285750">
              <a:buFont typeface="Arial" panose="020B0604020202020204" pitchFamily="34" charset="0"/>
              <a:buChar char="•"/>
            </a:pPr>
            <a:r>
              <a:rPr lang="en-US" sz="2400" dirty="0">
                <a:latin typeface="+mj-lt"/>
              </a:rPr>
              <a:t>The first Quality Improvement Training (QIT) will go live in September. This training is the first in a series that will be made available to providers when they are cited for being out of compliance with a specific Tag, or regulation.  This initial training will address the ASC Tag (241) on Sanitary Environment.  A link to this </a:t>
            </a:r>
            <a:r>
              <a:rPr lang="en-US" sz="2400" u="sng" dirty="0">
                <a:latin typeface="+mj-lt"/>
              </a:rPr>
              <a:t>voluntary</a:t>
            </a:r>
            <a:r>
              <a:rPr lang="en-US" sz="2400" dirty="0">
                <a:latin typeface="+mj-lt"/>
              </a:rPr>
              <a:t>, short (10 to 15 minutes), web based training will be included in enforcement letters when a provider is found to be out of compliance with this Tag.  This effort is in support of QSOG’s initiative to use enforcement and education/training as tools for quality improvement.</a:t>
            </a:r>
          </a:p>
          <a:p>
            <a:pPr lvl="0"/>
            <a:r>
              <a:rPr lang="en-US" sz="2400" dirty="0">
                <a:latin typeface="+mj-lt"/>
              </a:rPr>
              <a:t> </a:t>
            </a:r>
          </a:p>
          <a:p>
            <a:pPr marR="0" lvl="0" algn="l" defTabSz="914400" rtl="0" eaLnBrk="1" fontAlgn="auto" latinLnBrk="0" hangingPunct="1">
              <a:lnSpc>
                <a:spcPct val="100000"/>
              </a:lnSpc>
              <a:spcBef>
                <a:spcPts val="0"/>
              </a:spcBef>
              <a:spcAft>
                <a:spcPts val="0"/>
              </a:spcAft>
              <a:buClrTx/>
              <a:buSzTx/>
              <a:tabLst/>
              <a:defRPr/>
            </a:pPr>
            <a:endParaRPr kumimoji="0" lang="en-US" sz="3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34602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What’s Coming Up</a:t>
            </a:r>
          </a:p>
        </p:txBody>
      </p:sp>
      <p:sp>
        <p:nvSpPr>
          <p:cNvPr id="4" name="Rectangle 3"/>
          <p:cNvSpPr/>
          <p:nvPr/>
        </p:nvSpPr>
        <p:spPr>
          <a:xfrm>
            <a:off x="1040523" y="1582341"/>
            <a:ext cx="10421007" cy="4154984"/>
          </a:xfrm>
          <a:prstGeom prst="rect">
            <a:avLst/>
          </a:prstGeom>
        </p:spPr>
        <p:txBody>
          <a:bodyPr wrap="square">
            <a:spAutoFit/>
          </a:bodyPr>
          <a:lstStyle/>
          <a:p>
            <a:pPr marL="285750" lvl="0" indent="-285750">
              <a:buFont typeface="Arial" panose="020B0604020202020204" pitchFamily="34" charset="0"/>
              <a:buChar char="•"/>
            </a:pPr>
            <a:r>
              <a:rPr lang="en-US" sz="2400" dirty="0">
                <a:latin typeface="+mj-lt"/>
              </a:rPr>
              <a:t>Working to go live with a user-friendly, simplified, learner-directed training platform called the Quality, Safety and Education Portal (QSEP).  Currently working to resolve all issues associated with moving to the CMS cloud, addressing and resolving all security requirements and obtaining the necessary Authority To Operate.</a:t>
            </a:r>
          </a:p>
          <a:p>
            <a:pPr lvl="0"/>
            <a:endParaRPr lang="en-US" sz="2400" dirty="0">
              <a:latin typeface="+mj-lt"/>
            </a:endParaRPr>
          </a:p>
          <a:p>
            <a:pPr marL="285750" lvl="0" indent="-285750">
              <a:buFont typeface="Arial" panose="020B0604020202020204" pitchFamily="34" charset="0"/>
              <a:buChar char="•"/>
            </a:pPr>
            <a:r>
              <a:rPr lang="en-US" sz="2400" dirty="0">
                <a:latin typeface="+mj-lt"/>
              </a:rPr>
              <a:t>A training module for the transplant program, which will reside within the hospital surveyor training plan, is being created and will be available in October.</a:t>
            </a:r>
          </a:p>
          <a:p>
            <a:pPr marL="285750" lvl="0" indent="-285750">
              <a:buFont typeface="Arial" panose="020B0604020202020204" pitchFamily="34" charset="0"/>
              <a:buChar char="•"/>
            </a:pPr>
            <a:endParaRPr lang="en-US" sz="2400" dirty="0">
              <a:latin typeface="+mj-lt"/>
            </a:endParaRPr>
          </a:p>
          <a:p>
            <a:pPr marL="285750" lvl="0" indent="-285750">
              <a:buFont typeface="Arial" panose="020B0604020202020204" pitchFamily="34" charset="0"/>
              <a:buChar char="•"/>
            </a:pPr>
            <a:r>
              <a:rPr lang="en-US" sz="2400" dirty="0">
                <a:latin typeface="+mj-lt"/>
              </a:rPr>
              <a:t>A complaint triage training is being created and is scheduled to be available in October.</a:t>
            </a:r>
          </a:p>
        </p:txBody>
      </p:sp>
    </p:spTree>
    <p:extLst>
      <p:ext uri="{BB962C8B-B14F-4D97-AF65-F5344CB8AC3E}">
        <p14:creationId xmlns:p14="http://schemas.microsoft.com/office/powerpoint/2010/main" val="1843623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User-Centric Strategy</a:t>
            </a:r>
          </a:p>
        </p:txBody>
      </p:sp>
      <p:sp>
        <p:nvSpPr>
          <p:cNvPr id="3" name="Slide Number Placeholder 2"/>
          <p:cNvSpPr>
            <a:spLocks noGrp="1"/>
          </p:cNvSpPr>
          <p:nvPr>
            <p:ph type="sldNum" sz="quarter" idx="4"/>
          </p:nvPr>
        </p:nvSpPr>
        <p:spPr/>
        <p:txBody>
          <a:bodyPr/>
          <a:lstStyle/>
          <a:p>
            <a:fld id="{295008BC-DA31-4D19-837B-EFA4386B05F5}" type="slidenum">
              <a:rPr lang="en-US" smtClean="0">
                <a:solidFill>
                  <a:srgbClr val="FFFFFF">
                    <a:lumMod val="50000"/>
                  </a:srgbClr>
                </a:solidFill>
              </a:rPr>
              <a:pPr/>
              <a:t>5</a:t>
            </a:fld>
            <a:endParaRPr lang="en-US" dirty="0">
              <a:solidFill>
                <a:srgbClr val="FFFFFF">
                  <a:lumMod val="50000"/>
                </a:srgbClr>
              </a:solidFill>
            </a:endParaRPr>
          </a:p>
        </p:txBody>
      </p:sp>
      <p:sp>
        <p:nvSpPr>
          <p:cNvPr id="5" name="Content Placeholder 2"/>
          <p:cNvSpPr txBox="1">
            <a:spLocks/>
          </p:cNvSpPr>
          <p:nvPr/>
        </p:nvSpPr>
        <p:spPr>
          <a:xfrm>
            <a:off x="1206228" y="1298865"/>
            <a:ext cx="10350231" cy="4829561"/>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600"/>
              </a:spcAft>
            </a:pPr>
            <a:r>
              <a:rPr lang="en-US" sz="2000" dirty="0" smtClean="0"/>
              <a:t>Combine an Agile methodology with a User-Centric Design strategy. </a:t>
            </a:r>
          </a:p>
          <a:p>
            <a:pPr>
              <a:spcAft>
                <a:spcPts val="600"/>
              </a:spcAft>
            </a:pPr>
            <a:r>
              <a:rPr lang="en-US" sz="2000" dirty="0" smtClean="0"/>
              <a:t>Focus on </a:t>
            </a:r>
            <a:r>
              <a:rPr lang="en-US" sz="2000" b="1" dirty="0" smtClean="0">
                <a:solidFill>
                  <a:srgbClr val="003366"/>
                </a:solidFill>
              </a:rPr>
              <a:t>empathy</a:t>
            </a:r>
            <a:r>
              <a:rPr lang="en-US" sz="2000" dirty="0" smtClean="0"/>
              <a:t> and a deep understanding of the users throughout the design and development process.</a:t>
            </a:r>
          </a:p>
          <a:p>
            <a:pPr>
              <a:spcAft>
                <a:spcPts val="600"/>
              </a:spcAft>
            </a:pPr>
            <a:r>
              <a:rPr lang="en-US" sz="2000" b="1" dirty="0" smtClean="0">
                <a:solidFill>
                  <a:srgbClr val="003366"/>
                </a:solidFill>
              </a:rPr>
              <a:t>Collaboratively</a:t>
            </a:r>
            <a:r>
              <a:rPr lang="en-US" sz="2000" dirty="0" smtClean="0"/>
              <a:t> design together to help everyone be more informed, invested and empathetic with users from the start.</a:t>
            </a:r>
          </a:p>
          <a:p>
            <a:pPr>
              <a:spcAft>
                <a:spcPts val="600"/>
              </a:spcAft>
            </a:pPr>
            <a:r>
              <a:rPr lang="en-US" sz="2000" dirty="0" smtClean="0"/>
              <a:t>User Research and testing are </a:t>
            </a:r>
            <a:r>
              <a:rPr lang="en-US" sz="2000" b="1" dirty="0" smtClean="0">
                <a:solidFill>
                  <a:srgbClr val="003366"/>
                </a:solidFill>
              </a:rPr>
              <a:t>continuous activities </a:t>
            </a:r>
            <a:r>
              <a:rPr lang="en-US" sz="2000" dirty="0" smtClean="0"/>
              <a:t>to define user needs and validate designs. </a:t>
            </a:r>
          </a:p>
          <a:p>
            <a:pPr>
              <a:spcAft>
                <a:spcPts val="600"/>
              </a:spcAft>
            </a:pPr>
            <a:r>
              <a:rPr lang="en-US" sz="2000" dirty="0" smtClean="0"/>
              <a:t>Incorporate user input and incrementally design feature sets that support user goals by </a:t>
            </a:r>
            <a:r>
              <a:rPr lang="en-US" sz="2000" b="1" dirty="0" smtClean="0">
                <a:solidFill>
                  <a:srgbClr val="003366"/>
                </a:solidFill>
              </a:rPr>
              <a:t>continually evaluating and iterating designs </a:t>
            </a:r>
            <a:r>
              <a:rPr lang="en-US" sz="2000" dirty="0" smtClean="0"/>
              <a:t>based on user testing. </a:t>
            </a:r>
          </a:p>
          <a:p>
            <a:pPr>
              <a:spcAft>
                <a:spcPts val="600"/>
              </a:spcAft>
            </a:pPr>
            <a:r>
              <a:rPr lang="en-US" sz="2000" dirty="0" smtClean="0"/>
              <a:t>By making </a:t>
            </a:r>
            <a:r>
              <a:rPr lang="en-US" sz="2000" b="1" dirty="0" smtClean="0">
                <a:solidFill>
                  <a:srgbClr val="003366"/>
                </a:solidFill>
              </a:rPr>
              <a:t>data-driven design decisions</a:t>
            </a:r>
            <a:r>
              <a:rPr lang="en-US" sz="2000" dirty="0" smtClean="0"/>
              <a:t>, we will ultimately deliver a powerful, intuitive, and smart solution for CMS users across roles and geography. </a:t>
            </a:r>
            <a:endParaRPr lang="en-US" sz="2000" dirty="0"/>
          </a:p>
        </p:txBody>
      </p:sp>
    </p:spTree>
    <p:extLst>
      <p:ext uri="{BB962C8B-B14F-4D97-AF65-F5344CB8AC3E}">
        <p14:creationId xmlns:p14="http://schemas.microsoft.com/office/powerpoint/2010/main" val="8893344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098200" y="3463136"/>
            <a:ext cx="6136217" cy="903912"/>
          </a:xfrm>
        </p:spPr>
        <p:txBody>
          <a:bodyPr>
            <a:normAutofit/>
          </a:bodyPr>
          <a:lstStyle/>
          <a:p>
            <a:r>
              <a:rPr lang="en-US" sz="2400" dirty="0" smtClean="0"/>
              <a:t>Director: Jeff Pleines</a:t>
            </a:r>
          </a:p>
        </p:txBody>
      </p:sp>
      <p:sp>
        <p:nvSpPr>
          <p:cNvPr id="3" name="Title 2"/>
          <p:cNvSpPr>
            <a:spLocks noGrp="1"/>
          </p:cNvSpPr>
          <p:nvPr>
            <p:ph type="ctrTitle" sz="quarter"/>
          </p:nvPr>
        </p:nvSpPr>
        <p:spPr/>
        <p:txBody>
          <a:bodyPr/>
          <a:lstStyle/>
          <a:p>
            <a:r>
              <a:rPr lang="en-US" dirty="0"/>
              <a:t>Division of Survey &amp; Certification and Clinical Laboratory Improvement Act (CLIA) Budget (DSCB) </a:t>
            </a:r>
          </a:p>
        </p:txBody>
      </p:sp>
      <p:sp>
        <p:nvSpPr>
          <p:cNvPr id="4" name="Slide Number Placeholder 3"/>
          <p:cNvSpPr>
            <a:spLocks noGrp="1"/>
          </p:cNvSpPr>
          <p:nvPr>
            <p:ph type="sldNum" sz="quarter" idx="4"/>
          </p:nvPr>
        </p:nvSpPr>
        <p:spPr/>
        <p:txBody>
          <a:bodyPr/>
          <a:lstStyle/>
          <a:p>
            <a:fld id="{295008BC-DA31-4D19-837B-EFA4386B05F5}" type="slidenum">
              <a:rPr lang="en-US" smtClean="0">
                <a:solidFill>
                  <a:srgbClr val="FFFFFF">
                    <a:lumMod val="50000"/>
                  </a:srgbClr>
                </a:solidFill>
              </a:rPr>
              <a:pPr/>
              <a:t>50</a:t>
            </a:fld>
            <a:endParaRPr lang="en-US" dirty="0">
              <a:solidFill>
                <a:srgbClr val="FFFFFF">
                  <a:lumMod val="50000"/>
                </a:srgbClr>
              </a:solidFill>
            </a:endParaRPr>
          </a:p>
        </p:txBody>
      </p:sp>
    </p:spTree>
    <p:extLst>
      <p:ext uri="{BB962C8B-B14F-4D97-AF65-F5344CB8AC3E}">
        <p14:creationId xmlns:p14="http://schemas.microsoft.com/office/powerpoint/2010/main" val="22647127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Update</a:t>
            </a:r>
            <a:endParaRPr lang="en-US" dirty="0"/>
          </a:p>
        </p:txBody>
      </p:sp>
      <p:sp>
        <p:nvSpPr>
          <p:cNvPr id="3" name="Slide Number Placeholder 2"/>
          <p:cNvSpPr>
            <a:spLocks noGrp="1"/>
          </p:cNvSpPr>
          <p:nvPr>
            <p:ph type="sldNum" sz="quarter" idx="4"/>
          </p:nvPr>
        </p:nvSpPr>
        <p:spPr/>
        <p:txBody>
          <a:bodyPr/>
          <a:lstStyle/>
          <a:p>
            <a:fld id="{295008BC-DA31-4D19-837B-EFA4386B05F5}" type="slidenum">
              <a:rPr>
                <a:solidFill>
                  <a:srgbClr val="FFFFFF">
                    <a:lumMod val="50000"/>
                  </a:srgbClr>
                </a:solidFill>
              </a:rPr>
              <a:pPr/>
              <a:t>51</a:t>
            </a:fld>
            <a:endParaRPr dirty="0">
              <a:solidFill>
                <a:srgbClr val="FFFFFF">
                  <a:lumMod val="50000"/>
                </a:srgbClr>
              </a:solidFill>
            </a:endParaRPr>
          </a:p>
        </p:txBody>
      </p:sp>
      <p:sp>
        <p:nvSpPr>
          <p:cNvPr id="4" name="TextBox 3"/>
          <p:cNvSpPr txBox="1"/>
          <p:nvPr/>
        </p:nvSpPr>
        <p:spPr>
          <a:xfrm>
            <a:off x="1013960" y="1455420"/>
            <a:ext cx="10771640" cy="5601533"/>
          </a:xfrm>
          <a:prstGeom prst="rect">
            <a:avLst/>
          </a:prstGeom>
          <a:noFill/>
        </p:spPr>
        <p:txBody>
          <a:bodyPr wrap="square" rtlCol="0">
            <a:spAutoFit/>
          </a:bodyPr>
          <a:lstStyle/>
          <a:p>
            <a:pPr marL="628650" indent="-342900">
              <a:buFont typeface="Arial" panose="020B0604020202020204" pitchFamily="34" charset="0"/>
              <a:buChar char="•"/>
            </a:pPr>
            <a:r>
              <a:rPr lang="en-US" sz="2800" dirty="0" smtClean="0">
                <a:solidFill>
                  <a:prstClr val="black"/>
                </a:solidFill>
                <a:latin typeface="Calibri"/>
              </a:rPr>
              <a:t>QSOG needs your ongoing support to </a:t>
            </a:r>
            <a:r>
              <a:rPr lang="en-US" sz="2800" dirty="0">
                <a:solidFill>
                  <a:prstClr val="black"/>
                </a:solidFill>
                <a:latin typeface="Calibri"/>
              </a:rPr>
              <a:t>close </a:t>
            </a:r>
            <a:r>
              <a:rPr lang="en-US" sz="2800" dirty="0" smtClean="0">
                <a:solidFill>
                  <a:prstClr val="black"/>
                </a:solidFill>
                <a:latin typeface="Calibri"/>
              </a:rPr>
              <a:t>out prior year grant awards within DHHS’ Payment Management System:</a:t>
            </a:r>
          </a:p>
          <a:p>
            <a:pPr marL="628650" indent="-342900">
              <a:buFont typeface="Arial" panose="020B0604020202020204" pitchFamily="34" charset="0"/>
              <a:buChar char="•"/>
            </a:pPr>
            <a:endParaRPr lang="en-US" sz="1000" dirty="0" smtClean="0">
              <a:solidFill>
                <a:prstClr val="black"/>
              </a:solidFill>
              <a:latin typeface="Calibri"/>
            </a:endParaRPr>
          </a:p>
          <a:p>
            <a:pPr marL="1200150" lvl="1" indent="-457200">
              <a:buFont typeface="Calibri" panose="020F0502020204030204" pitchFamily="34" charset="0"/>
              <a:buChar char="⁻"/>
            </a:pPr>
            <a:r>
              <a:rPr lang="en-US" sz="2000" dirty="0" smtClean="0">
                <a:solidFill>
                  <a:prstClr val="black"/>
                </a:solidFill>
                <a:latin typeface="Calibri"/>
              </a:rPr>
              <a:t>Please maintain timely and complete response to CMS Central Office and Regional Office information requests.</a:t>
            </a:r>
          </a:p>
          <a:p>
            <a:pPr marL="1200150" lvl="1" indent="-457200">
              <a:buFont typeface="Calibri" panose="020F0502020204030204" pitchFamily="34" charset="0"/>
              <a:buChar char="⁻"/>
            </a:pPr>
            <a:r>
              <a:rPr lang="en-US" sz="2000" dirty="0" smtClean="0">
                <a:solidFill>
                  <a:prstClr val="black"/>
                </a:solidFill>
                <a:latin typeface="Calibri"/>
              </a:rPr>
              <a:t>Please ensure the information reported in the Federal Financial Report (FFR) submitted to DHHS’ Payment Management System is consistent with information submitted on the CMS 102 and 435 reports.  This may require close coordination across State offices.</a:t>
            </a:r>
          </a:p>
          <a:p>
            <a:pPr marL="1200150" lvl="1" indent="-457200">
              <a:buFont typeface="Calibri" panose="020F0502020204030204" pitchFamily="34" charset="0"/>
              <a:buChar char="⁻"/>
            </a:pPr>
            <a:r>
              <a:rPr lang="en-US" sz="2000" dirty="0" smtClean="0">
                <a:solidFill>
                  <a:prstClr val="black"/>
                </a:solidFill>
                <a:latin typeface="Calibri"/>
              </a:rPr>
              <a:t>For FY 2018 awards, final FFR’s and 102/435 reports are due by 12/31/2018; all FY 2018 awards are due to be closed out by 6/30/2018.</a:t>
            </a:r>
          </a:p>
          <a:p>
            <a:pPr marL="1200150" lvl="1" indent="-457200">
              <a:buFont typeface="Calibri" panose="020F0502020204030204" pitchFamily="34" charset="0"/>
              <a:buChar char="⁻"/>
            </a:pPr>
            <a:endParaRPr lang="en-US" sz="2000" dirty="0">
              <a:solidFill>
                <a:prstClr val="black"/>
              </a:solidFill>
              <a:latin typeface="Calibri"/>
            </a:endParaRPr>
          </a:p>
          <a:p>
            <a:pPr marL="628650" indent="-342900">
              <a:buFont typeface="Arial" panose="020B0604020202020204" pitchFamily="34" charset="0"/>
              <a:buChar char="•"/>
            </a:pPr>
            <a:r>
              <a:rPr lang="en-US" sz="2800" dirty="0" smtClean="0">
                <a:solidFill>
                  <a:prstClr val="black"/>
                </a:solidFill>
                <a:latin typeface="Calibri"/>
              </a:rPr>
              <a:t>Expect similar levels of funding for survey activities in FY 2019.</a:t>
            </a:r>
            <a:endParaRPr lang="en-US" sz="2800" dirty="0">
              <a:solidFill>
                <a:prstClr val="black"/>
              </a:solidFill>
              <a:latin typeface="Calibri"/>
            </a:endParaRPr>
          </a:p>
          <a:p>
            <a:pPr marL="628650" indent="-342900">
              <a:buFont typeface="Arial" panose="020B0604020202020204" pitchFamily="34" charset="0"/>
              <a:buChar char="•"/>
            </a:pPr>
            <a:endParaRPr lang="en-US" sz="2800" dirty="0">
              <a:solidFill>
                <a:prstClr val="black"/>
              </a:solidFill>
              <a:latin typeface="Calibri"/>
            </a:endParaRPr>
          </a:p>
          <a:p>
            <a:pPr marL="1200150" lvl="1" indent="-457200">
              <a:buFont typeface="Calibri" panose="020F0502020204030204" pitchFamily="34" charset="0"/>
              <a:buChar char="⁻"/>
            </a:pPr>
            <a:endParaRPr lang="en-US" sz="2000" dirty="0" smtClean="0">
              <a:solidFill>
                <a:prstClr val="black"/>
              </a:solidFill>
              <a:latin typeface="Calibri"/>
            </a:endParaRPr>
          </a:p>
          <a:p>
            <a:pPr marL="628650" indent="-342900">
              <a:buFont typeface="Arial" panose="020B0604020202020204" pitchFamily="34" charset="0"/>
              <a:buChar char="•"/>
            </a:pPr>
            <a:endParaRPr lang="en-US" sz="2800" dirty="0">
              <a:solidFill>
                <a:prstClr val="black"/>
              </a:solidFill>
              <a:latin typeface="Calibri"/>
            </a:endParaRPr>
          </a:p>
          <a:p>
            <a:pPr marL="628650" indent="-342900">
              <a:buFont typeface="Arial" panose="020B0604020202020204" pitchFamily="34" charset="0"/>
              <a:buChar char="•"/>
            </a:pPr>
            <a:endParaRPr lang="en-US" sz="2800" dirty="0">
              <a:solidFill>
                <a:prstClr val="black"/>
              </a:solidFill>
              <a:latin typeface="Calibri"/>
            </a:endParaRPr>
          </a:p>
        </p:txBody>
      </p:sp>
    </p:spTree>
    <p:extLst>
      <p:ext uri="{BB962C8B-B14F-4D97-AF65-F5344CB8AC3E}">
        <p14:creationId xmlns:p14="http://schemas.microsoft.com/office/powerpoint/2010/main" val="26349672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Questions and Comments</a:t>
            </a:r>
            <a:endParaRPr lang="en-US" dirty="0"/>
          </a:p>
        </p:txBody>
      </p:sp>
    </p:spTree>
    <p:extLst>
      <p:ext uri="{BB962C8B-B14F-4D97-AF65-F5344CB8AC3E}">
        <p14:creationId xmlns:p14="http://schemas.microsoft.com/office/powerpoint/2010/main" val="350460527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882869" y="273948"/>
            <a:ext cx="9662160" cy="1981200"/>
          </a:xfrm>
        </p:spPr>
        <p:txBody>
          <a:bodyPr/>
          <a:lstStyle/>
          <a:p>
            <a:r>
              <a:rPr lang="en-US" dirty="0" smtClean="0"/>
              <a:t>Central Office &amp; Regional Office</a:t>
            </a:r>
            <a:br>
              <a:rPr lang="en-US" dirty="0" smtClean="0"/>
            </a:br>
            <a:r>
              <a:rPr lang="en-US" dirty="0" smtClean="0"/>
              <a:t>LEADERSHIP PANEL</a:t>
            </a:r>
            <a:endParaRPr lang="en-US" dirty="0"/>
          </a:p>
        </p:txBody>
      </p:sp>
      <p:sp>
        <p:nvSpPr>
          <p:cNvPr id="3" name="Slide Number Placeholder 2"/>
          <p:cNvSpPr>
            <a:spLocks noGrp="1"/>
          </p:cNvSpPr>
          <p:nvPr>
            <p:ph type="sldNum" sz="quarter" idx="4"/>
          </p:nvPr>
        </p:nvSpPr>
        <p:spPr/>
        <p:txBody>
          <a:bodyPr/>
          <a:lstStyle/>
          <a:p>
            <a:fld id="{295008BC-DA31-4D19-837B-EFA4386B05F5}" type="slidenum">
              <a:rPr lang="en-US" smtClean="0">
                <a:solidFill>
                  <a:srgbClr val="FFFFFF">
                    <a:lumMod val="50000"/>
                  </a:srgbClr>
                </a:solidFill>
              </a:rPr>
              <a:pPr/>
              <a:t>53</a:t>
            </a:fld>
            <a:endParaRPr lang="en-US" dirty="0">
              <a:solidFill>
                <a:srgbClr val="FFFFFF">
                  <a:lumMod val="50000"/>
                </a:srgbClr>
              </a:solidFill>
            </a:endParaRPr>
          </a:p>
        </p:txBody>
      </p:sp>
      <p:sp>
        <p:nvSpPr>
          <p:cNvPr id="5" name="Subtitle 1"/>
          <p:cNvSpPr>
            <a:spLocks noGrp="1"/>
          </p:cNvSpPr>
          <p:nvPr>
            <p:ph type="subTitle" idx="1"/>
          </p:nvPr>
        </p:nvSpPr>
        <p:spPr>
          <a:xfrm>
            <a:off x="1008993" y="2832515"/>
            <a:ext cx="10976592" cy="903912"/>
          </a:xfrm>
        </p:spPr>
        <p:txBody>
          <a:bodyPr>
            <a:noAutofit/>
          </a:bodyPr>
          <a:lstStyle/>
          <a:p>
            <a:endParaRPr lang="en-US" sz="2400" dirty="0" smtClean="0">
              <a:latin typeface="+mj-lt"/>
            </a:endParaRPr>
          </a:p>
          <a:p>
            <a:endParaRPr lang="en-US" sz="2400" dirty="0">
              <a:latin typeface="+mj-lt"/>
            </a:endParaRPr>
          </a:p>
          <a:p>
            <a:r>
              <a:rPr lang="en-US" sz="2400" dirty="0" smtClean="0">
                <a:latin typeface="+mj-lt"/>
              </a:rPr>
              <a:t>David </a:t>
            </a:r>
            <a:r>
              <a:rPr lang="en-US" sz="2400" dirty="0" smtClean="0">
                <a:latin typeface="+mj-lt"/>
              </a:rPr>
              <a:t>Wright, </a:t>
            </a:r>
            <a:r>
              <a:rPr lang="en-US" sz="2400" b="0" dirty="0" smtClean="0">
                <a:latin typeface="+mj-lt"/>
              </a:rPr>
              <a:t>Director, Quality, Safety &amp; Oversight Group (QSOG</a:t>
            </a:r>
            <a:r>
              <a:rPr lang="en-US" sz="2400" b="0" dirty="0" smtClean="0">
                <a:latin typeface="+mj-lt"/>
              </a:rPr>
              <a:t>)</a:t>
            </a:r>
          </a:p>
          <a:p>
            <a:endParaRPr lang="en-US" sz="2400" b="0" dirty="0" smtClean="0">
              <a:latin typeface="+mj-lt"/>
            </a:endParaRPr>
          </a:p>
          <a:p>
            <a:r>
              <a:rPr lang="en-US" sz="2400" dirty="0" smtClean="0">
                <a:latin typeface="+mj-lt"/>
              </a:rPr>
              <a:t>Tennille Rogers</a:t>
            </a:r>
            <a:r>
              <a:rPr lang="en-US" sz="2400" dirty="0">
                <a:latin typeface="+mj-lt"/>
              </a:rPr>
              <a:t>, </a:t>
            </a:r>
            <a:r>
              <a:rPr lang="en-US" sz="2400" b="0" dirty="0" smtClean="0">
                <a:latin typeface="+mj-lt"/>
              </a:rPr>
              <a:t>Deputy Director</a:t>
            </a:r>
            <a:r>
              <a:rPr lang="en-US" sz="2400" b="0" dirty="0">
                <a:latin typeface="+mj-lt"/>
              </a:rPr>
              <a:t>, </a:t>
            </a:r>
            <a:r>
              <a:rPr lang="en-US" sz="2400" b="0" dirty="0" smtClean="0">
                <a:latin typeface="+mj-lt"/>
              </a:rPr>
              <a:t>QSOG</a:t>
            </a:r>
          </a:p>
          <a:p>
            <a:endParaRPr lang="en-US" sz="2400" dirty="0">
              <a:latin typeface="+mj-lt"/>
            </a:endParaRPr>
          </a:p>
          <a:p>
            <a:r>
              <a:rPr lang="en-US" sz="2400" dirty="0" smtClean="0">
                <a:latin typeface="+mj-lt"/>
              </a:rPr>
              <a:t>Sandra </a:t>
            </a:r>
            <a:r>
              <a:rPr lang="en-US" sz="2400" dirty="0">
                <a:latin typeface="+mj-lt"/>
              </a:rPr>
              <a:t>Pace, </a:t>
            </a:r>
            <a:r>
              <a:rPr lang="en-US" sz="2400" b="0" dirty="0">
                <a:latin typeface="+mj-lt"/>
              </a:rPr>
              <a:t>Associate Consortium Administrator, Consortium for Quality Improvement and Survey &amp; Certification Operations</a:t>
            </a:r>
          </a:p>
          <a:p>
            <a:endParaRPr lang="en-US" sz="2400" dirty="0">
              <a:latin typeface="+mj-lt"/>
            </a:endParaRPr>
          </a:p>
        </p:txBody>
      </p:sp>
    </p:spTree>
    <p:extLst>
      <p:ext uri="{BB962C8B-B14F-4D97-AF65-F5344CB8AC3E}">
        <p14:creationId xmlns:p14="http://schemas.microsoft.com/office/powerpoint/2010/main" val="168053422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526" y="411842"/>
            <a:ext cx="10972800" cy="868362"/>
          </a:xfrm>
        </p:spPr>
        <p:txBody>
          <a:bodyPr>
            <a:normAutofit/>
          </a:bodyPr>
          <a:lstStyle/>
          <a:p>
            <a:r>
              <a:rPr lang="en-US" dirty="0" smtClean="0"/>
              <a:t>Thank you </a:t>
            </a:r>
            <a:endParaRPr lang="en-US" dirty="0"/>
          </a:p>
        </p:txBody>
      </p:sp>
      <p:sp>
        <p:nvSpPr>
          <p:cNvPr id="3" name="Subtitle 2"/>
          <p:cNvSpPr>
            <a:spLocks noGrp="1"/>
          </p:cNvSpPr>
          <p:nvPr>
            <p:ph type="subTitle" idx="4294967295"/>
          </p:nvPr>
        </p:nvSpPr>
        <p:spPr>
          <a:xfrm>
            <a:off x="1853682" y="2180544"/>
            <a:ext cx="9144000" cy="3371169"/>
          </a:xfrm>
        </p:spPr>
        <p:txBody>
          <a:bodyPr>
            <a:normAutofit lnSpcReduction="10000"/>
          </a:bodyPr>
          <a:lstStyle/>
          <a:p>
            <a:pPr marL="0" indent="0" algn="ctr">
              <a:buNone/>
            </a:pPr>
            <a:r>
              <a:rPr lang="en-US" sz="4700" b="1" u="sng" dirty="0"/>
              <a:t>Save the </a:t>
            </a:r>
            <a:r>
              <a:rPr lang="en-US" sz="4700" b="1" u="sng" dirty="0" smtClean="0"/>
              <a:t>Date</a:t>
            </a:r>
          </a:p>
          <a:p>
            <a:pPr marL="0" indent="0" algn="ctr">
              <a:buNone/>
            </a:pPr>
            <a:endParaRPr lang="en-US" sz="4700" b="1" dirty="0"/>
          </a:p>
          <a:p>
            <a:r>
              <a:rPr lang="en-US" dirty="0" smtClean="0"/>
              <a:t>State Executives Training Institute</a:t>
            </a:r>
          </a:p>
          <a:p>
            <a:r>
              <a:rPr lang="en-US" dirty="0"/>
              <a:t>2019 SADOC/SETI – May, 13–17, </a:t>
            </a:r>
            <a:r>
              <a:rPr lang="en-US" dirty="0" smtClean="0"/>
              <a:t>2019</a:t>
            </a:r>
          </a:p>
          <a:p>
            <a:r>
              <a:rPr lang="en-US" dirty="0" smtClean="0"/>
              <a:t>See you in Baltimore!!!</a:t>
            </a:r>
          </a:p>
          <a:p>
            <a:endParaRPr lang="en-US" dirty="0"/>
          </a:p>
        </p:txBody>
      </p:sp>
    </p:spTree>
    <p:extLst>
      <p:ext uri="{BB962C8B-B14F-4D97-AF65-F5344CB8AC3E}">
        <p14:creationId xmlns:p14="http://schemas.microsoft.com/office/powerpoint/2010/main" val="2283248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User-Centric Strategy</a:t>
            </a:r>
          </a:p>
        </p:txBody>
      </p:sp>
      <p:sp>
        <p:nvSpPr>
          <p:cNvPr id="3" name="Slide Number Placeholder 2"/>
          <p:cNvSpPr>
            <a:spLocks noGrp="1"/>
          </p:cNvSpPr>
          <p:nvPr>
            <p:ph type="sldNum" sz="quarter" idx="4"/>
          </p:nvPr>
        </p:nvSpPr>
        <p:spPr/>
        <p:txBody>
          <a:bodyPr/>
          <a:lstStyle/>
          <a:p>
            <a:fld id="{295008BC-DA31-4D19-837B-EFA4386B05F5}" type="slidenum">
              <a:rPr lang="en-US" smtClean="0">
                <a:solidFill>
                  <a:srgbClr val="FFFFFF">
                    <a:lumMod val="50000"/>
                  </a:srgbClr>
                </a:solidFill>
              </a:rPr>
              <a:pPr/>
              <a:t>6</a:t>
            </a:fld>
            <a:endParaRPr lang="en-US" dirty="0">
              <a:solidFill>
                <a:srgbClr val="FFFFFF">
                  <a:lumMod val="50000"/>
                </a:srgbClr>
              </a:solidFill>
            </a:endParaRPr>
          </a:p>
        </p:txBody>
      </p:sp>
      <p:sp>
        <p:nvSpPr>
          <p:cNvPr id="6" name="Content Placeholder 2"/>
          <p:cNvSpPr txBox="1">
            <a:spLocks/>
          </p:cNvSpPr>
          <p:nvPr/>
        </p:nvSpPr>
        <p:spPr>
          <a:xfrm>
            <a:off x="1079770" y="1455420"/>
            <a:ext cx="10583694" cy="4892675"/>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600"/>
              </a:spcAft>
            </a:pPr>
            <a:r>
              <a:rPr lang="en-US" sz="2000" dirty="0" smtClean="0"/>
              <a:t>To date, we have conducted in-depth design and user interview sessions in 10 state survey agency offices and 3 CMS regional offices. </a:t>
            </a:r>
          </a:p>
          <a:p>
            <a:pPr>
              <a:spcAft>
                <a:spcPts val="600"/>
              </a:spcAft>
            </a:pPr>
            <a:endParaRPr lang="en-US" sz="1600" dirty="0" smtClean="0"/>
          </a:p>
          <a:p>
            <a:pPr>
              <a:spcAft>
                <a:spcPts val="600"/>
              </a:spcAft>
            </a:pPr>
            <a:r>
              <a:rPr lang="en-US" sz="2000" dirty="0" smtClean="0"/>
              <a:t>We have conducted a total of 150 user interviews, including design sessions and usability reviews.</a:t>
            </a:r>
          </a:p>
          <a:p>
            <a:pPr marL="0" indent="0">
              <a:spcAft>
                <a:spcPts val="600"/>
              </a:spcAft>
              <a:buNone/>
            </a:pPr>
            <a:endParaRPr lang="en-US" sz="2000" dirty="0" smtClean="0"/>
          </a:p>
          <a:p>
            <a:pPr>
              <a:spcAft>
                <a:spcPts val="600"/>
              </a:spcAft>
            </a:pPr>
            <a:r>
              <a:rPr lang="en-US" sz="2000" dirty="0" smtClean="0"/>
              <a:t>CMS has also worked through AHFSA to systematically gather information about state data needs. </a:t>
            </a:r>
          </a:p>
          <a:p>
            <a:pPr>
              <a:spcAft>
                <a:spcPts val="600"/>
              </a:spcAft>
            </a:pPr>
            <a:endParaRPr lang="en-US" sz="2000" dirty="0"/>
          </a:p>
        </p:txBody>
      </p:sp>
    </p:spTree>
    <p:extLst>
      <p:ext uri="{BB962C8B-B14F-4D97-AF65-F5344CB8AC3E}">
        <p14:creationId xmlns:p14="http://schemas.microsoft.com/office/powerpoint/2010/main" val="4089621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Recent Research Activities</a:t>
            </a:r>
          </a:p>
        </p:txBody>
      </p:sp>
      <p:sp>
        <p:nvSpPr>
          <p:cNvPr id="3" name="Slide Number Placeholder 2"/>
          <p:cNvSpPr>
            <a:spLocks noGrp="1"/>
          </p:cNvSpPr>
          <p:nvPr>
            <p:ph type="sldNum" sz="quarter" idx="4"/>
          </p:nvPr>
        </p:nvSpPr>
        <p:spPr/>
        <p:txBody>
          <a:bodyPr/>
          <a:lstStyle/>
          <a:p>
            <a:fld id="{295008BC-DA31-4D19-837B-EFA4386B05F5}" type="slidenum">
              <a:rPr lang="en-US" smtClean="0">
                <a:solidFill>
                  <a:srgbClr val="FFFFFF">
                    <a:lumMod val="50000"/>
                  </a:srgbClr>
                </a:solidFill>
              </a:rPr>
              <a:pPr/>
              <a:t>7</a:t>
            </a:fld>
            <a:endParaRPr lang="en-US" dirty="0">
              <a:solidFill>
                <a:srgbClr val="FFFFFF">
                  <a:lumMod val="50000"/>
                </a:srgbClr>
              </a:solidFill>
            </a:endParaRPr>
          </a:p>
        </p:txBody>
      </p:sp>
      <p:sp>
        <p:nvSpPr>
          <p:cNvPr id="4" name="Content Placeholder 2"/>
          <p:cNvSpPr txBox="1">
            <a:spLocks/>
          </p:cNvSpPr>
          <p:nvPr/>
        </p:nvSpPr>
        <p:spPr>
          <a:xfrm>
            <a:off x="1673158" y="1441963"/>
            <a:ext cx="3853543" cy="480950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70000"/>
              </a:lnSpc>
              <a:spcAft>
                <a:spcPts val="600"/>
              </a:spcAft>
              <a:buFont typeface="Arial" pitchFamily="34" charset="0"/>
              <a:buNone/>
            </a:pPr>
            <a:r>
              <a:rPr lang="en-US" sz="2400" b="1" dirty="0" smtClean="0">
                <a:solidFill>
                  <a:schemeClr val="tx1">
                    <a:lumMod val="65000"/>
                    <a:lumOff val="35000"/>
                  </a:schemeClr>
                </a:solidFill>
              </a:rPr>
              <a:t>March</a:t>
            </a:r>
          </a:p>
          <a:p>
            <a:pPr>
              <a:spcAft>
                <a:spcPts val="600"/>
              </a:spcAft>
            </a:pPr>
            <a:r>
              <a:rPr lang="en-US" sz="1800" b="1" dirty="0" smtClean="0"/>
              <a:t>Complaints Intake - </a:t>
            </a:r>
            <a:r>
              <a:rPr lang="en-US" sz="1800" dirty="0" smtClean="0"/>
              <a:t>User Interview</a:t>
            </a:r>
          </a:p>
          <a:p>
            <a:pPr>
              <a:spcAft>
                <a:spcPts val="600"/>
              </a:spcAft>
            </a:pPr>
            <a:r>
              <a:rPr lang="en-US" sz="1800" b="1" dirty="0" smtClean="0"/>
              <a:t>Sketching Sessions</a:t>
            </a:r>
          </a:p>
          <a:p>
            <a:pPr>
              <a:spcAft>
                <a:spcPts val="600"/>
              </a:spcAft>
            </a:pPr>
            <a:r>
              <a:rPr lang="en-US" sz="1800" b="1" dirty="0" smtClean="0"/>
              <a:t>File Attachment - </a:t>
            </a:r>
            <a:r>
              <a:rPr lang="en-US" sz="1800" dirty="0" smtClean="0"/>
              <a:t>User Interviews &amp; </a:t>
            </a:r>
            <a:r>
              <a:rPr lang="en-US" sz="1800" dirty="0" err="1" smtClean="0"/>
              <a:t>Wireflows</a:t>
            </a:r>
            <a:endParaRPr lang="en-US" sz="1800" dirty="0" smtClean="0"/>
          </a:p>
          <a:p>
            <a:pPr>
              <a:spcAft>
                <a:spcPts val="600"/>
              </a:spcAft>
            </a:pPr>
            <a:r>
              <a:rPr lang="en-US" sz="1800" b="1" dirty="0" smtClean="0"/>
              <a:t>Reports - </a:t>
            </a:r>
            <a:r>
              <a:rPr lang="en-US" sz="1800" dirty="0" smtClean="0"/>
              <a:t>3 Rounds of User Interviews </a:t>
            </a:r>
          </a:p>
          <a:p>
            <a:pPr>
              <a:spcAft>
                <a:spcPts val="600"/>
              </a:spcAft>
            </a:pPr>
            <a:r>
              <a:rPr lang="en-US" sz="1800" b="1" dirty="0" smtClean="0"/>
              <a:t>Chicago &amp; Lansing User Visit Trip - </a:t>
            </a:r>
            <a:r>
              <a:rPr lang="en-US" sz="1800" dirty="0" smtClean="0"/>
              <a:t>Sketching Session, Persona Validation, Contextual Inquiries with Surveyors, Word Associations</a:t>
            </a:r>
            <a:endParaRPr lang="en-US" sz="1800" dirty="0"/>
          </a:p>
        </p:txBody>
      </p:sp>
      <p:sp>
        <p:nvSpPr>
          <p:cNvPr id="5" name="Content Placeholder 10">
            <a:extLst>
              <a:ext uri="{FF2B5EF4-FFF2-40B4-BE49-F238E27FC236}">
                <a16:creationId xmlns="" xmlns:a16="http://schemas.microsoft.com/office/drawing/2014/main" id="{406F7FE1-2D38-5541-A62E-F8F4FCBDA684}"/>
              </a:ext>
            </a:extLst>
          </p:cNvPr>
          <p:cNvSpPr txBox="1">
            <a:spLocks/>
          </p:cNvSpPr>
          <p:nvPr/>
        </p:nvSpPr>
        <p:spPr>
          <a:xfrm>
            <a:off x="7222437" y="1455420"/>
            <a:ext cx="3853543" cy="4892675"/>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70000"/>
              </a:lnSpc>
              <a:spcAft>
                <a:spcPts val="600"/>
              </a:spcAft>
              <a:buFont typeface="Arial" pitchFamily="34" charset="0"/>
              <a:buNone/>
            </a:pPr>
            <a:r>
              <a:rPr lang="en-US" sz="2400" b="1" smtClean="0">
                <a:solidFill>
                  <a:schemeClr val="tx1">
                    <a:lumMod val="65000"/>
                    <a:lumOff val="35000"/>
                  </a:schemeClr>
                </a:solidFill>
              </a:rPr>
              <a:t>April</a:t>
            </a:r>
          </a:p>
          <a:p>
            <a:pPr>
              <a:spcAft>
                <a:spcPts val="600"/>
              </a:spcAft>
            </a:pPr>
            <a:r>
              <a:rPr lang="en-US" sz="1800" b="1" smtClean="0"/>
              <a:t>Sketching Sessions</a:t>
            </a:r>
          </a:p>
          <a:p>
            <a:pPr>
              <a:spcAft>
                <a:spcPts val="600"/>
              </a:spcAft>
            </a:pPr>
            <a:r>
              <a:rPr lang="en-US" sz="1800" b="1" smtClean="0"/>
              <a:t>User Management - </a:t>
            </a:r>
            <a:r>
              <a:rPr lang="en-US" sz="1800" smtClean="0"/>
              <a:t>Initial Research and User Flows</a:t>
            </a:r>
          </a:p>
          <a:p>
            <a:pPr>
              <a:spcAft>
                <a:spcPts val="600"/>
              </a:spcAft>
            </a:pPr>
            <a:r>
              <a:rPr lang="en-US" sz="1800" b="1" smtClean="0"/>
              <a:t>Reports Categories - </a:t>
            </a:r>
            <a:r>
              <a:rPr lang="en-US" sz="1800" smtClean="0"/>
              <a:t>Information Architecture</a:t>
            </a:r>
          </a:p>
          <a:p>
            <a:pPr>
              <a:spcAft>
                <a:spcPts val="600"/>
              </a:spcAft>
            </a:pPr>
            <a:r>
              <a:rPr lang="en-US" sz="1800" b="1" smtClean="0"/>
              <a:t>Help System - </a:t>
            </a:r>
            <a:r>
              <a:rPr lang="en-US" sz="1800" smtClean="0"/>
              <a:t>Light Competitive Analysis &amp; Brainstorming</a:t>
            </a:r>
          </a:p>
          <a:p>
            <a:pPr>
              <a:spcAft>
                <a:spcPts val="600"/>
              </a:spcAft>
            </a:pPr>
            <a:r>
              <a:rPr lang="en-US" sz="1800" b="1" smtClean="0"/>
              <a:t>Patient Assessment - </a:t>
            </a:r>
            <a:r>
              <a:rPr lang="en-US" sz="1800" smtClean="0"/>
              <a:t>2 Rounds of Usability Testing</a:t>
            </a:r>
          </a:p>
          <a:p>
            <a:pPr>
              <a:spcAft>
                <a:spcPts val="600"/>
              </a:spcAft>
            </a:pPr>
            <a:r>
              <a:rPr lang="en-US" sz="1800" b="1" smtClean="0"/>
              <a:t>Reports - </a:t>
            </a:r>
            <a:r>
              <a:rPr lang="en-US" sz="1800" smtClean="0"/>
              <a:t>User Interactions / Reviews </a:t>
            </a:r>
            <a:endParaRPr lang="en-US" sz="1800" dirty="0"/>
          </a:p>
        </p:txBody>
      </p:sp>
    </p:spTree>
    <p:extLst>
      <p:ext uri="{BB962C8B-B14F-4D97-AF65-F5344CB8AC3E}">
        <p14:creationId xmlns:p14="http://schemas.microsoft.com/office/powerpoint/2010/main" val="4251250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Recent Research Activities</a:t>
            </a:r>
          </a:p>
        </p:txBody>
      </p:sp>
      <p:sp>
        <p:nvSpPr>
          <p:cNvPr id="3" name="Slide Number Placeholder 2"/>
          <p:cNvSpPr>
            <a:spLocks noGrp="1"/>
          </p:cNvSpPr>
          <p:nvPr>
            <p:ph type="sldNum" sz="quarter" idx="4"/>
          </p:nvPr>
        </p:nvSpPr>
        <p:spPr/>
        <p:txBody>
          <a:bodyPr/>
          <a:lstStyle/>
          <a:p>
            <a:fld id="{295008BC-DA31-4D19-837B-EFA4386B05F5}" type="slidenum">
              <a:rPr lang="en-US" smtClean="0">
                <a:solidFill>
                  <a:srgbClr val="FFFFFF">
                    <a:lumMod val="50000"/>
                  </a:srgbClr>
                </a:solidFill>
              </a:rPr>
              <a:pPr/>
              <a:t>8</a:t>
            </a:fld>
            <a:endParaRPr lang="en-US" dirty="0">
              <a:solidFill>
                <a:srgbClr val="FFFFFF">
                  <a:lumMod val="50000"/>
                </a:srgbClr>
              </a:solidFill>
            </a:endParaRPr>
          </a:p>
        </p:txBody>
      </p:sp>
      <p:sp>
        <p:nvSpPr>
          <p:cNvPr id="6" name="Content Placeholder 2"/>
          <p:cNvSpPr txBox="1">
            <a:spLocks/>
          </p:cNvSpPr>
          <p:nvPr/>
        </p:nvSpPr>
        <p:spPr>
          <a:xfrm>
            <a:off x="1410510" y="1298865"/>
            <a:ext cx="3853543" cy="530826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70000"/>
              </a:lnSpc>
              <a:spcAft>
                <a:spcPts val="600"/>
              </a:spcAft>
              <a:buFont typeface="Arial" pitchFamily="34" charset="0"/>
              <a:buNone/>
            </a:pPr>
            <a:r>
              <a:rPr lang="en-US" sz="2400" b="1" smtClean="0">
                <a:solidFill>
                  <a:schemeClr val="tx1">
                    <a:lumMod val="65000"/>
                    <a:lumOff val="35000"/>
                  </a:schemeClr>
                </a:solidFill>
              </a:rPr>
              <a:t>August</a:t>
            </a:r>
          </a:p>
          <a:p>
            <a:pPr>
              <a:spcAft>
                <a:spcPts val="600"/>
              </a:spcAft>
            </a:pPr>
            <a:r>
              <a:rPr lang="en-US" sz="1800" b="1" smtClean="0"/>
              <a:t>New Jersey/New York User Research Trip -</a:t>
            </a:r>
            <a:r>
              <a:rPr lang="en-US" sz="1800" smtClean="0"/>
              <a:t> Card Sorting, Complaint Intake and Investigation, Enforcement</a:t>
            </a:r>
          </a:p>
          <a:p>
            <a:pPr>
              <a:spcAft>
                <a:spcPts val="600"/>
              </a:spcAft>
            </a:pPr>
            <a:r>
              <a:rPr lang="en-US" sz="1800" b="1" smtClean="0"/>
              <a:t>Complaints Intake - </a:t>
            </a:r>
            <a:r>
              <a:rPr lang="en-US" sz="1800" smtClean="0"/>
              <a:t>Usability Testing</a:t>
            </a:r>
          </a:p>
          <a:p>
            <a:pPr>
              <a:spcAft>
                <a:spcPts val="600"/>
              </a:spcAft>
            </a:pPr>
            <a:r>
              <a:rPr lang="en-US" sz="1800" b="1" smtClean="0"/>
              <a:t>Create Survey - </a:t>
            </a:r>
            <a:r>
              <a:rPr lang="en-US" sz="1800" smtClean="0"/>
              <a:t>Usability Testing</a:t>
            </a:r>
          </a:p>
          <a:p>
            <a:pPr>
              <a:spcAft>
                <a:spcPts val="600"/>
              </a:spcAft>
            </a:pPr>
            <a:r>
              <a:rPr lang="en-US" sz="1800" b="1" smtClean="0"/>
              <a:t>CMS-1572 form - </a:t>
            </a:r>
            <a:r>
              <a:rPr lang="en-US" sz="1800" smtClean="0"/>
              <a:t>Sketching, Wireframes</a:t>
            </a:r>
          </a:p>
          <a:p>
            <a:pPr>
              <a:spcAft>
                <a:spcPts val="600"/>
              </a:spcAft>
            </a:pPr>
            <a:r>
              <a:rPr lang="en-US" sz="1800" b="1" smtClean="0"/>
              <a:t>Report - </a:t>
            </a:r>
            <a:r>
              <a:rPr lang="en-US" sz="1800" smtClean="0"/>
              <a:t>Wireflows</a:t>
            </a:r>
          </a:p>
          <a:p>
            <a:pPr>
              <a:spcAft>
                <a:spcPts val="600"/>
              </a:spcAft>
            </a:pPr>
            <a:r>
              <a:rPr lang="en-US" sz="1800" b="1" smtClean="0"/>
              <a:t>Sketching Sessions</a:t>
            </a:r>
            <a:endParaRPr lang="en-US" sz="1800" b="1" dirty="0"/>
          </a:p>
        </p:txBody>
      </p:sp>
      <p:sp>
        <p:nvSpPr>
          <p:cNvPr id="7" name="Content Placeholder 10">
            <a:extLst>
              <a:ext uri="{FF2B5EF4-FFF2-40B4-BE49-F238E27FC236}">
                <a16:creationId xmlns="" xmlns:a16="http://schemas.microsoft.com/office/drawing/2014/main" id="{406F7FE1-2D38-5541-A62E-F8F4FCBDA684}"/>
              </a:ext>
            </a:extLst>
          </p:cNvPr>
          <p:cNvSpPr txBox="1">
            <a:spLocks/>
          </p:cNvSpPr>
          <p:nvPr/>
        </p:nvSpPr>
        <p:spPr>
          <a:xfrm>
            <a:off x="6607228" y="1298865"/>
            <a:ext cx="4203865" cy="5391429"/>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70000"/>
              </a:lnSpc>
              <a:spcAft>
                <a:spcPts val="600"/>
              </a:spcAft>
              <a:buFont typeface="Arial" pitchFamily="34" charset="0"/>
              <a:buNone/>
            </a:pPr>
            <a:r>
              <a:rPr lang="en-US" sz="2400" b="1" smtClean="0">
                <a:solidFill>
                  <a:schemeClr val="tx1">
                    <a:lumMod val="65000"/>
                    <a:lumOff val="35000"/>
                  </a:schemeClr>
                </a:solidFill>
              </a:rPr>
              <a:t>September</a:t>
            </a:r>
          </a:p>
          <a:p>
            <a:pPr>
              <a:spcAft>
                <a:spcPts val="600"/>
              </a:spcAft>
            </a:pPr>
            <a:r>
              <a:rPr lang="en-US" sz="1800" b="1" smtClean="0"/>
              <a:t>Complaints Intake - </a:t>
            </a:r>
            <a:r>
              <a:rPr lang="en-US" sz="1800" smtClean="0"/>
              <a:t>Usability Testing</a:t>
            </a:r>
          </a:p>
          <a:p>
            <a:pPr marL="285750" indent="-285750">
              <a:spcAft>
                <a:spcPts val="600"/>
              </a:spcAft>
            </a:pPr>
            <a:r>
              <a:rPr lang="en-US" sz="1800" b="1" smtClean="0"/>
              <a:t>User Management - </a:t>
            </a:r>
            <a:r>
              <a:rPr lang="en-US" sz="1800" smtClean="0"/>
              <a:t>Process Flows, User Matrix</a:t>
            </a:r>
          </a:p>
          <a:p>
            <a:pPr marL="285750" indent="-285750">
              <a:spcAft>
                <a:spcPts val="600"/>
              </a:spcAft>
            </a:pPr>
            <a:r>
              <a:rPr lang="en-US" sz="1800" b="1" smtClean="0"/>
              <a:t>Power User Research Group - </a:t>
            </a:r>
            <a:r>
              <a:rPr lang="en-US" sz="1800" smtClean="0"/>
              <a:t>Surveys</a:t>
            </a:r>
          </a:p>
          <a:p>
            <a:pPr marL="285750" indent="-285750">
              <a:spcAft>
                <a:spcPts val="600"/>
              </a:spcAft>
            </a:pPr>
            <a:r>
              <a:rPr lang="en-US" sz="1800" b="1" smtClean="0"/>
              <a:t>AO Data Entry - </a:t>
            </a:r>
            <a:r>
              <a:rPr lang="en-US" sz="1800" smtClean="0"/>
              <a:t>Interviews, Sketching, Content Prototype</a:t>
            </a:r>
          </a:p>
          <a:p>
            <a:pPr marL="285750" indent="-285750">
              <a:spcAft>
                <a:spcPts val="600"/>
              </a:spcAft>
            </a:pPr>
            <a:r>
              <a:rPr lang="en-US" sz="1800" b="1" smtClean="0"/>
              <a:t>AHFSA</a:t>
            </a:r>
            <a:r>
              <a:rPr lang="en-US" sz="1800" smtClean="0"/>
              <a:t> Conference</a:t>
            </a:r>
          </a:p>
          <a:p>
            <a:pPr marL="285750" indent="-285750">
              <a:spcAft>
                <a:spcPts val="600"/>
              </a:spcAft>
            </a:pPr>
            <a:r>
              <a:rPr lang="en-US" sz="1800" b="1" smtClean="0"/>
              <a:t>Boston User Visit Trip - </a:t>
            </a:r>
            <a:r>
              <a:rPr lang="en-US" sz="1600" smtClean="0"/>
              <a:t>Meeting with Region I states.</a:t>
            </a:r>
            <a:endParaRPr lang="en-US" sz="1600" dirty="0"/>
          </a:p>
        </p:txBody>
      </p:sp>
    </p:spTree>
    <p:extLst>
      <p:ext uri="{BB962C8B-B14F-4D97-AF65-F5344CB8AC3E}">
        <p14:creationId xmlns:p14="http://schemas.microsoft.com/office/powerpoint/2010/main" val="3201950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mn-lt"/>
              </a:rPr>
              <a:t>iQIES</a:t>
            </a:r>
            <a:r>
              <a:rPr lang="en-US" dirty="0">
                <a:latin typeface="+mn-lt"/>
              </a:rPr>
              <a:t> Architecture Guiding Principles</a:t>
            </a:r>
          </a:p>
        </p:txBody>
      </p:sp>
      <p:sp>
        <p:nvSpPr>
          <p:cNvPr id="3" name="Slide Number Placeholder 2"/>
          <p:cNvSpPr>
            <a:spLocks noGrp="1"/>
          </p:cNvSpPr>
          <p:nvPr>
            <p:ph type="sldNum" sz="quarter" idx="4"/>
          </p:nvPr>
        </p:nvSpPr>
        <p:spPr/>
        <p:txBody>
          <a:bodyPr/>
          <a:lstStyle/>
          <a:p>
            <a:fld id="{295008BC-DA31-4D19-837B-EFA4386B05F5}" type="slidenum">
              <a:rPr lang="en-US" smtClean="0">
                <a:solidFill>
                  <a:srgbClr val="FFFFFF">
                    <a:lumMod val="50000"/>
                  </a:srgbClr>
                </a:solidFill>
              </a:rPr>
              <a:pPr/>
              <a:t>9</a:t>
            </a:fld>
            <a:endParaRPr lang="en-US" dirty="0">
              <a:solidFill>
                <a:srgbClr val="FFFFFF">
                  <a:lumMod val="50000"/>
                </a:srgbClr>
              </a:solidFill>
            </a:endParaRPr>
          </a:p>
        </p:txBody>
      </p:sp>
      <p:sp>
        <p:nvSpPr>
          <p:cNvPr id="4" name="Content Placeholder 2"/>
          <p:cNvSpPr txBox="1">
            <a:spLocks/>
          </p:cNvSpPr>
          <p:nvPr/>
        </p:nvSpPr>
        <p:spPr>
          <a:xfrm>
            <a:off x="963039" y="1455420"/>
            <a:ext cx="10822561" cy="5115255"/>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600"/>
              </a:spcAft>
            </a:pPr>
            <a:r>
              <a:rPr lang="en-US" sz="2000" dirty="0" err="1" smtClean="0"/>
              <a:t>iQIES</a:t>
            </a:r>
            <a:r>
              <a:rPr lang="en-US" sz="2000" dirty="0" smtClean="0"/>
              <a:t> functionality is decomposed into </a:t>
            </a:r>
            <a:r>
              <a:rPr lang="en-US" sz="2000" b="1" dirty="0" err="1" smtClean="0">
                <a:solidFill>
                  <a:srgbClr val="003366"/>
                </a:solidFill>
              </a:rPr>
              <a:t>microservices</a:t>
            </a:r>
            <a:r>
              <a:rPr lang="en-US" sz="2000" dirty="0" smtClean="0"/>
              <a:t> that can be maintained, deployed and scaled independently, which will significantly increase application agility, availability, and scalability.</a:t>
            </a:r>
          </a:p>
          <a:p>
            <a:pPr>
              <a:spcAft>
                <a:spcPts val="600"/>
              </a:spcAft>
            </a:pPr>
            <a:r>
              <a:rPr lang="en-US" sz="2000" dirty="0" smtClean="0"/>
              <a:t>An </a:t>
            </a:r>
            <a:r>
              <a:rPr lang="en-US" sz="2000" b="1" dirty="0" smtClean="0">
                <a:solidFill>
                  <a:srgbClr val="003366"/>
                </a:solidFill>
              </a:rPr>
              <a:t>API-first strategy </a:t>
            </a:r>
            <a:r>
              <a:rPr lang="en-US" sz="2000" dirty="0" smtClean="0"/>
              <a:t>while designing </a:t>
            </a:r>
            <a:r>
              <a:rPr lang="en-US" sz="2000" dirty="0" err="1" smtClean="0"/>
              <a:t>iQIES</a:t>
            </a:r>
            <a:r>
              <a:rPr lang="en-US" sz="2000" dirty="0" smtClean="0"/>
              <a:t> APIs to provide API-based access to other integrating systems.</a:t>
            </a:r>
            <a:endParaRPr lang="en-US" sz="1800" dirty="0" smtClean="0"/>
          </a:p>
          <a:p>
            <a:pPr>
              <a:spcAft>
                <a:spcPts val="600"/>
              </a:spcAft>
            </a:pPr>
            <a:r>
              <a:rPr lang="en-US" sz="2000" dirty="0" smtClean="0"/>
              <a:t>Every facet is </a:t>
            </a:r>
            <a:r>
              <a:rPr lang="en-US" sz="2000" b="1" dirty="0" smtClean="0">
                <a:solidFill>
                  <a:srgbClr val="003366"/>
                </a:solidFill>
              </a:rPr>
              <a:t>cloud-native</a:t>
            </a:r>
            <a:r>
              <a:rPr lang="en-US" sz="2000" dirty="0" smtClean="0"/>
              <a:t> and is designed for maximum reliability and scalability from cloud infrastructure creation, application development, continuous integration and deployment and monitoring. </a:t>
            </a:r>
          </a:p>
          <a:p>
            <a:pPr>
              <a:spcAft>
                <a:spcPts val="600"/>
              </a:spcAft>
            </a:pPr>
            <a:r>
              <a:rPr lang="en-US" sz="2000" dirty="0" smtClean="0"/>
              <a:t>Aligning with </a:t>
            </a:r>
            <a:r>
              <a:rPr lang="en-US" sz="2000" b="1" dirty="0" smtClean="0">
                <a:solidFill>
                  <a:srgbClr val="003366"/>
                </a:solidFill>
              </a:rPr>
              <a:t>Immutable Infrastructure </a:t>
            </a:r>
            <a:r>
              <a:rPr lang="en-US" sz="2000" dirty="0" smtClean="0"/>
              <a:t>and </a:t>
            </a:r>
            <a:r>
              <a:rPr lang="en-US" sz="2000" b="1" dirty="0" smtClean="0">
                <a:solidFill>
                  <a:srgbClr val="003366"/>
                </a:solidFill>
              </a:rPr>
              <a:t>Infrastructure As Code</a:t>
            </a:r>
            <a:r>
              <a:rPr lang="en-US" sz="2000" dirty="0" smtClean="0"/>
              <a:t>.</a:t>
            </a:r>
          </a:p>
          <a:p>
            <a:pPr>
              <a:spcAft>
                <a:spcPts val="600"/>
              </a:spcAft>
            </a:pPr>
            <a:r>
              <a:rPr lang="en-US" sz="2000" dirty="0" smtClean="0"/>
              <a:t>Continuously refine and evolve the architecture in Program Increments.</a:t>
            </a:r>
            <a:endParaRPr lang="en-US" sz="2000" dirty="0"/>
          </a:p>
        </p:txBody>
      </p:sp>
    </p:spTree>
    <p:extLst>
      <p:ext uri="{BB962C8B-B14F-4D97-AF65-F5344CB8AC3E}">
        <p14:creationId xmlns:p14="http://schemas.microsoft.com/office/powerpoint/2010/main" val="2790798915"/>
      </p:ext>
    </p:extLst>
  </p:cSld>
  <p:clrMapOvr>
    <a:masterClrMapping/>
  </p:clrMapOvr>
</p:sld>
</file>

<file path=ppt/theme/theme1.xml><?xml version="1.0" encoding="utf-8"?>
<a:theme xmlns:a="http://schemas.openxmlformats.org/drawingml/2006/main" name="CMS_template">
  <a:themeElements>
    <a:clrScheme name="CMS">
      <a:dk1>
        <a:sysClr val="windowText" lastClr="000000"/>
      </a:dk1>
      <a:lt1>
        <a:sysClr val="window" lastClr="FFFFFF"/>
      </a:lt1>
      <a:dk2>
        <a:srgbClr val="1F497D"/>
      </a:dk2>
      <a:lt2>
        <a:srgbClr val="6B94C7"/>
      </a:lt2>
      <a:accent1>
        <a:srgbClr val="2F527D"/>
      </a:accent1>
      <a:accent2>
        <a:srgbClr val="FAD94C"/>
      </a:accent2>
      <a:accent3>
        <a:srgbClr val="C0C0C0"/>
      </a:accent3>
      <a:accent4>
        <a:srgbClr val="FDF699"/>
      </a:accent4>
      <a:accent5>
        <a:srgbClr val="72A3C4"/>
      </a:accent5>
      <a:accent6>
        <a:srgbClr val="5C5C5C"/>
      </a:accent6>
      <a:hlink>
        <a:srgbClr val="000000"/>
      </a:hlink>
      <a:folHlink>
        <a:srgbClr val="00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826</TotalTime>
  <Words>3905</Words>
  <Application>Microsoft Office PowerPoint</Application>
  <PresentationFormat>Widescreen</PresentationFormat>
  <Paragraphs>466</Paragraphs>
  <Slides>54</Slides>
  <Notes>30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54</vt:i4>
      </vt:variant>
    </vt:vector>
  </HeadingPairs>
  <TitlesOfParts>
    <vt:vector size="65" baseType="lpstr">
      <vt:lpstr>Arial</vt:lpstr>
      <vt:lpstr>Arial Rounded MT Bold</vt:lpstr>
      <vt:lpstr>Calibri</vt:lpstr>
      <vt:lpstr>Constantia</vt:lpstr>
      <vt:lpstr>Courier New</vt:lpstr>
      <vt:lpstr>Helvetica LT Std</vt:lpstr>
      <vt:lpstr>Symbol</vt:lpstr>
      <vt:lpstr>Tahoma</vt:lpstr>
      <vt:lpstr>Times New Roman</vt:lpstr>
      <vt:lpstr>Wingdings</vt:lpstr>
      <vt:lpstr>CMS_template</vt:lpstr>
      <vt:lpstr>CMS Update </vt:lpstr>
      <vt:lpstr>Disclaimer</vt:lpstr>
      <vt:lpstr>General Session: Centers for Medicare and Medicaid Services Update – David Wright, CMS   1) Ed Mortimore- iQIES and Moving Ahead (9:30-10am)  2) David Wright/Tennille Rogers- QSOG Update (10-10:45am) 3) Panel CO/RO Leadership - Sandra, David and Tennille Rogers (10:45-end) </vt:lpstr>
      <vt:lpstr>Update on iQIES </vt:lpstr>
      <vt:lpstr>User-Centric Strategy</vt:lpstr>
      <vt:lpstr>User-Centric Strategy</vt:lpstr>
      <vt:lpstr>Recent Research Activities</vt:lpstr>
      <vt:lpstr>Recent Research Activities</vt:lpstr>
      <vt:lpstr>iQIES Architecture Guiding Principles</vt:lpstr>
      <vt:lpstr>iQies Transition Timeline (Sept 2018)</vt:lpstr>
      <vt:lpstr>Quality, Safety &amp; Oversight Group</vt:lpstr>
      <vt:lpstr>Big Thoughts</vt:lpstr>
      <vt:lpstr>Regulatory Updates</vt:lpstr>
      <vt:lpstr>Regulatory Updates</vt:lpstr>
      <vt:lpstr>Regulatory Updates</vt:lpstr>
      <vt:lpstr>Regulatory Updates</vt:lpstr>
      <vt:lpstr>Regulatory Updates</vt:lpstr>
      <vt:lpstr>Regulatory- Other Items on The Unified Agenda</vt:lpstr>
      <vt:lpstr>Divisional Updates</vt:lpstr>
      <vt:lpstr>Division of Nursing Homes</vt:lpstr>
      <vt:lpstr>What’s New? Major Efforts</vt:lpstr>
      <vt:lpstr>Enforcement- Continued Efforts</vt:lpstr>
      <vt:lpstr>Enforcement- Continued Efforts</vt:lpstr>
      <vt:lpstr>Continued Efforts- Other Initiatives</vt:lpstr>
      <vt:lpstr>Division of Continuing Care Providers</vt:lpstr>
      <vt:lpstr>Home Health Agencies </vt:lpstr>
      <vt:lpstr>Transplant Programs</vt:lpstr>
      <vt:lpstr>ESRD </vt:lpstr>
      <vt:lpstr>ICF/IID</vt:lpstr>
      <vt:lpstr>Division of Acute Care Services (DACS)</vt:lpstr>
      <vt:lpstr>DACS – Focus Areas</vt:lpstr>
      <vt:lpstr>DACS - What’s new?  Current Projects?</vt:lpstr>
      <vt:lpstr>DACS - What’s new?  Current Projects?</vt:lpstr>
      <vt:lpstr>DACS – Hot Topics</vt:lpstr>
      <vt:lpstr>Pending - State Operations Manual (SOM) updates</vt:lpstr>
      <vt:lpstr>Division of Clinical Laboratory Improvement and Quality</vt:lpstr>
      <vt:lpstr>What’s New? Current Projects</vt:lpstr>
      <vt:lpstr>Request for Information (RFI) CMS-3326-NC</vt:lpstr>
      <vt:lpstr>Request for Information (RFI) CMS-3326-NC</vt:lpstr>
      <vt:lpstr>CMS, FDA and CDC Tri-agency workgroups</vt:lpstr>
      <vt:lpstr>CMS, FDA and CDC Tri-agency workgroups</vt:lpstr>
      <vt:lpstr>CLIAC Workgroups</vt:lpstr>
      <vt:lpstr>Next Gen Sequencing (NGS)</vt:lpstr>
      <vt:lpstr>Next Gen Sequencing (NGS)</vt:lpstr>
      <vt:lpstr>Non-Traditional Testing</vt:lpstr>
      <vt:lpstr>Quality, Safety and Education Division</vt:lpstr>
      <vt:lpstr>What’s Happened</vt:lpstr>
      <vt:lpstr>What’s Coming Up</vt:lpstr>
      <vt:lpstr>What’s Coming Up</vt:lpstr>
      <vt:lpstr>Division of Survey &amp; Certification and Clinical Laboratory Improvement Act (CLIA) Budget (DSCB) </vt:lpstr>
      <vt:lpstr>Budget Update</vt:lpstr>
      <vt:lpstr>Questions and Comments</vt:lpstr>
      <vt:lpstr>Central Office &amp; Regional Office LEADERSHIP PANEL</vt:lpstr>
      <vt:lpstr>Thank you </vt:lpstr>
    </vt:vector>
  </TitlesOfParts>
  <Company>CMS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Update</dc:title>
  <dc:creator>Leslie Boyd</dc:creator>
  <cp:lastModifiedBy>Caecilia Blondiaux</cp:lastModifiedBy>
  <cp:revision>85</cp:revision>
  <cp:lastPrinted>2017-08-11T12:13:46Z</cp:lastPrinted>
  <dcterms:created xsi:type="dcterms:W3CDTF">2017-07-11T13:25:25Z</dcterms:created>
  <dcterms:modified xsi:type="dcterms:W3CDTF">2018-09-19T12:33:40Z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1708054363</vt:i4>
  </property>
  <property fmtid="{D5CDD505-2E9C-101B-9397-08002B2CF9AE}" pid="3" name="_NewReviewCycle">
    <vt:lpwstr/>
  </property>
  <property fmtid="{D5CDD505-2E9C-101B-9397-08002B2CF9AE}" pid="4" name="_EmailSubject">
    <vt:lpwstr>CMS Slides and Materials- Complete: AHFSA</vt:lpwstr>
  </property>
  <property fmtid="{D5CDD505-2E9C-101B-9397-08002B2CF9AE}" pid="5" name="_AuthorEmail">
    <vt:lpwstr>Caecilia.Blondiaux@cms.hhs.gov</vt:lpwstr>
  </property>
  <property fmtid="{D5CDD505-2E9C-101B-9397-08002B2CF9AE}" pid="6" name="_AuthorEmailDisplayName">
    <vt:lpwstr>Blondiaux, Caecilia J. (CMS/CCSQ)</vt:lpwstr>
  </property>
</Properties>
</file>