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60" r:id="rId2"/>
    <p:sldMasterId id="2147483840" r:id="rId3"/>
  </p:sldMasterIdLst>
  <p:notesMasterIdLst>
    <p:notesMasterId r:id="rId26"/>
  </p:notesMasterIdLst>
  <p:handoutMasterIdLst>
    <p:handoutMasterId r:id="rId27"/>
  </p:handoutMasterIdLst>
  <p:sldIdLst>
    <p:sldId id="397" r:id="rId4"/>
    <p:sldId id="398" r:id="rId5"/>
    <p:sldId id="400" r:id="rId6"/>
    <p:sldId id="401" r:id="rId7"/>
    <p:sldId id="256" r:id="rId8"/>
    <p:sldId id="375" r:id="rId9"/>
    <p:sldId id="402" r:id="rId10"/>
    <p:sldId id="387" r:id="rId11"/>
    <p:sldId id="388" r:id="rId12"/>
    <p:sldId id="391" r:id="rId13"/>
    <p:sldId id="394" r:id="rId14"/>
    <p:sldId id="410" r:id="rId15"/>
    <p:sldId id="393" r:id="rId16"/>
    <p:sldId id="411" r:id="rId17"/>
    <p:sldId id="412" r:id="rId18"/>
    <p:sldId id="413" r:id="rId19"/>
    <p:sldId id="409" r:id="rId20"/>
    <p:sldId id="414" r:id="rId21"/>
    <p:sldId id="415" r:id="rId22"/>
    <p:sldId id="416" r:id="rId23"/>
    <p:sldId id="315" r:id="rId24"/>
    <p:sldId id="258" r:id="rId25"/>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521415D9-36F7-43E2-AB2F-B90AF26B5E84}">
      <p14:sectionLst xmlns:p14="http://schemas.microsoft.com/office/powerpoint/2010/main">
        <p14:section name="Program Orientation" id="{D31067B0-2C28-400B-8FFA-C19910AE8CC5}">
          <p14:sldIdLst>
            <p14:sldId id="397"/>
            <p14:sldId id="398"/>
            <p14:sldId id="400"/>
            <p14:sldId id="401"/>
            <p14:sldId id="256"/>
            <p14:sldId id="375"/>
            <p14:sldId id="402"/>
            <p14:sldId id="387"/>
            <p14:sldId id="388"/>
            <p14:sldId id="391"/>
            <p14:sldId id="394"/>
            <p14:sldId id="410"/>
            <p14:sldId id="393"/>
            <p14:sldId id="411"/>
            <p14:sldId id="412"/>
            <p14:sldId id="413"/>
            <p14:sldId id="409"/>
            <p14:sldId id="414"/>
            <p14:sldId id="415"/>
            <p14:sldId id="416"/>
            <p14:sldId id="315"/>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3366CC"/>
    <a:srgbClr val="3366FF"/>
    <a:srgbClr val="EC8902"/>
    <a:srgbClr val="005595"/>
    <a:srgbClr val="FF5595"/>
    <a:srgbClr val="FFFF00"/>
    <a:srgbClr val="000000"/>
    <a:srgbClr val="E6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9" autoAdjust="0"/>
    <p:restoredTop sz="82544" autoAdjust="0"/>
  </p:normalViewPr>
  <p:slideViewPr>
    <p:cSldViewPr>
      <p:cViewPr varScale="1">
        <p:scale>
          <a:sx n="105" d="100"/>
          <a:sy n="105" d="100"/>
        </p:scale>
        <p:origin x="2199"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04718576844561"/>
          <c:y val="0.20826465217185464"/>
          <c:w val="0.50253329444930495"/>
          <c:h val="0.70060567116959693"/>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DD0-46FC-A73E-7F017FB62C3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DD0-46FC-A73E-7F017FB62C3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DD0-46FC-A73E-7F017FB62C3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DD0-46FC-A73E-7F017FB62C3C}"/>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DD0-46FC-A73E-7F017FB62C3C}"/>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BDD0-46FC-A73E-7F017FB62C3C}"/>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BDD0-46FC-A73E-7F017FB62C3C}"/>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BDD0-46FC-A73E-7F017FB62C3C}"/>
              </c:ext>
            </c:extLst>
          </c:dPt>
          <c:dLbls>
            <c:dLbl>
              <c:idx val="0"/>
              <c:layout>
                <c:manualLayout>
                  <c:x val="-1.351924759405063E-2"/>
                  <c:y val="7.07825408988860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D0-46FC-A73E-7F017FB62C3C}"/>
                </c:ext>
              </c:extLst>
            </c:dLbl>
            <c:dLbl>
              <c:idx val="1"/>
              <c:layout>
                <c:manualLayout>
                  <c:x val="-2.5983401380383006E-2"/>
                  <c:y val="-4.15801969410940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D0-46FC-A73E-7F017FB62C3C}"/>
                </c:ext>
              </c:extLst>
            </c:dLbl>
            <c:dLbl>
              <c:idx val="2"/>
              <c:layout>
                <c:manualLayout>
                  <c:x val="-2.002053562749101E-2"/>
                  <c:y val="2.716509369412408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DD0-46FC-A73E-7F017FB62C3C}"/>
                </c:ext>
              </c:extLst>
            </c:dLbl>
            <c:dLbl>
              <c:idx val="3"/>
              <c:layout>
                <c:manualLayout>
                  <c:x val="-9.019271896568485E-3"/>
                  <c:y val="-4.15451855256785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DD0-46FC-A73E-7F017FB62C3C}"/>
                </c:ext>
              </c:extLst>
            </c:dLbl>
            <c:dLbl>
              <c:idx val="4"/>
              <c:layout>
                <c:manualLayout>
                  <c:x val="-1.1715636239914456E-3"/>
                  <c:y val="-2.359938809081057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DD0-46FC-A73E-7F017FB62C3C}"/>
                </c:ext>
              </c:extLst>
            </c:dLbl>
            <c:dLbl>
              <c:idx val="5"/>
              <c:layout>
                <c:manualLayout>
                  <c:x val="1.1108255565276563E-2"/>
                  <c:y val="-3.08269865731221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DD0-46FC-A73E-7F017FB62C3C}"/>
                </c:ext>
              </c:extLst>
            </c:dLbl>
            <c:dLbl>
              <c:idx val="6"/>
              <c:layout>
                <c:manualLayout>
                  <c:x val="1.2668112666472246E-2"/>
                  <c:y val="-1.658279926807318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DD0-46FC-A73E-7F017FB62C3C}"/>
                </c:ext>
              </c:extLst>
            </c:dLbl>
            <c:dLbl>
              <c:idx val="7"/>
              <c:layout>
                <c:manualLayout>
                  <c:x val="6.25492125984252E-3"/>
                  <c:y val="-2.106764864275236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DD0-46FC-A73E-7F017FB62C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(2018)'!$A$57:$A$64</c:f>
              <c:strCache>
                <c:ptCount val="8"/>
                <c:pt idx="0">
                  <c:v>Hospital</c:v>
                </c:pt>
                <c:pt idx="1">
                  <c:v>Family member</c:v>
                </c:pt>
                <c:pt idx="2">
                  <c:v>CMS</c:v>
                </c:pt>
                <c:pt idx="3">
                  <c:v>Media report</c:v>
                </c:pt>
                <c:pt idx="4">
                  <c:v>Staff</c:v>
                </c:pt>
                <c:pt idx="5">
                  <c:v>Anonymous  </c:v>
                </c:pt>
                <c:pt idx="6">
                  <c:v>Patient</c:v>
                </c:pt>
                <c:pt idx="7">
                  <c:v>Advocacy organization</c:v>
                </c:pt>
              </c:strCache>
            </c:strRef>
          </c:cat>
          <c:val>
            <c:numRef>
              <c:f>'summary (2018)'!$B$57:$B$64</c:f>
              <c:numCache>
                <c:formatCode>General</c:formatCode>
                <c:ptCount val="8"/>
                <c:pt idx="0">
                  <c:v>19</c:v>
                </c:pt>
                <c:pt idx="1">
                  <c:v>4</c:v>
                </c:pt>
                <c:pt idx="2">
                  <c:v>2</c:v>
                </c:pt>
                <c:pt idx="3">
                  <c:v>1</c:v>
                </c:pt>
                <c:pt idx="4">
                  <c:v>1</c:v>
                </c:pt>
                <c:pt idx="5">
                  <c:v>1</c:v>
                </c:pt>
                <c:pt idx="6">
                  <c:v>1</c:v>
                </c:pt>
                <c:pt idx="7">
                  <c:v>1</c:v>
                </c:pt>
              </c:numCache>
            </c:numRef>
          </c:val>
          <c:extLst>
            <c:ext xmlns:c16="http://schemas.microsoft.com/office/drawing/2014/chart" uri="{C3380CC4-5D6E-409C-BE32-E72D297353CC}">
              <c16:uniqueId val="{00000010-BDD0-46FC-A73E-7F017FB62C3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1.1377725932406598E-2"/>
          <c:y val="0.14625041748078782"/>
          <c:w val="0.4189300411522634"/>
          <c:h val="0.8247400324949297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566820487308364"/>
          <c:y val="0.23956059875705918"/>
          <c:w val="0.37360209058834959"/>
          <c:h val="0.70424362468945867"/>
        </c:manualLayout>
      </c:layout>
      <c:pieChart>
        <c:varyColors val="1"/>
        <c:ser>
          <c:idx val="0"/>
          <c:order val="0"/>
          <c:explosion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1E2-4887-91BB-666EFB74164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1E2-4887-91BB-666EFB74164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1E2-4887-91BB-666EFB74164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1E2-4887-91BB-666EFB741646}"/>
              </c:ext>
            </c:extLst>
          </c:dPt>
          <c:dLbls>
            <c:dLbl>
              <c:idx val="0"/>
              <c:layout>
                <c:manualLayout>
                  <c:x val="4.1847809767418087E-2"/>
                  <c:y val="-0.1784474643626362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1E2-4887-91BB-666EFB741646}"/>
                </c:ext>
              </c:extLst>
            </c:dLbl>
            <c:dLbl>
              <c:idx val="1"/>
              <c:layout>
                <c:manualLayout>
                  <c:x val="-1.195769392087933E-2"/>
                  <c:y val="-0.1048574349893010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1E2-4887-91BB-666EFB741646}"/>
                </c:ext>
              </c:extLst>
            </c:dLbl>
            <c:dLbl>
              <c:idx val="2"/>
              <c:layout>
                <c:manualLayout>
                  <c:x val="-2.0027933081676157E-3"/>
                  <c:y val="-1.13735783027121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E2-4887-91BB-666EFB741646}"/>
                </c:ext>
              </c:extLst>
            </c:dLbl>
            <c:dLbl>
              <c:idx val="3"/>
              <c:layout>
                <c:manualLayout>
                  <c:x val="1.2271530309123141E-2"/>
                  <c:y val="-2.909991672727656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1E2-4887-91BB-666EFB7416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(2018)'!$A$50:$A$53</c:f>
              <c:strCache>
                <c:ptCount val="4"/>
                <c:pt idx="0">
                  <c:v>Complaint substantiated</c:v>
                </c:pt>
                <c:pt idx="1">
                  <c:v>Unsubstantiated</c:v>
                </c:pt>
                <c:pt idx="2">
                  <c:v>No investigation</c:v>
                </c:pt>
                <c:pt idx="3">
                  <c:v>State claim substantiated</c:v>
                </c:pt>
              </c:strCache>
            </c:strRef>
          </c:cat>
          <c:val>
            <c:numRef>
              <c:f>'summary (2018)'!$B$50:$B$53</c:f>
              <c:numCache>
                <c:formatCode>General</c:formatCode>
                <c:ptCount val="4"/>
                <c:pt idx="0">
                  <c:v>21</c:v>
                </c:pt>
                <c:pt idx="1">
                  <c:v>7</c:v>
                </c:pt>
                <c:pt idx="2">
                  <c:v>2</c:v>
                </c:pt>
                <c:pt idx="3">
                  <c:v>1</c:v>
                </c:pt>
              </c:numCache>
            </c:numRef>
          </c:val>
          <c:extLst>
            <c:ext xmlns:c16="http://schemas.microsoft.com/office/drawing/2014/chart" uri="{C3380CC4-5D6E-409C-BE32-E72D297353CC}">
              <c16:uniqueId val="{00000008-11E2-4887-91BB-666EFB74164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
          <c:y val="0.25244787221235171"/>
          <c:w val="0.44715145900880038"/>
          <c:h val="0.53809492191306307"/>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914260717410324E-2"/>
          <c:y val="0.13481114784758633"/>
          <c:w val="0.89392607174103234"/>
          <c:h val="0.70450785687296591"/>
        </c:manualLayout>
      </c:layout>
      <c:barChart>
        <c:barDir val="bar"/>
        <c:grouping val="clustered"/>
        <c:varyColors val="0"/>
        <c:ser>
          <c:idx val="0"/>
          <c:order val="0"/>
          <c:tx>
            <c:strRef>
              <c:f>'summary (2018)'!$A$38</c:f>
              <c:strCache>
                <c:ptCount val="1"/>
                <c:pt idx="0">
                  <c:v>Screening - Any hospital with an ED must has an qualified individual perform a medical screening exam on a person who requests or appears to need one to determine whether an emergency medical condition exists. The hospital needs to provide any necessary s</c:v>
                </c:pt>
              </c:strCache>
            </c:strRef>
          </c:tx>
          <c:spPr>
            <a:solidFill>
              <a:schemeClr val="accent1"/>
            </a:solidFill>
            <a:ln>
              <a:noFill/>
            </a:ln>
            <a:effectLst/>
          </c:spPr>
          <c:invertIfNegative val="0"/>
          <c:val>
            <c:numRef>
              <c:f>'summary (2018)'!$B$38</c:f>
              <c:numCache>
                <c:formatCode>0%</c:formatCode>
                <c:ptCount val="1"/>
                <c:pt idx="0">
                  <c:v>0.70967741935483875</c:v>
                </c:pt>
              </c:numCache>
            </c:numRef>
          </c:val>
          <c:extLst>
            <c:ext xmlns:c16="http://schemas.microsoft.com/office/drawing/2014/chart" uri="{C3380CC4-5D6E-409C-BE32-E72D297353CC}">
              <c16:uniqueId val="{00000000-3058-4DB1-8A3F-8E41E8AB64D9}"/>
            </c:ext>
          </c:extLst>
        </c:ser>
        <c:ser>
          <c:idx val="1"/>
          <c:order val="1"/>
          <c:tx>
            <c:strRef>
              <c:f>'summary (2018)'!$A$39</c:f>
              <c:strCache>
                <c:ptCount val="1"/>
                <c:pt idx="0">
                  <c:v>Transfers - Patients must be informed of the risks and benefits of transfer and the physical must certify that the medical benefits of transfer outweigh the risks. Transferring hospital must treat within its capacity to minimize the risks, must confirm th</c:v>
                </c:pt>
              </c:strCache>
            </c:strRef>
          </c:tx>
          <c:spPr>
            <a:solidFill>
              <a:schemeClr val="accent2"/>
            </a:solidFill>
            <a:ln>
              <a:noFill/>
            </a:ln>
            <a:effectLst/>
          </c:spPr>
          <c:invertIfNegative val="0"/>
          <c:val>
            <c:numRef>
              <c:f>'summary (2018)'!$B$39</c:f>
              <c:numCache>
                <c:formatCode>0%</c:formatCode>
                <c:ptCount val="1"/>
                <c:pt idx="0">
                  <c:v>0.61290322580645162</c:v>
                </c:pt>
              </c:numCache>
            </c:numRef>
          </c:val>
          <c:extLst>
            <c:ext xmlns:c16="http://schemas.microsoft.com/office/drawing/2014/chart" uri="{C3380CC4-5D6E-409C-BE32-E72D297353CC}">
              <c16:uniqueId val="{00000001-3058-4DB1-8A3F-8E41E8AB64D9}"/>
            </c:ext>
          </c:extLst>
        </c:ser>
        <c:ser>
          <c:idx val="2"/>
          <c:order val="2"/>
          <c:tx>
            <c:strRef>
              <c:f>'summary (2018)'!$A$40</c:f>
              <c:strCache>
                <c:ptCount val="1"/>
                <c:pt idx="0">
                  <c:v>Central Log - Hospitals must maintain a central log on each individual who comes to the ED seeking assistance whether regardless of whether care is provided</c:v>
                </c:pt>
              </c:strCache>
            </c:strRef>
          </c:tx>
          <c:spPr>
            <a:solidFill>
              <a:schemeClr val="accent3"/>
            </a:solidFill>
            <a:ln>
              <a:noFill/>
            </a:ln>
            <a:effectLst/>
          </c:spPr>
          <c:invertIfNegative val="0"/>
          <c:val>
            <c:numRef>
              <c:f>'summary (2018)'!$B$40</c:f>
              <c:numCache>
                <c:formatCode>0%</c:formatCode>
                <c:ptCount val="1"/>
                <c:pt idx="0">
                  <c:v>0.35483870967741937</c:v>
                </c:pt>
              </c:numCache>
            </c:numRef>
          </c:val>
          <c:extLst>
            <c:ext xmlns:c16="http://schemas.microsoft.com/office/drawing/2014/chart" uri="{C3380CC4-5D6E-409C-BE32-E72D297353CC}">
              <c16:uniqueId val="{00000002-3058-4DB1-8A3F-8E41E8AB64D9}"/>
            </c:ext>
          </c:extLst>
        </c:ser>
        <c:ser>
          <c:idx val="3"/>
          <c:order val="3"/>
          <c:tx>
            <c:strRef>
              <c:f>'summary (2018)'!$A$41</c:f>
              <c:strCache>
                <c:ptCount val="1"/>
                <c:pt idx="0">
                  <c:v>Postings - Hospitals must post conspicuously in ED entrances, waiting and treatment areas a form specified by the Secretary of Health and Human Services about examination and treatment of emgency medical conditions and women in labor</c:v>
                </c:pt>
              </c:strCache>
            </c:strRef>
          </c:tx>
          <c:spPr>
            <a:solidFill>
              <a:schemeClr val="accent4"/>
            </a:solidFill>
            <a:ln>
              <a:noFill/>
            </a:ln>
            <a:effectLst/>
          </c:spPr>
          <c:invertIfNegative val="0"/>
          <c:val>
            <c:numRef>
              <c:f>'summary (2018)'!$B$41</c:f>
              <c:numCache>
                <c:formatCode>0%</c:formatCode>
                <c:ptCount val="1"/>
                <c:pt idx="0">
                  <c:v>9.6774193548387094E-2</c:v>
                </c:pt>
              </c:numCache>
            </c:numRef>
          </c:val>
          <c:extLst>
            <c:ext xmlns:c16="http://schemas.microsoft.com/office/drawing/2014/chart" uri="{C3380CC4-5D6E-409C-BE32-E72D297353CC}">
              <c16:uniqueId val="{00000003-3058-4DB1-8A3F-8E41E8AB64D9}"/>
            </c:ext>
          </c:extLst>
        </c:ser>
        <c:ser>
          <c:idx val="4"/>
          <c:order val="4"/>
          <c:tx>
            <c:strRef>
              <c:f>'summary (2018)'!$A$42</c:f>
              <c:strCache>
                <c:ptCount val="1"/>
                <c:pt idx="0">
                  <c:v>Reporting Requirements - Hospitals agree to report to CMS or the state survey agency any time it has reason to believe a patient was transferred improperly from another hospital</c:v>
                </c:pt>
              </c:strCache>
            </c:strRef>
          </c:tx>
          <c:spPr>
            <a:solidFill>
              <a:schemeClr val="accent5"/>
            </a:solidFill>
            <a:ln>
              <a:noFill/>
            </a:ln>
            <a:effectLst/>
          </c:spPr>
          <c:invertIfNegative val="0"/>
          <c:val>
            <c:numRef>
              <c:f>'summary (2018)'!$B$42</c:f>
              <c:numCache>
                <c:formatCode>0%</c:formatCode>
                <c:ptCount val="1"/>
                <c:pt idx="0">
                  <c:v>0.32258064516129031</c:v>
                </c:pt>
              </c:numCache>
            </c:numRef>
          </c:val>
          <c:extLst>
            <c:ext xmlns:c16="http://schemas.microsoft.com/office/drawing/2014/chart" uri="{C3380CC4-5D6E-409C-BE32-E72D297353CC}">
              <c16:uniqueId val="{00000004-3058-4DB1-8A3F-8E41E8AB64D9}"/>
            </c:ext>
          </c:extLst>
        </c:ser>
        <c:ser>
          <c:idx val="5"/>
          <c:order val="5"/>
          <c:tx>
            <c:strRef>
              <c:f>'summary (2018)'!$A$43</c:f>
              <c:strCache>
                <c:ptCount val="1"/>
                <c:pt idx="0">
                  <c:v>Physician On-Call Responsibilities - Hospitals must have written policies to make sure specialties are available to respond for patients with emergency medical conditions. Hospitals may use on call systems to cover this need if formal protocols are in pla</c:v>
                </c:pt>
              </c:strCache>
            </c:strRef>
          </c:tx>
          <c:spPr>
            <a:solidFill>
              <a:schemeClr val="accent6"/>
            </a:solidFill>
            <a:ln>
              <a:noFill/>
            </a:ln>
            <a:effectLst/>
          </c:spPr>
          <c:invertIfNegative val="0"/>
          <c:val>
            <c:numRef>
              <c:f>'summary (2018)'!$B$43</c:f>
              <c:numCache>
                <c:formatCode>0%</c:formatCode>
                <c:ptCount val="1"/>
                <c:pt idx="0">
                  <c:v>6.4516129032258063E-2</c:v>
                </c:pt>
              </c:numCache>
            </c:numRef>
          </c:val>
          <c:extLst>
            <c:ext xmlns:c16="http://schemas.microsoft.com/office/drawing/2014/chart" uri="{C3380CC4-5D6E-409C-BE32-E72D297353CC}">
              <c16:uniqueId val="{00000005-3058-4DB1-8A3F-8E41E8AB64D9}"/>
            </c:ext>
          </c:extLst>
        </c:ser>
        <c:ser>
          <c:idx val="6"/>
          <c:order val="6"/>
          <c:tx>
            <c:strRef>
              <c:f>'summary (2018)'!$A$44</c:f>
              <c:strCache>
                <c:ptCount val="1"/>
                <c:pt idx="0">
                  <c:v>Recipient Hospital Responsibilities - Hospitals with specialized capabilities (NICU, shock-trauma units, etc) or refional refferal centers may not refuse to accept a transferred patient who requires such specialized treatment if the receiving hospital has</c:v>
                </c:pt>
              </c:strCache>
            </c:strRef>
          </c:tx>
          <c:spPr>
            <a:solidFill>
              <a:schemeClr val="accent1">
                <a:lumMod val="60000"/>
              </a:schemeClr>
            </a:solidFill>
            <a:ln>
              <a:noFill/>
            </a:ln>
            <a:effectLst/>
          </c:spPr>
          <c:invertIfNegative val="0"/>
          <c:val>
            <c:numRef>
              <c:f>'summary (2018)'!$B$44</c:f>
              <c:numCache>
                <c:formatCode>0%</c:formatCode>
                <c:ptCount val="1"/>
                <c:pt idx="0">
                  <c:v>3.2258064516129031E-2</c:v>
                </c:pt>
              </c:numCache>
            </c:numRef>
          </c:val>
          <c:extLst>
            <c:ext xmlns:c16="http://schemas.microsoft.com/office/drawing/2014/chart" uri="{C3380CC4-5D6E-409C-BE32-E72D297353CC}">
              <c16:uniqueId val="{00000006-3058-4DB1-8A3F-8E41E8AB64D9}"/>
            </c:ext>
          </c:extLst>
        </c:ser>
        <c:ser>
          <c:idx val="7"/>
          <c:order val="7"/>
          <c:tx>
            <c:strRef>
              <c:f>'summary (2018)'!$A$45</c:f>
              <c:strCache>
                <c:ptCount val="1"/>
                <c:pt idx="0">
                  <c:v>Whistleblower Protection - A hospital may not take adverse action against a physician or qualified medical person who refuses to authorize a transfer or who report a violation</c:v>
                </c:pt>
              </c:strCache>
            </c:strRef>
          </c:tx>
          <c:spPr>
            <a:solidFill>
              <a:schemeClr val="accent2">
                <a:lumMod val="60000"/>
              </a:schemeClr>
            </a:solidFill>
            <a:ln>
              <a:noFill/>
            </a:ln>
            <a:effectLst/>
          </c:spPr>
          <c:invertIfNegative val="0"/>
          <c:val>
            <c:numRef>
              <c:f>'summary (2018)'!$B$45</c:f>
              <c:numCache>
                <c:formatCode>0%</c:formatCode>
                <c:ptCount val="1"/>
                <c:pt idx="0">
                  <c:v>3.2258064516129031E-2</c:v>
                </c:pt>
              </c:numCache>
            </c:numRef>
          </c:val>
          <c:extLst>
            <c:ext xmlns:c16="http://schemas.microsoft.com/office/drawing/2014/chart" uri="{C3380CC4-5D6E-409C-BE32-E72D297353CC}">
              <c16:uniqueId val="{00000007-3058-4DB1-8A3F-8E41E8AB64D9}"/>
            </c:ext>
          </c:extLst>
        </c:ser>
        <c:dLbls>
          <c:showLegendKey val="0"/>
          <c:showVal val="0"/>
          <c:showCatName val="0"/>
          <c:showSerName val="0"/>
          <c:showPercent val="0"/>
          <c:showBubbleSize val="0"/>
        </c:dLbls>
        <c:gapWidth val="182"/>
        <c:axId val="265257144"/>
        <c:axId val="265257928"/>
      </c:barChart>
      <c:catAx>
        <c:axId val="265257144"/>
        <c:scaling>
          <c:orientation val="minMax"/>
        </c:scaling>
        <c:delete val="1"/>
        <c:axPos val="l"/>
        <c:numFmt formatCode="General" sourceLinked="1"/>
        <c:majorTickMark val="none"/>
        <c:minorTickMark val="none"/>
        <c:tickLblPos val="nextTo"/>
        <c:crossAx val="265257928"/>
        <c:crosses val="autoZero"/>
        <c:auto val="1"/>
        <c:lblAlgn val="ctr"/>
        <c:lblOffset val="100"/>
        <c:noMultiLvlLbl val="0"/>
      </c:catAx>
      <c:valAx>
        <c:axId val="265257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65257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0.44444</cdr:x>
      <cdr:y>0.94431</cdr:y>
    </cdr:from>
    <cdr:to>
      <cdr:x>0.62037</cdr:x>
      <cdr:y>1</cdr:y>
    </cdr:to>
    <cdr:sp macro="" textlink="">
      <cdr:nvSpPr>
        <cdr:cNvPr id="2" name="TextBox 1">
          <a:extLst xmlns:a="http://schemas.openxmlformats.org/drawingml/2006/main">
            <a:ext uri="{FF2B5EF4-FFF2-40B4-BE49-F238E27FC236}">
              <a16:creationId xmlns:a16="http://schemas.microsoft.com/office/drawing/2014/main" id="{7C72BA58-56A5-4FFD-9224-64119898FF72}"/>
            </a:ext>
          </a:extLst>
        </cdr:cNvPr>
        <cdr:cNvSpPr txBox="1"/>
      </cdr:nvSpPr>
      <cdr:spPr>
        <a:xfrm xmlns:a="http://schemas.openxmlformats.org/drawingml/2006/main">
          <a:off x="3657600" y="5437575"/>
          <a:ext cx="1447800" cy="3206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tx1">
                  <a:lumMod val="65000"/>
                  <a:lumOff val="35000"/>
                </a:schemeClr>
              </a:solidFill>
              <a:latin typeface="Arial" panose="020B0604020202020204" pitchFamily="34" charset="0"/>
            </a:rPr>
            <a:t>n=31</a:t>
          </a:r>
        </a:p>
      </cdr:txBody>
    </cdr:sp>
  </cdr:relSizeAnchor>
</c:userShapes>
</file>

<file path=ppt/drawings/drawing2.xml><?xml version="1.0" encoding="utf-8"?>
<c:userShapes xmlns:c="http://schemas.openxmlformats.org/drawingml/2006/chart">
  <cdr:relSizeAnchor xmlns:cdr="http://schemas.openxmlformats.org/drawingml/2006/chartDrawing">
    <cdr:from>
      <cdr:x>0.05417</cdr:x>
      <cdr:y>0.20677</cdr:y>
    </cdr:from>
    <cdr:to>
      <cdr:x>0.91667</cdr:x>
      <cdr:y>0.92291</cdr:y>
    </cdr:to>
    <cdr:sp macro="" textlink="">
      <cdr:nvSpPr>
        <cdr:cNvPr id="2" name="TextBox 1"/>
        <cdr:cNvSpPr txBox="1"/>
      </cdr:nvSpPr>
      <cdr:spPr>
        <a:xfrm xmlns:a="http://schemas.openxmlformats.org/drawingml/2006/main">
          <a:off x="247650" y="2733676"/>
          <a:ext cx="3943350" cy="9467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32875CC-CD87-41CC-97E5-007B355C1723}" type="datetimeFigureOut">
              <a:rPr lang="en-US" smtClean="0"/>
              <a:t>09/21/2018</a:t>
            </a:fld>
            <a:endParaRPr lang="en-US" dirty="0"/>
          </a:p>
        </p:txBody>
      </p:sp>
      <p:sp>
        <p:nvSpPr>
          <p:cNvPr id="4" name="Footer Placeholder 3"/>
          <p:cNvSpPr>
            <a:spLocks noGrp="1"/>
          </p:cNvSpPr>
          <p:nvPr>
            <p:ph type="ftr" sz="quarter" idx="2"/>
          </p:nvPr>
        </p:nvSpPr>
        <p:spPr>
          <a:xfrm>
            <a:off x="0" y="8829974"/>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74"/>
            <a:ext cx="2971800" cy="466433"/>
          </a:xfrm>
          <a:prstGeom prst="rect">
            <a:avLst/>
          </a:prstGeom>
        </p:spPr>
        <p:txBody>
          <a:bodyPr vert="horz" lIns="91440" tIns="45720" rIns="91440" bIns="45720" rtlCol="0" anchor="b"/>
          <a:lstStyle>
            <a:lvl1pPr algn="r">
              <a:defRPr sz="1200"/>
            </a:lvl1pPr>
          </a:lstStyle>
          <a:p>
            <a:fld id="{EC648D8E-E1B2-42BB-B667-6A28F906604E}" type="slidenum">
              <a:rPr lang="en-US" smtClean="0"/>
              <a:t>‹#›</a:t>
            </a:fld>
            <a:endParaRPr lang="en-US" dirty="0"/>
          </a:p>
        </p:txBody>
      </p:sp>
    </p:spTree>
    <p:extLst>
      <p:ext uri="{BB962C8B-B14F-4D97-AF65-F5344CB8AC3E}">
        <p14:creationId xmlns:p14="http://schemas.microsoft.com/office/powerpoint/2010/main" val="2821010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4"/>
            <a:ext cx="2971800" cy="464820"/>
          </a:xfrm>
          <a:prstGeom prst="rect">
            <a:avLst/>
          </a:prstGeom>
        </p:spPr>
        <p:txBody>
          <a:bodyPr vert="horz" lIns="91440" tIns="45720" rIns="91440" bIns="45720" rtlCol="0"/>
          <a:lstStyle>
            <a:lvl1pPr algn="r">
              <a:defRPr sz="1200"/>
            </a:lvl1pPr>
          </a:lstStyle>
          <a:p>
            <a:fld id="{34BD3B3F-0C80-4FE2-B1D5-7AA6611B0056}" type="datetimeFigureOut">
              <a:rPr lang="en-US" smtClean="0"/>
              <a:t>09/21/2018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4"/>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71"/>
            <a:ext cx="2971800" cy="464820"/>
          </a:xfrm>
          <a:prstGeom prst="rect">
            <a:avLst/>
          </a:prstGeom>
        </p:spPr>
        <p:txBody>
          <a:bodyPr vert="horz" lIns="91440" tIns="45720" rIns="91440" bIns="45720" rtlCol="0" anchor="b"/>
          <a:lstStyle>
            <a:lvl1pPr algn="r">
              <a:defRPr sz="1200"/>
            </a:lvl1pPr>
          </a:lstStyle>
          <a:p>
            <a:fld id="{8EF79F27-7E37-4F76-A151-82A279EC7492}" type="slidenum">
              <a:rPr lang="en-US" smtClean="0"/>
              <a:t>‹#›</a:t>
            </a:fld>
            <a:endParaRPr lang="en-US" dirty="0"/>
          </a:p>
        </p:txBody>
      </p:sp>
    </p:spTree>
    <p:extLst>
      <p:ext uri="{BB962C8B-B14F-4D97-AF65-F5344CB8AC3E}">
        <p14:creationId xmlns:p14="http://schemas.microsoft.com/office/powerpoint/2010/main" val="197036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5</a:t>
            </a:fld>
            <a:endParaRPr lang="en-US" dirty="0"/>
          </a:p>
        </p:txBody>
      </p:sp>
    </p:spTree>
    <p:extLst>
      <p:ext uri="{BB962C8B-B14F-4D97-AF65-F5344CB8AC3E}">
        <p14:creationId xmlns:p14="http://schemas.microsoft.com/office/powerpoint/2010/main" val="26000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15</a:t>
            </a:fld>
            <a:endParaRPr lang="en-US" dirty="0"/>
          </a:p>
        </p:txBody>
      </p:sp>
    </p:spTree>
    <p:extLst>
      <p:ext uri="{BB962C8B-B14F-4D97-AF65-F5344CB8AC3E}">
        <p14:creationId xmlns:p14="http://schemas.microsoft.com/office/powerpoint/2010/main" val="385576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16</a:t>
            </a:fld>
            <a:endParaRPr lang="en-US" dirty="0"/>
          </a:p>
        </p:txBody>
      </p:sp>
    </p:spTree>
    <p:extLst>
      <p:ext uri="{BB962C8B-B14F-4D97-AF65-F5344CB8AC3E}">
        <p14:creationId xmlns:p14="http://schemas.microsoft.com/office/powerpoint/2010/main" val="141669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17</a:t>
            </a:fld>
            <a:endParaRPr lang="en-US" dirty="0"/>
          </a:p>
        </p:txBody>
      </p:sp>
    </p:spTree>
    <p:extLst>
      <p:ext uri="{BB962C8B-B14F-4D97-AF65-F5344CB8AC3E}">
        <p14:creationId xmlns:p14="http://schemas.microsoft.com/office/powerpoint/2010/main" val="384612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18</a:t>
            </a:fld>
            <a:endParaRPr lang="en-US" dirty="0"/>
          </a:p>
        </p:txBody>
      </p:sp>
    </p:spTree>
    <p:extLst>
      <p:ext uri="{BB962C8B-B14F-4D97-AF65-F5344CB8AC3E}">
        <p14:creationId xmlns:p14="http://schemas.microsoft.com/office/powerpoint/2010/main" val="392838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19</a:t>
            </a:fld>
            <a:endParaRPr lang="en-US" dirty="0"/>
          </a:p>
        </p:txBody>
      </p:sp>
    </p:spTree>
    <p:extLst>
      <p:ext uri="{BB962C8B-B14F-4D97-AF65-F5344CB8AC3E}">
        <p14:creationId xmlns:p14="http://schemas.microsoft.com/office/powerpoint/2010/main" val="221620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20</a:t>
            </a:fld>
            <a:endParaRPr lang="en-US" dirty="0"/>
          </a:p>
        </p:txBody>
      </p:sp>
    </p:spTree>
    <p:extLst>
      <p:ext uri="{BB962C8B-B14F-4D97-AF65-F5344CB8AC3E}">
        <p14:creationId xmlns:p14="http://schemas.microsoft.com/office/powerpoint/2010/main" val="186212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62732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22</a:t>
            </a:fld>
            <a:endParaRPr lang="en-US" dirty="0"/>
          </a:p>
        </p:txBody>
      </p:sp>
    </p:spTree>
    <p:extLst>
      <p:ext uri="{BB962C8B-B14F-4D97-AF65-F5344CB8AC3E}">
        <p14:creationId xmlns:p14="http://schemas.microsoft.com/office/powerpoint/2010/main" val="412358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6</a:t>
            </a:fld>
            <a:endParaRPr lang="en-US" dirty="0"/>
          </a:p>
        </p:txBody>
      </p:sp>
    </p:spTree>
    <p:extLst>
      <p:ext uri="{BB962C8B-B14F-4D97-AF65-F5344CB8AC3E}">
        <p14:creationId xmlns:p14="http://schemas.microsoft.com/office/powerpoint/2010/main" val="379214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8</a:t>
            </a:fld>
            <a:endParaRPr lang="en-US" dirty="0"/>
          </a:p>
        </p:txBody>
      </p:sp>
    </p:spTree>
    <p:extLst>
      <p:ext uri="{BB962C8B-B14F-4D97-AF65-F5344CB8AC3E}">
        <p14:creationId xmlns:p14="http://schemas.microsoft.com/office/powerpoint/2010/main" val="201417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9</a:t>
            </a:fld>
            <a:endParaRPr lang="en-US" dirty="0"/>
          </a:p>
        </p:txBody>
      </p:sp>
    </p:spTree>
    <p:extLst>
      <p:ext uri="{BB962C8B-B14F-4D97-AF65-F5344CB8AC3E}">
        <p14:creationId xmlns:p14="http://schemas.microsoft.com/office/powerpoint/2010/main" val="48890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10</a:t>
            </a:fld>
            <a:endParaRPr lang="en-US" dirty="0"/>
          </a:p>
        </p:txBody>
      </p:sp>
    </p:spTree>
    <p:extLst>
      <p:ext uri="{BB962C8B-B14F-4D97-AF65-F5344CB8AC3E}">
        <p14:creationId xmlns:p14="http://schemas.microsoft.com/office/powerpoint/2010/main" val="380178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11</a:t>
            </a:fld>
            <a:endParaRPr lang="en-US" dirty="0"/>
          </a:p>
        </p:txBody>
      </p:sp>
    </p:spTree>
    <p:extLst>
      <p:ext uri="{BB962C8B-B14F-4D97-AF65-F5344CB8AC3E}">
        <p14:creationId xmlns:p14="http://schemas.microsoft.com/office/powerpoint/2010/main" val="208134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12</a:t>
            </a:fld>
            <a:endParaRPr lang="en-US" dirty="0"/>
          </a:p>
        </p:txBody>
      </p:sp>
    </p:spTree>
    <p:extLst>
      <p:ext uri="{BB962C8B-B14F-4D97-AF65-F5344CB8AC3E}">
        <p14:creationId xmlns:p14="http://schemas.microsoft.com/office/powerpoint/2010/main" val="333501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13</a:t>
            </a:fld>
            <a:endParaRPr lang="en-US" dirty="0"/>
          </a:p>
        </p:txBody>
      </p:sp>
    </p:spTree>
    <p:extLst>
      <p:ext uri="{BB962C8B-B14F-4D97-AF65-F5344CB8AC3E}">
        <p14:creationId xmlns:p14="http://schemas.microsoft.com/office/powerpoint/2010/main" val="107435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79F27-7E37-4F76-A151-82A279EC7492}" type="slidenum">
              <a:rPr lang="en-US" smtClean="0"/>
              <a:t>14</a:t>
            </a:fld>
            <a:endParaRPr lang="en-US" dirty="0"/>
          </a:p>
        </p:txBody>
      </p:sp>
    </p:spTree>
    <p:extLst>
      <p:ext uri="{BB962C8B-B14F-4D97-AF65-F5344CB8AC3E}">
        <p14:creationId xmlns:p14="http://schemas.microsoft.com/office/powerpoint/2010/main" val="429109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2D2462C-F1D6-4287-BC21-3FC92E22379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6FE535D-229A-405F-9741-7973CA1CB1D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A04AC2-5E26-4ED8-874F-30B8F8B52FA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6149" name="Rectangle 5"/>
          <p:cNvSpPr>
            <a:spLocks noGrp="1" noChangeArrowheads="1"/>
          </p:cNvSpPr>
          <p:nvPr>
            <p:ph type="ftr" sz="quarter" idx="3"/>
          </p:nvPr>
        </p:nvSpPr>
        <p:spPr>
          <a:xfrm>
            <a:off x="2895600" y="6096000"/>
            <a:ext cx="2895600" cy="476250"/>
          </a:xfrm>
        </p:spPr>
        <p:txBody>
          <a:bodyPr/>
          <a:lstStyle>
            <a:lvl1pPr algn="l" eaLnBrk="0" hangingPunct="0">
              <a:spcBef>
                <a:spcPct val="50000"/>
              </a:spcBef>
              <a:defRPr/>
            </a:lvl1pPr>
          </a:lstStyle>
          <a:p>
            <a:endParaRPr lang="en-US" altLang="en-US" dirty="0"/>
          </a:p>
        </p:txBody>
      </p:sp>
    </p:spTree>
    <p:extLst>
      <p:ext uri="{BB962C8B-B14F-4D97-AF65-F5344CB8AC3E}">
        <p14:creationId xmlns:p14="http://schemas.microsoft.com/office/powerpoint/2010/main" val="3200717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367EA34F-6898-4C6F-A98F-DE9D4E62F94A}"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51413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5E3BA09B-AC63-4798-974B-14D37352553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227126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3E2CE145-F5EB-4082-AD82-8F9CC3267A06}"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88632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Slide Number Placeholder 7"/>
          <p:cNvSpPr>
            <a:spLocks noGrp="1"/>
          </p:cNvSpPr>
          <p:nvPr>
            <p:ph type="sldNum" sz="quarter" idx="11"/>
          </p:nvPr>
        </p:nvSpPr>
        <p:spPr/>
        <p:txBody>
          <a:bodyPr/>
          <a:lstStyle>
            <a:lvl1pPr>
              <a:defRPr/>
            </a:lvl1pPr>
          </a:lstStyle>
          <a:p>
            <a:fld id="{548F2F38-02B8-4433-A407-D5CAD82BDD4A}"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51394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Slide Number Placeholder 3"/>
          <p:cNvSpPr>
            <a:spLocks noGrp="1"/>
          </p:cNvSpPr>
          <p:nvPr>
            <p:ph type="sldNum" sz="quarter" idx="11"/>
          </p:nvPr>
        </p:nvSpPr>
        <p:spPr/>
        <p:txBody>
          <a:bodyPr/>
          <a:lstStyle>
            <a:lvl1pPr>
              <a:defRPr/>
            </a:lvl1pPr>
          </a:lstStyle>
          <a:p>
            <a:fld id="{AB8B4307-AE9A-4293-AA67-B63340723E4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505506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Slide Number Placeholder 2"/>
          <p:cNvSpPr>
            <a:spLocks noGrp="1"/>
          </p:cNvSpPr>
          <p:nvPr>
            <p:ph type="sldNum" sz="quarter" idx="11"/>
          </p:nvPr>
        </p:nvSpPr>
        <p:spPr/>
        <p:txBody>
          <a:bodyPr/>
          <a:lstStyle>
            <a:lvl1pPr>
              <a:defRPr/>
            </a:lvl1pPr>
          </a:lstStyle>
          <a:p>
            <a:fld id="{9215B0C7-6226-4D3D-ABC8-A06A1E34B8BF}"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317276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5B8E123C-C2FD-4B87-9C4C-A6039068088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70190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225425" indent="-225425">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9C3726F6-4B1D-4B8E-A732-891F63AF35CA}"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458792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4EDFEB35-EAFF-49EF-B045-EC16F3F6C7C3}"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567936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C4D4FD7E-10A7-489F-BEDB-0F472EF66FD4}"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09584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6149" name="Rectangle 5"/>
          <p:cNvSpPr>
            <a:spLocks noGrp="1" noChangeArrowheads="1"/>
          </p:cNvSpPr>
          <p:nvPr>
            <p:ph type="ftr" sz="quarter" idx="3"/>
          </p:nvPr>
        </p:nvSpPr>
        <p:spPr>
          <a:xfrm>
            <a:off x="2895600" y="6096000"/>
            <a:ext cx="2895600" cy="476250"/>
          </a:xfrm>
        </p:spPr>
        <p:txBody>
          <a:bodyPr/>
          <a:lstStyle>
            <a:lvl1pPr algn="l" eaLnBrk="0" hangingPunct="0">
              <a:spcBef>
                <a:spcPct val="50000"/>
              </a:spcBef>
              <a:defRPr/>
            </a:lvl1pPr>
          </a:lstStyle>
          <a:p>
            <a:endParaRPr lang="en-US" altLang="en-US" dirty="0"/>
          </a:p>
        </p:txBody>
      </p:sp>
    </p:spTree>
    <p:extLst>
      <p:ext uri="{BB962C8B-B14F-4D97-AF65-F5344CB8AC3E}">
        <p14:creationId xmlns:p14="http://schemas.microsoft.com/office/powerpoint/2010/main" val="815397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510F0224-A413-4366-9845-88F68F853EBA}"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899886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93DAFC32-5AB9-45AD-9A2F-E13DD6F5F1F3}"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211257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A89B7A98-3C72-4F9D-BC8E-9030BD2CE066}"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006365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Slide Number Placeholder 7"/>
          <p:cNvSpPr>
            <a:spLocks noGrp="1"/>
          </p:cNvSpPr>
          <p:nvPr>
            <p:ph type="sldNum" sz="quarter" idx="11"/>
          </p:nvPr>
        </p:nvSpPr>
        <p:spPr/>
        <p:txBody>
          <a:bodyPr/>
          <a:lstStyle>
            <a:lvl1pPr>
              <a:defRPr/>
            </a:lvl1pPr>
          </a:lstStyle>
          <a:p>
            <a:fld id="{7A58E406-BD2B-4C7D-ABE0-5BB2EDDD3A18}"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72600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Slide Number Placeholder 3"/>
          <p:cNvSpPr>
            <a:spLocks noGrp="1"/>
          </p:cNvSpPr>
          <p:nvPr>
            <p:ph type="sldNum" sz="quarter" idx="11"/>
          </p:nvPr>
        </p:nvSpPr>
        <p:spPr/>
        <p:txBody>
          <a:bodyPr/>
          <a:lstStyle>
            <a:lvl1pPr>
              <a:defRPr/>
            </a:lvl1pPr>
          </a:lstStyle>
          <a:p>
            <a:fld id="{11755FCF-D234-4DA0-A11D-2AD797AD74ED}"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253327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Slide Number Placeholder 2"/>
          <p:cNvSpPr>
            <a:spLocks noGrp="1"/>
          </p:cNvSpPr>
          <p:nvPr>
            <p:ph type="sldNum" sz="quarter" idx="11"/>
          </p:nvPr>
        </p:nvSpPr>
        <p:spPr/>
        <p:txBody>
          <a:bodyPr/>
          <a:lstStyle>
            <a:lvl1pPr>
              <a:defRPr/>
            </a:lvl1pPr>
          </a:lstStyle>
          <a:p>
            <a:fld id="{00468D09-BD76-4515-A06D-BB38BEEE572F}"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3838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CFD0AA3-972E-4A05-BFB4-1090F1CEE9FB}"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E9C1D0FB-F38C-4D96-B756-F598C382168B}"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914051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7D0F2233-75A2-49CC-A01A-8519056ECB51}"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758353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6C27E789-7B2A-4D60-AF51-06618EDFFA6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067039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35FC325E-1884-4587-B0DC-036D198A9790}"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78230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marL="169863" indent="-169863">
              <a:defRPr sz="2800"/>
            </a:lvl1pPr>
            <a:lvl2pPr marL="225425" indent="-225425">
              <a:defRPr sz="2400"/>
            </a:lvl2pPr>
            <a:lvl3pPr marL="338138" indent="-168275">
              <a:defRPr sz="2000"/>
            </a:lvl3pPr>
            <a:lvl4pPr marL="631825" indent="-236538">
              <a:defRPr sz="1800"/>
            </a:lvl4pPr>
            <a:lvl5pPr marL="857250" indent="-225425">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marL="169863" indent="-169863">
              <a:defRPr sz="2800"/>
            </a:lvl1pPr>
            <a:lvl2pPr marL="169863" indent="-169863">
              <a:defRPr sz="2400"/>
            </a:lvl2pPr>
            <a:lvl3pPr marL="338138" indent="-168275">
              <a:defRPr sz="2000"/>
            </a:lvl3pPr>
            <a:lvl4pPr marL="631825" indent="-236538">
              <a:defRPr sz="1800"/>
            </a:lvl4pPr>
            <a:lvl5pPr marL="857250" indent="-225425">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A763E71-BEF8-44EE-852A-D97BDBD1683D}"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A934CA5-0139-4445-A4D5-A8594BC0E507}"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3E83261-FA4F-443B-AA1E-726A5C31247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697CBB1-A9C8-46BF-9DE5-77915C4C21B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6F270E0-56E2-4E67-A1CC-C0E857217BA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BE282B-9651-4CE7-8007-614311799EF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endParaRPr lang="en-US" altLang="en-US" dirty="0"/>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E4B525A6-1547-42EB-8D84-393D017A599C}" type="slidenum">
              <a:rPr lang="en-US" altLang="en-US" smtClean="0"/>
              <a:pPr/>
              <a:t>‹#›</a:t>
            </a:fld>
            <a:endParaRPr lang="en-US" altLang="en-US" dirty="0"/>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ltLang="en-US" dirty="0"/>
          </a:p>
        </p:txBody>
      </p:sp>
    </p:spTree>
    <p:extLst>
      <p:ext uri="{BB962C8B-B14F-4D97-AF65-F5344CB8AC3E}">
        <p14:creationId xmlns:p14="http://schemas.microsoft.com/office/powerpoint/2010/main" val="2594243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200" b="1" kern="1200">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panose="020B0604020202020204" pitchFamily="34" charset="0"/>
        </a:defRPr>
      </a:lvl2pPr>
      <a:lvl3pPr algn="l" rtl="0" fontAlgn="base">
        <a:spcBef>
          <a:spcPct val="0"/>
        </a:spcBef>
        <a:spcAft>
          <a:spcPct val="0"/>
        </a:spcAft>
        <a:defRPr sz="3200" b="1">
          <a:solidFill>
            <a:srgbClr val="005595"/>
          </a:solidFill>
          <a:latin typeface="Arial" panose="020B0604020202020204" pitchFamily="34" charset="0"/>
        </a:defRPr>
      </a:lvl3pPr>
      <a:lvl4pPr algn="l" rtl="0" fontAlgn="base">
        <a:spcBef>
          <a:spcPct val="0"/>
        </a:spcBef>
        <a:spcAft>
          <a:spcPct val="0"/>
        </a:spcAft>
        <a:defRPr sz="3200" b="1">
          <a:solidFill>
            <a:srgbClr val="005595"/>
          </a:solidFill>
          <a:latin typeface="Arial" panose="020B0604020202020204" pitchFamily="34" charset="0"/>
        </a:defRPr>
      </a:lvl4pPr>
      <a:lvl5pPr algn="l" rtl="0" fontAlgn="base">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fontAlgn="base">
        <a:spcBef>
          <a:spcPct val="20000"/>
        </a:spcBef>
        <a:spcAft>
          <a:spcPct val="0"/>
        </a:spcAft>
        <a:buChar char="•"/>
        <a:defRPr sz="2000" kern="1200">
          <a:solidFill>
            <a:srgbClr val="005595"/>
          </a:solidFill>
          <a:latin typeface="+mn-lt"/>
          <a:ea typeface="+mn-ea"/>
          <a:cs typeface="+mn-cs"/>
        </a:defRPr>
      </a:lvl1pPr>
      <a:lvl2pPr marL="742950" indent="-285750" algn="l" rtl="0" fontAlgn="base">
        <a:spcBef>
          <a:spcPct val="20000"/>
        </a:spcBef>
        <a:spcAft>
          <a:spcPct val="0"/>
        </a:spcAft>
        <a:buChar char="–"/>
        <a:defRPr kern="1200">
          <a:solidFill>
            <a:srgbClr val="005595"/>
          </a:solidFill>
          <a:latin typeface="+mn-lt"/>
          <a:ea typeface="+mn-ea"/>
          <a:cs typeface="+mn-cs"/>
        </a:defRPr>
      </a:lvl2pPr>
      <a:lvl3pPr marL="1143000" indent="-228600" algn="l" rtl="0" fontAlgn="base">
        <a:spcBef>
          <a:spcPct val="20000"/>
        </a:spcBef>
        <a:spcAft>
          <a:spcPct val="0"/>
        </a:spcAft>
        <a:buChar char="•"/>
        <a:defRPr sz="1600" kern="1200">
          <a:solidFill>
            <a:srgbClr val="005595"/>
          </a:solidFill>
          <a:latin typeface="+mn-lt"/>
          <a:ea typeface="+mn-ea"/>
          <a:cs typeface="+mn-cs"/>
        </a:defRPr>
      </a:lvl3pPr>
      <a:lvl4pPr marL="1600200" indent="-228600" algn="l" rtl="0" fontAlgn="base">
        <a:spcBef>
          <a:spcPct val="20000"/>
        </a:spcBef>
        <a:spcAft>
          <a:spcPct val="0"/>
        </a:spcAft>
        <a:buChar char="–"/>
        <a:defRPr sz="1400" kern="1200">
          <a:solidFill>
            <a:srgbClr val="005595"/>
          </a:solidFill>
          <a:latin typeface="+mn-lt"/>
          <a:ea typeface="+mn-ea"/>
          <a:cs typeface="+mn-cs"/>
        </a:defRPr>
      </a:lvl4pPr>
      <a:lvl5pPr marL="2057400" indent="-228600" algn="l" rtl="0" fontAlgn="base">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endParaRPr lang="en-US" altLang="en-US" dirty="0"/>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DF0C956F-9D4E-4C46-BEBC-3EDDF3ABDB6F}" type="slidenum">
              <a:rPr lang="en-US" altLang="en-US" smtClean="0"/>
              <a:pPr/>
              <a:t>‹#›</a:t>
            </a:fld>
            <a:endParaRPr lang="en-US" altLang="en-US" dirty="0"/>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ltLang="en-US" dirty="0"/>
          </a:p>
        </p:txBody>
      </p:sp>
    </p:spTree>
    <p:extLst>
      <p:ext uri="{BB962C8B-B14F-4D97-AF65-F5344CB8AC3E}">
        <p14:creationId xmlns:p14="http://schemas.microsoft.com/office/powerpoint/2010/main" val="61282048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rtl="0" fontAlgn="base">
        <a:spcBef>
          <a:spcPct val="0"/>
        </a:spcBef>
        <a:spcAft>
          <a:spcPct val="0"/>
        </a:spcAft>
        <a:defRPr sz="3200" b="1" kern="1200">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panose="020B0604020202020204" pitchFamily="34" charset="0"/>
        </a:defRPr>
      </a:lvl2pPr>
      <a:lvl3pPr algn="l" rtl="0" fontAlgn="base">
        <a:spcBef>
          <a:spcPct val="0"/>
        </a:spcBef>
        <a:spcAft>
          <a:spcPct val="0"/>
        </a:spcAft>
        <a:defRPr sz="3200" b="1">
          <a:solidFill>
            <a:srgbClr val="005595"/>
          </a:solidFill>
          <a:latin typeface="Arial" panose="020B0604020202020204" pitchFamily="34" charset="0"/>
        </a:defRPr>
      </a:lvl3pPr>
      <a:lvl4pPr algn="l" rtl="0" fontAlgn="base">
        <a:spcBef>
          <a:spcPct val="0"/>
        </a:spcBef>
        <a:spcAft>
          <a:spcPct val="0"/>
        </a:spcAft>
        <a:defRPr sz="3200" b="1">
          <a:solidFill>
            <a:srgbClr val="005595"/>
          </a:solidFill>
          <a:latin typeface="Arial" panose="020B0604020202020204" pitchFamily="34" charset="0"/>
        </a:defRPr>
      </a:lvl4pPr>
      <a:lvl5pPr algn="l" rtl="0" fontAlgn="base">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fontAlgn="base">
        <a:spcBef>
          <a:spcPct val="20000"/>
        </a:spcBef>
        <a:spcAft>
          <a:spcPct val="0"/>
        </a:spcAft>
        <a:buChar char="•"/>
        <a:defRPr sz="2000" kern="1200">
          <a:solidFill>
            <a:srgbClr val="005595"/>
          </a:solidFill>
          <a:latin typeface="+mn-lt"/>
          <a:ea typeface="+mn-ea"/>
          <a:cs typeface="+mn-cs"/>
        </a:defRPr>
      </a:lvl1pPr>
      <a:lvl2pPr marL="742950" indent="-285750" algn="l" rtl="0" fontAlgn="base">
        <a:spcBef>
          <a:spcPct val="20000"/>
        </a:spcBef>
        <a:spcAft>
          <a:spcPct val="0"/>
        </a:spcAft>
        <a:buChar char="–"/>
        <a:defRPr kern="1200">
          <a:solidFill>
            <a:srgbClr val="005595"/>
          </a:solidFill>
          <a:latin typeface="+mn-lt"/>
          <a:ea typeface="+mn-ea"/>
          <a:cs typeface="+mn-cs"/>
        </a:defRPr>
      </a:lvl2pPr>
      <a:lvl3pPr marL="1143000" indent="-228600" algn="l" rtl="0" fontAlgn="base">
        <a:spcBef>
          <a:spcPct val="20000"/>
        </a:spcBef>
        <a:spcAft>
          <a:spcPct val="0"/>
        </a:spcAft>
        <a:buChar char="•"/>
        <a:defRPr sz="1600" kern="1200">
          <a:solidFill>
            <a:srgbClr val="005595"/>
          </a:solidFill>
          <a:latin typeface="+mn-lt"/>
          <a:ea typeface="+mn-ea"/>
          <a:cs typeface="+mn-cs"/>
        </a:defRPr>
      </a:lvl3pPr>
      <a:lvl4pPr marL="1600200" indent="-228600" algn="l" rtl="0" fontAlgn="base">
        <a:spcBef>
          <a:spcPct val="20000"/>
        </a:spcBef>
        <a:spcAft>
          <a:spcPct val="0"/>
        </a:spcAft>
        <a:buChar char="–"/>
        <a:defRPr sz="1400" kern="1200">
          <a:solidFill>
            <a:srgbClr val="005595"/>
          </a:solidFill>
          <a:latin typeface="+mn-lt"/>
          <a:ea typeface="+mn-ea"/>
          <a:cs typeface="+mn-cs"/>
        </a:defRPr>
      </a:lvl4pPr>
      <a:lvl5pPr marL="2057400" indent="-228600" algn="l" rtl="0" fontAlgn="base">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chart" Target="../charts/chart3.xml"/><Relationship Id="rId10" Type="http://schemas.openxmlformats.org/officeDocument/2006/relationships/image" Target="../media/image16.wmf"/><Relationship Id="rId4" Type="http://schemas.openxmlformats.org/officeDocument/2006/relationships/image" Target="../media/image10.png"/><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mailto:anna.l.davis@state.or.u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mailto:dana.s.selover@state.or.us" TargetMode="External"/><Relationship Id="rId4" Type="http://schemas.openxmlformats.org/officeDocument/2006/relationships/hyperlink" Target="mailto:mailbox.hclc@state.or.u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52A57-B3BB-4B7C-9948-E0565EE5E3BA}"/>
              </a:ext>
            </a:extLst>
          </p:cNvPr>
          <p:cNvPicPr>
            <a:picLocks noChangeAspect="1"/>
          </p:cNvPicPr>
          <p:nvPr/>
        </p:nvPicPr>
        <p:blipFill>
          <a:blip r:embed="rId2"/>
          <a:stretch>
            <a:fillRect/>
          </a:stretch>
        </p:blipFill>
        <p:spPr>
          <a:xfrm>
            <a:off x="609600" y="457200"/>
            <a:ext cx="7772400" cy="5943600"/>
          </a:xfrm>
          <a:prstGeom prst="rect">
            <a:avLst/>
          </a:prstGeom>
        </p:spPr>
      </p:pic>
      <p:sp>
        <p:nvSpPr>
          <p:cNvPr id="10" name="TextBox 9">
            <a:extLst>
              <a:ext uri="{FF2B5EF4-FFF2-40B4-BE49-F238E27FC236}">
                <a16:creationId xmlns:a16="http://schemas.microsoft.com/office/drawing/2014/main" id="{98F5E5AB-12AD-45C8-9E68-4FB809AD21D6}"/>
              </a:ext>
            </a:extLst>
          </p:cNvPr>
          <p:cNvSpPr txBox="1"/>
          <p:nvPr/>
        </p:nvSpPr>
        <p:spPr>
          <a:xfrm>
            <a:off x="4724400" y="6629400"/>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10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914400"/>
            <a:ext cx="9145588" cy="5945187"/>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005595"/>
                </a:solidFill>
                <a:latin typeface="Arial" panose="020B0604020202020204" pitchFamily="34" charset="0"/>
                <a:cs typeface="Arial" panose="020B0604020202020204" pitchFamily="34" charset="0"/>
              </a:rPr>
              <a:t>EMTALA Violation Allegations </a:t>
            </a:r>
            <a:r>
              <a:rPr lang="en-US" sz="1400" b="1" dirty="0">
                <a:solidFill>
                  <a:srgbClr val="005595"/>
                </a:solidFill>
                <a:latin typeface="Arial" panose="020B0604020202020204" pitchFamily="34" charset="0"/>
                <a:cs typeface="Arial" panose="020B0604020202020204" pitchFamily="34" charset="0"/>
              </a:rPr>
              <a:t>July 2014 – June 2018 </a:t>
            </a:r>
            <a:endParaRPr lang="en-US" sz="1400" b="1" dirty="0">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idx="1"/>
          </p:nvPr>
        </p:nvSpPr>
        <p:spPr>
          <a:xfrm>
            <a:off x="450447" y="1020762"/>
            <a:ext cx="8229600" cy="4922837"/>
          </a:xfrm>
        </p:spPr>
        <p:txBody>
          <a:bodyPr rIns="0" numCol="1"/>
          <a:lstStyle/>
          <a:p>
            <a:pPr marL="114300" lvl="1" indent="0" defTabSz="457200">
              <a:spcBef>
                <a:spcPts val="400"/>
              </a:spcBef>
              <a:buClr>
                <a:srgbClr val="005595"/>
              </a:buClr>
              <a:buSzPct val="100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en-US" sz="1600" kern="1200" dirty="0">
              <a:solidFill>
                <a:srgbClr val="005595"/>
              </a:solidFill>
              <a:latin typeface="Arial" panose="020B0604020202020204" pitchFamily="34" charset="0"/>
              <a:cs typeface="Arial" panose="020B0604020202020204" pitchFamily="34" charset="0"/>
            </a:endParaRPr>
          </a:p>
          <a:p>
            <a:pPr marL="0" lvl="1" indent="0">
              <a:spcBef>
                <a:spcPts val="2400"/>
              </a:spcBef>
              <a:buNone/>
            </a:pPr>
            <a:endParaRPr lang="en-US" sz="2400" dirty="0">
              <a:solidFill>
                <a:srgbClr val="005595"/>
              </a:solidFill>
              <a:latin typeface="Arial" panose="020B0604020202020204" pitchFamily="34" charset="0"/>
              <a:cs typeface="Arial" panose="020B0604020202020204" pitchFamily="34" charset="0"/>
            </a:endParaRP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graphicFrame>
        <p:nvGraphicFramePr>
          <p:cNvPr id="9" name="Chart 8">
            <a:extLst>
              <a:ext uri="{FF2B5EF4-FFF2-40B4-BE49-F238E27FC236}">
                <a16:creationId xmlns:a16="http://schemas.microsoft.com/office/drawing/2014/main" id="{7B2D5D6C-A3C7-48B9-A6C3-3BC1D8A52C6C}"/>
              </a:ext>
            </a:extLst>
          </p:cNvPr>
          <p:cNvGraphicFramePr>
            <a:graphicFrameLocks/>
          </p:cNvGraphicFramePr>
          <p:nvPr>
            <p:extLst>
              <p:ext uri="{D42A27DB-BD31-4B8C-83A1-F6EECF244321}">
                <p14:modId xmlns:p14="http://schemas.microsoft.com/office/powerpoint/2010/main" val="624020714"/>
              </p:ext>
            </p:extLst>
          </p:nvPr>
        </p:nvGraphicFramePr>
        <p:xfrm>
          <a:off x="462365" y="1020763"/>
          <a:ext cx="8217682" cy="263683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Box 2">
            <a:extLst>
              <a:ext uri="{FF2B5EF4-FFF2-40B4-BE49-F238E27FC236}">
                <a16:creationId xmlns:a16="http://schemas.microsoft.com/office/drawing/2014/main" id="{A7C1C988-DA98-4B07-ADE4-4B0FC3F2644E}"/>
              </a:ext>
            </a:extLst>
          </p:cNvPr>
          <p:cNvSpPr txBox="1">
            <a:spLocks noChangeArrowheads="1"/>
          </p:cNvSpPr>
          <p:nvPr/>
        </p:nvSpPr>
        <p:spPr bwMode="auto">
          <a:xfrm>
            <a:off x="838200" y="3731420"/>
            <a:ext cx="4448175" cy="239077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342900" marR="0" lvl="0" indent="-342900">
              <a:spcBef>
                <a:spcPts val="0"/>
              </a:spcBef>
              <a:spcAft>
                <a:spcPts val="0"/>
              </a:spcAft>
              <a:buFont typeface="Symbol" panose="05050102010706020507" pitchFamily="18" charset="2"/>
              <a:buBlip>
                <a:blip r:embed="rId6"/>
              </a:buBlip>
              <a:tabLst>
                <a:tab pos="171450" algn="l"/>
              </a:tabLst>
            </a:pPr>
            <a:r>
              <a:rPr lang="en-US" sz="1800" dirty="0">
                <a:solidFill>
                  <a:srgbClr val="000000"/>
                </a:solidFill>
                <a:effectLst/>
                <a:latin typeface="Arial" panose="020B0604020202020204" pitchFamily="34" charset="0"/>
                <a:ea typeface="Times New Roman" panose="02020603050405020304" pitchFamily="18" charset="0"/>
              </a:rPr>
              <a:t>Whistleblower Protection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7"/>
              </a:buBlip>
              <a:tabLst>
                <a:tab pos="171450" algn="l"/>
              </a:tabLst>
            </a:pPr>
            <a:r>
              <a:rPr lang="en-US" sz="1800" dirty="0">
                <a:solidFill>
                  <a:srgbClr val="000000"/>
                </a:solidFill>
                <a:effectLst/>
                <a:latin typeface="Arial" panose="020B0604020202020204" pitchFamily="34" charset="0"/>
                <a:ea typeface="Times New Roman" panose="02020603050405020304" pitchFamily="18" charset="0"/>
              </a:rPr>
              <a:t>Recipient Hospital Responsibilities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8"/>
              </a:buBlip>
              <a:tabLst>
                <a:tab pos="171450" algn="l"/>
              </a:tabLst>
            </a:pPr>
            <a:r>
              <a:rPr lang="en-US" sz="1800" dirty="0">
                <a:solidFill>
                  <a:srgbClr val="000000"/>
                </a:solidFill>
                <a:effectLst/>
                <a:latin typeface="Arial" panose="020B0604020202020204" pitchFamily="34" charset="0"/>
                <a:ea typeface="Times New Roman" panose="02020603050405020304" pitchFamily="18" charset="0"/>
              </a:rPr>
              <a:t>Physician On-Call Responsibilities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9"/>
              </a:buBlip>
              <a:tabLst>
                <a:tab pos="171450" algn="l"/>
              </a:tabLst>
            </a:pPr>
            <a:r>
              <a:rPr lang="en-US" sz="1800" dirty="0">
                <a:solidFill>
                  <a:srgbClr val="000000"/>
                </a:solidFill>
                <a:effectLst/>
                <a:latin typeface="Arial" panose="020B0604020202020204" pitchFamily="34" charset="0"/>
                <a:ea typeface="Times New Roman" panose="02020603050405020304" pitchFamily="18" charset="0"/>
              </a:rPr>
              <a:t>Reporting Requirements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10"/>
              </a:buBlip>
              <a:tabLst>
                <a:tab pos="171450" algn="l"/>
              </a:tabLst>
            </a:pPr>
            <a:r>
              <a:rPr lang="en-US" sz="1800" dirty="0">
                <a:solidFill>
                  <a:srgbClr val="000000"/>
                </a:solidFill>
                <a:effectLst/>
                <a:latin typeface="Arial" panose="020B0604020202020204" pitchFamily="34" charset="0"/>
                <a:ea typeface="Times New Roman" panose="02020603050405020304" pitchFamily="18" charset="0"/>
              </a:rPr>
              <a:t>Postings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11"/>
              </a:buBlip>
              <a:tabLst>
                <a:tab pos="17145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Central Log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marR="0" indent="-514350">
              <a:spcBef>
                <a:spcPts val="0"/>
              </a:spcBef>
              <a:spcAft>
                <a:spcPts val="0"/>
              </a:spcAft>
              <a:tabLst>
                <a:tab pos="971550" algn="l"/>
              </a:tabLst>
            </a:pPr>
            <a:r>
              <a:rPr lang="en-US" sz="1800" dirty="0">
                <a:solidFill>
                  <a:srgbClr val="000000"/>
                </a:solidFill>
                <a:effectLst/>
                <a:latin typeface="Arial" panose="020B0604020202020204" pitchFamily="34" charset="0"/>
                <a:ea typeface="Times New Roman" panose="02020603050405020304" pitchFamily="18" charset="0"/>
              </a:rPr>
              <a:t>      Transfers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12"/>
              </a:buBlip>
              <a:tabLst>
                <a:tab pos="171450" algn="l"/>
              </a:tabLst>
            </a:pPr>
            <a:r>
              <a:rPr lang="en-US" sz="1800" dirty="0">
                <a:solidFill>
                  <a:srgbClr val="000000"/>
                </a:solidFill>
                <a:effectLst/>
                <a:latin typeface="Arial" panose="020B0604020202020204" pitchFamily="34" charset="0"/>
                <a:ea typeface="Times New Roman" panose="02020603050405020304" pitchFamily="18" charset="0"/>
              </a:rPr>
              <a:t>Screening </a:t>
            </a:r>
            <a:endParaRPr lang="en-US" sz="1200" dirty="0">
              <a:effectLst/>
              <a:latin typeface="Times New Roman" panose="02020603050405020304" pitchFamily="18" charset="0"/>
              <a:ea typeface="Times New Roman" panose="02020603050405020304" pitchFamily="18" charset="0"/>
            </a:endParaRPr>
          </a:p>
          <a:p>
            <a:pPr marL="171450" marR="0">
              <a:spcBef>
                <a:spcPts val="0"/>
              </a:spcBef>
              <a:spcAft>
                <a:spcPts val="0"/>
              </a:spcAft>
              <a:tabLst>
                <a:tab pos="17145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CD5EF86C-F9C0-469A-8270-9D3F45E9AD70}"/>
              </a:ext>
            </a:extLst>
          </p:cNvPr>
          <p:cNvSpPr/>
          <p:nvPr/>
        </p:nvSpPr>
        <p:spPr bwMode="auto">
          <a:xfrm>
            <a:off x="914400" y="5486400"/>
            <a:ext cx="152400" cy="152400"/>
          </a:xfrm>
          <a:prstGeom prst="rect">
            <a:avLst/>
          </a:prstGeom>
          <a:solidFill>
            <a:srgbClr val="EC890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pic>
        <p:nvPicPr>
          <p:cNvPr id="2" name="Picture 1">
            <a:extLst>
              <a:ext uri="{FF2B5EF4-FFF2-40B4-BE49-F238E27FC236}">
                <a16:creationId xmlns:a16="http://schemas.microsoft.com/office/drawing/2014/main" id="{2E441AD3-877F-45BD-BEC3-A48B25834DDC}"/>
              </a:ext>
            </a:extLst>
          </p:cNvPr>
          <p:cNvPicPr>
            <a:picLocks noChangeAspect="1"/>
          </p:cNvPicPr>
          <p:nvPr/>
        </p:nvPicPr>
        <p:blipFill>
          <a:blip r:embed="rId13"/>
          <a:stretch>
            <a:fillRect/>
          </a:stretch>
        </p:blipFill>
        <p:spPr>
          <a:xfrm>
            <a:off x="4038600" y="6122195"/>
            <a:ext cx="1499746" cy="323116"/>
          </a:xfrm>
          <a:prstGeom prst="rect">
            <a:avLst/>
          </a:prstGeom>
        </p:spPr>
      </p:pic>
    </p:spTree>
    <p:extLst>
      <p:ext uri="{BB962C8B-B14F-4D97-AF65-F5344CB8AC3E}">
        <p14:creationId xmlns:p14="http://schemas.microsoft.com/office/powerpoint/2010/main" val="419854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336699"/>
                </a:solidFill>
                <a:latin typeface="Arial" panose="020B0604020202020204" pitchFamily="34" charset="0"/>
                <a:cs typeface="Arial" panose="020B0604020202020204" pitchFamily="34" charset="0"/>
              </a:rPr>
              <a:t>Oregon’s EMTALA Complaint Triage</a:t>
            </a:r>
          </a:p>
        </p:txBody>
      </p:sp>
      <p:sp>
        <p:nvSpPr>
          <p:cNvPr id="3075" name="Rectangle 3"/>
          <p:cNvSpPr>
            <a:spLocks noGrp="1" noChangeArrowheads="1"/>
          </p:cNvSpPr>
          <p:nvPr>
            <p:ph type="body" idx="1"/>
          </p:nvPr>
        </p:nvSpPr>
        <p:spPr>
          <a:xfrm>
            <a:off x="456406" y="1219200"/>
            <a:ext cx="8229600" cy="4611619"/>
          </a:xfrm>
        </p:spPr>
        <p:txBody>
          <a:bodyPr rIns="0" numCol="1"/>
          <a:lstStyle/>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All complaints received involving ED care and services are entered into ACTS and initially evaluated for potential EMTALA violations. </a:t>
            </a:r>
          </a:p>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All complaints received specifically alleging an EMTALA violation are evaluated to ensure the information provided does reflect a potential EMTALA violation. </a:t>
            </a:r>
            <a:endParaRPr lang="en-US" sz="2000" dirty="0">
              <a:solidFill>
                <a:srgbClr val="005595"/>
              </a:solidFill>
              <a:latin typeface="Arial" panose="020B0604020202020204" pitchFamily="34" charset="0"/>
              <a:cs typeface="Arial" panose="020B0604020202020204" pitchFamily="34" charset="0"/>
            </a:endParaRPr>
          </a:p>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Additional information is often requested from the complainant, the receiving hospital reporter, or the hospital self-reporter to ensure sufficient credible information for decision-making.</a:t>
            </a: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marL="914400" lvl="2" indent="0">
              <a:spcBef>
                <a:spcPts val="2400"/>
              </a:spcBef>
              <a:buNone/>
            </a:pPr>
            <a:endParaRPr lang="en-US" sz="20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797953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005595"/>
                </a:solidFill>
                <a:latin typeface="Arial" panose="020B0604020202020204" pitchFamily="34" charset="0"/>
                <a:cs typeface="Arial" panose="020B0604020202020204" pitchFamily="34" charset="0"/>
              </a:rPr>
              <a:t>Oregon’s EMTALA Complaint Triage</a:t>
            </a:r>
            <a:endParaRPr lang="en-US" sz="2800" b="1" dirty="0">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idx="1"/>
          </p:nvPr>
        </p:nvSpPr>
        <p:spPr>
          <a:xfrm>
            <a:off x="456406" y="1219200"/>
            <a:ext cx="8229600" cy="4611619"/>
          </a:xfrm>
        </p:spPr>
        <p:txBody>
          <a:bodyPr rIns="0" numCol="1"/>
          <a:lstStyle/>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The Survey Manager and CMS RO participate in triage and decision-making.</a:t>
            </a:r>
          </a:p>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If no potential EMTALA violation is evident the complaint is evaluated for potential COP non-compliance.</a:t>
            </a:r>
          </a:p>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Triage case examples and discussion – Handout</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What additional information would be helpful, if any?</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How would you evaluate?</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Oregon’s evaluations and outcomes.</a:t>
            </a:r>
            <a:endParaRPr lang="en-US" sz="2400" dirty="0">
              <a:solidFill>
                <a:srgbClr val="005595"/>
              </a:solidFill>
              <a:latin typeface="Arial" panose="020B0604020202020204" pitchFamily="34" charset="0"/>
              <a:cs typeface="Arial" panose="020B0604020202020204" pitchFamily="34" charset="0"/>
            </a:endParaRP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marL="914400" lvl="2" indent="0">
              <a:spcBef>
                <a:spcPts val="2400"/>
              </a:spcBef>
              <a:buNone/>
            </a:pPr>
            <a:endParaRPr lang="en-US" sz="20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113367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0"/>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005595"/>
                </a:solidFill>
                <a:latin typeface="Arial" panose="020B0604020202020204" pitchFamily="34" charset="0"/>
                <a:cs typeface="Arial" panose="020B0604020202020204" pitchFamily="34" charset="0"/>
              </a:rPr>
              <a:t>Oregon’s EMTALA Investigation</a:t>
            </a:r>
            <a:endParaRPr lang="en-US" sz="2800" b="1" dirty="0">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idx="1"/>
          </p:nvPr>
        </p:nvSpPr>
        <p:spPr>
          <a:xfrm>
            <a:off x="456406" y="1398935"/>
            <a:ext cx="8229600" cy="4087466"/>
          </a:xfrm>
        </p:spPr>
        <p:txBody>
          <a:bodyPr rIns="0" numCol="1"/>
          <a:lstStyle/>
          <a:p>
            <a:pPr lvl="1">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Investigation preparation includes development of a well-organized survey needs list specific to the complaint.</a:t>
            </a:r>
          </a:p>
          <a:p>
            <a:pPr lvl="1">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Request for video or audio recordings are incorporated into the needs list based on the nature of the allegation and have proven to be an important tool in many cases. </a:t>
            </a:r>
          </a:p>
          <a:p>
            <a:pPr marL="914400" lvl="2" indent="0">
              <a:buNone/>
            </a:pPr>
            <a:endParaRPr lang="en-US" sz="20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69782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336699"/>
                </a:solidFill>
                <a:latin typeface="Arial" panose="020B0604020202020204" pitchFamily="34" charset="0"/>
                <a:cs typeface="Arial" panose="020B0604020202020204" pitchFamily="34" charset="0"/>
              </a:rPr>
              <a:t>Oregon’s EMTALA Investigation</a:t>
            </a:r>
          </a:p>
        </p:txBody>
      </p:sp>
      <p:sp>
        <p:nvSpPr>
          <p:cNvPr id="3075" name="Rectangle 3"/>
          <p:cNvSpPr>
            <a:spLocks noGrp="1" noChangeArrowheads="1"/>
          </p:cNvSpPr>
          <p:nvPr>
            <p:ph type="body" idx="1"/>
          </p:nvPr>
        </p:nvSpPr>
        <p:spPr>
          <a:xfrm>
            <a:off x="456406" y="1219200"/>
            <a:ext cx="8229600" cy="4611619"/>
          </a:xfrm>
        </p:spPr>
        <p:txBody>
          <a:bodyPr rIns="0" numCol="1"/>
          <a:lstStyle/>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Case example 1 – Allegation that patient presented to parking lot outside of ED, was not brought into the hospital for an MSE, but was transferred to an ambulance called to the hospital and transported to another hospital. </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Surveyor review of video recordings of the ED entrance and parking lot clearly captured the sequence of events to substantiate that the patient was not brought into the hospital, was not seen by the ED physician, and was transported from the hospital.</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Surveyor review of audio recordings of EMS dispatch and ambulance personnel communications provided further confirmation to substantiate the allegation.</a:t>
            </a: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marL="914400" lvl="2" indent="0">
              <a:spcBef>
                <a:spcPts val="2400"/>
              </a:spcBef>
              <a:buNone/>
            </a:pPr>
            <a:endParaRPr lang="en-US" sz="20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7192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336699"/>
                </a:solidFill>
                <a:latin typeface="Arial" panose="020B0604020202020204" pitchFamily="34" charset="0"/>
                <a:cs typeface="Arial" panose="020B0604020202020204" pitchFamily="34" charset="0"/>
              </a:rPr>
              <a:t>Oregon’s EMTALA Investigation</a:t>
            </a:r>
          </a:p>
        </p:txBody>
      </p:sp>
      <p:sp>
        <p:nvSpPr>
          <p:cNvPr id="3075" name="Rectangle 3"/>
          <p:cNvSpPr>
            <a:spLocks noGrp="1" noChangeArrowheads="1"/>
          </p:cNvSpPr>
          <p:nvPr>
            <p:ph type="body" idx="1"/>
          </p:nvPr>
        </p:nvSpPr>
        <p:spPr>
          <a:xfrm>
            <a:off x="456406" y="1219200"/>
            <a:ext cx="8229600" cy="4611619"/>
          </a:xfrm>
        </p:spPr>
        <p:txBody>
          <a:bodyPr rIns="0" numCol="1"/>
          <a:lstStyle/>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Case example 2 – Allegation that patient presented to the hospital for emergency services and was directed by hospital staff to go to another hospital for insurance purposes. </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At the onset of the investigation hospital staff reported they were aware of the complaint, had done an investigation that included review of video, could not identify the reported patient, and determined that the event had not occurred.</a:t>
            </a: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marL="914400" lvl="2" indent="0">
              <a:spcBef>
                <a:spcPts val="2400"/>
              </a:spcBef>
              <a:buNone/>
            </a:pPr>
            <a:endParaRPr lang="en-US" sz="20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174607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336699"/>
                </a:solidFill>
                <a:latin typeface="Arial" panose="020B0604020202020204" pitchFamily="34" charset="0"/>
                <a:cs typeface="Arial" panose="020B0604020202020204" pitchFamily="34" charset="0"/>
              </a:rPr>
              <a:t>Oregon’s EMTALA Investigation</a:t>
            </a:r>
          </a:p>
        </p:txBody>
      </p:sp>
      <p:sp>
        <p:nvSpPr>
          <p:cNvPr id="3075" name="Rectangle 3"/>
          <p:cNvSpPr>
            <a:spLocks noGrp="1" noChangeArrowheads="1"/>
          </p:cNvSpPr>
          <p:nvPr>
            <p:ph type="body" idx="1"/>
          </p:nvPr>
        </p:nvSpPr>
        <p:spPr>
          <a:xfrm>
            <a:off x="456406" y="1085090"/>
            <a:ext cx="8229600" cy="4745729"/>
          </a:xfrm>
        </p:spPr>
        <p:txBody>
          <a:bodyPr rIns="0" numCol="1"/>
          <a:lstStyle/>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Case example 2 continued – </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During the investigation, the surveyor reviewed video recordings of all entrances to the hospital, the ED registration desk, and the admitting &amp; information desk. Those videos showed an individual with signs of the reported injury entered the hospital through a non-emergency entrance, presented to the first desk he/she encountered, which was the admitting &amp; information desk, spoke with a hospital volunteer, and subsequently exited the building. The individual in the video was confirmed to be the patient in the complaint.</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During the hospital’s review of the video recordings they disregarded the individual that had signs of the reported injury.</a:t>
            </a: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marL="914400" lvl="2" indent="0">
              <a:spcBef>
                <a:spcPts val="2400"/>
              </a:spcBef>
              <a:buNone/>
            </a:pPr>
            <a:endParaRPr lang="en-US" sz="20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112307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336699"/>
                </a:solidFill>
                <a:latin typeface="Arial" panose="020B0604020202020204" pitchFamily="34" charset="0"/>
                <a:cs typeface="Arial" panose="020B0604020202020204" pitchFamily="34" charset="0"/>
              </a:rPr>
              <a:t>Oregon’s EMTALA Investigation</a:t>
            </a:r>
          </a:p>
        </p:txBody>
      </p:sp>
      <p:sp>
        <p:nvSpPr>
          <p:cNvPr id="3075" name="Rectangle 3"/>
          <p:cNvSpPr>
            <a:spLocks noGrp="1" noChangeArrowheads="1"/>
          </p:cNvSpPr>
          <p:nvPr>
            <p:ph type="body" idx="1"/>
          </p:nvPr>
        </p:nvSpPr>
        <p:spPr>
          <a:xfrm>
            <a:off x="456406" y="1219200"/>
            <a:ext cx="8229600" cy="4611619"/>
          </a:xfrm>
        </p:spPr>
        <p:txBody>
          <a:bodyPr rIns="0" numCol="1"/>
          <a:lstStyle/>
          <a:p>
            <a:pPr lvl="1">
              <a:spcBef>
                <a:spcPts val="2400"/>
              </a:spcBef>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Case example 3 – Allegation that Hospital B with capability and capacity refused to accept a patient in transfer from Hospital A that lacked the necessary capability.</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The investigation revealed that the hospital did have both capability and capacity and could have accepted the patient in transfer.</a:t>
            </a:r>
          </a:p>
          <a:p>
            <a:pPr lvl="2">
              <a:spcBef>
                <a:spcPts val="2400"/>
              </a:spcBef>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“Call Center” audio recordings of a call between call center staff on behalf of Hospital A’s ED physician and Hospital B’s on-call specialty physician clearly confirmed that the on-call specialty physician refused to accept the patient in transfer. </a:t>
            </a:r>
          </a:p>
          <a:p>
            <a:pPr lvl="2">
              <a:spcBef>
                <a:spcPts val="2400"/>
              </a:spcBef>
              <a:buFont typeface="Arial" panose="020B0604020202020204" pitchFamily="34" charset="0"/>
              <a:buChar char="•"/>
            </a:pPr>
            <a:endParaRPr lang="en-US" sz="12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29008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336699"/>
                </a:solidFill>
                <a:latin typeface="Arial" panose="020B0604020202020204" pitchFamily="34" charset="0"/>
                <a:cs typeface="Arial" panose="020B0604020202020204" pitchFamily="34" charset="0"/>
              </a:rPr>
              <a:t>Oregon’s EMTALA Investigation</a:t>
            </a:r>
          </a:p>
        </p:txBody>
      </p:sp>
      <p:sp>
        <p:nvSpPr>
          <p:cNvPr id="3075" name="Rectangle 3"/>
          <p:cNvSpPr>
            <a:spLocks noGrp="1" noChangeArrowheads="1"/>
          </p:cNvSpPr>
          <p:nvPr>
            <p:ph type="body" idx="1"/>
          </p:nvPr>
        </p:nvSpPr>
        <p:spPr>
          <a:xfrm>
            <a:off x="456406" y="1219200"/>
            <a:ext cx="8229600" cy="4611619"/>
          </a:xfrm>
        </p:spPr>
        <p:txBody>
          <a:bodyPr rIns="0" numCol="1"/>
          <a:lstStyle/>
          <a:p>
            <a:pPr lvl="1">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Case example 3 continued - </a:t>
            </a:r>
          </a:p>
          <a:p>
            <a:pPr lvl="1"/>
            <a:endParaRPr lang="en-US" sz="1600" dirty="0">
              <a:solidFill>
                <a:srgbClr val="005595"/>
              </a:solidFill>
              <a:latin typeface="Arial" panose="020B0604020202020204" pitchFamily="34" charset="0"/>
              <a:cs typeface="Arial" panose="020B0604020202020204" pitchFamily="34" charset="0"/>
            </a:endParaRPr>
          </a:p>
          <a:p>
            <a:pPr lvl="1"/>
            <a:r>
              <a:rPr lang="en-US" sz="2000" dirty="0">
                <a:solidFill>
                  <a:srgbClr val="005595"/>
                </a:solidFill>
                <a:latin typeface="Arial" panose="020B0604020202020204" pitchFamily="34" charset="0"/>
                <a:cs typeface="Arial" panose="020B0604020202020204" pitchFamily="34" charset="0"/>
              </a:rPr>
              <a:t>Call Center staff:  "Hi, so I have [ED physician] from [Hospital A] who wants to talk to you...about a patient that might need to be transferred over. Do you want any -- "</a:t>
            </a:r>
          </a:p>
          <a:p>
            <a:pPr lvl="1"/>
            <a:r>
              <a:rPr lang="en-US" sz="2000" dirty="0">
                <a:solidFill>
                  <a:srgbClr val="005595"/>
                </a:solidFill>
                <a:latin typeface="Arial" panose="020B0604020202020204" pitchFamily="34" charset="0"/>
                <a:cs typeface="Arial" panose="020B0604020202020204" pitchFamily="34" charset="0"/>
              </a:rPr>
              <a:t>Hospital B on-call specialty Physician: "Oh, uh is it [Hospital A]?…It's a ED patient?"</a:t>
            </a:r>
          </a:p>
          <a:p>
            <a:pPr lvl="1"/>
            <a:r>
              <a:rPr lang="en-US" sz="2000" dirty="0">
                <a:solidFill>
                  <a:srgbClr val="005595"/>
                </a:solidFill>
                <a:latin typeface="Arial" panose="020B0604020202020204" pitchFamily="34" charset="0"/>
                <a:cs typeface="Arial" panose="020B0604020202020204" pitchFamily="34" charset="0"/>
              </a:rPr>
              <a:t>Call Center staff: "Over at [Hospital A], yes."</a:t>
            </a:r>
          </a:p>
          <a:p>
            <a:pPr lvl="1"/>
            <a:r>
              <a:rPr lang="en-US" sz="2000" dirty="0">
                <a:solidFill>
                  <a:srgbClr val="005595"/>
                </a:solidFill>
                <a:latin typeface="Arial" panose="020B0604020202020204" pitchFamily="34" charset="0"/>
                <a:cs typeface="Arial" panose="020B0604020202020204" pitchFamily="34" charset="0"/>
              </a:rPr>
              <a:t>On-call specialty Physician: "Yeah, uh - we don’t - we don't cover [Hospital A] anymore."</a:t>
            </a:r>
          </a:p>
          <a:p>
            <a:pPr lvl="1"/>
            <a:r>
              <a:rPr lang="en-US" sz="2000" dirty="0">
                <a:solidFill>
                  <a:srgbClr val="005595"/>
                </a:solidFill>
                <a:latin typeface="Arial" panose="020B0604020202020204" pitchFamily="34" charset="0"/>
                <a:cs typeface="Arial" panose="020B0604020202020204" pitchFamily="34" charset="0"/>
              </a:rPr>
              <a:t>Call Center staff: "Oh, you guys don't?"</a:t>
            </a:r>
          </a:p>
          <a:p>
            <a:pPr lvl="1"/>
            <a:r>
              <a:rPr lang="en-US" sz="2000" dirty="0">
                <a:solidFill>
                  <a:srgbClr val="005595"/>
                </a:solidFill>
                <a:latin typeface="Arial" panose="020B0604020202020204" pitchFamily="34" charset="0"/>
                <a:cs typeface="Arial" panose="020B0604020202020204" pitchFamily="34" charset="0"/>
              </a:rPr>
              <a:t>On-call specialty Physician: "No…Bye."</a:t>
            </a:r>
          </a:p>
          <a:p>
            <a:pPr lvl="1"/>
            <a:endParaRPr lang="en-US" sz="16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124084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0"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336699"/>
                </a:solidFill>
                <a:latin typeface="Arial" panose="020B0604020202020204" pitchFamily="34" charset="0"/>
                <a:cs typeface="Arial" panose="020B0604020202020204" pitchFamily="34" charset="0"/>
              </a:rPr>
              <a:t>Oregon’s EMTALA Experience</a:t>
            </a:r>
          </a:p>
        </p:txBody>
      </p:sp>
      <p:sp>
        <p:nvSpPr>
          <p:cNvPr id="3075" name="Rectangle 3"/>
          <p:cNvSpPr>
            <a:spLocks noGrp="1" noChangeArrowheads="1"/>
          </p:cNvSpPr>
          <p:nvPr>
            <p:ph type="body" idx="1"/>
          </p:nvPr>
        </p:nvSpPr>
        <p:spPr>
          <a:xfrm>
            <a:off x="456406" y="1020762"/>
            <a:ext cx="8229600" cy="4810057"/>
          </a:xfrm>
        </p:spPr>
        <p:txBody>
          <a:bodyPr rIns="0" numCol="1"/>
          <a:lstStyle/>
          <a:p>
            <a:pPr lvl="1">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EMTALA challenges secondary to the mental health needs in our communities.</a:t>
            </a:r>
          </a:p>
          <a:p>
            <a:pPr lvl="1">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Increases in self-reporting and reporting by other hospitals.</a:t>
            </a:r>
          </a:p>
          <a:p>
            <a:pPr lvl="2">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Within the same health system</a:t>
            </a:r>
          </a:p>
          <a:p>
            <a:pPr lvl="1">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Receiving hospital requests for information prior to filing formal complaint reports.</a:t>
            </a:r>
          </a:p>
          <a:p>
            <a:pPr lvl="2">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Technical assistance provided with direction to Appendix V </a:t>
            </a:r>
          </a:p>
          <a:p>
            <a:pPr lvl="1">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Proactive outreach to educate and prevent violations.</a:t>
            </a:r>
          </a:p>
          <a:p>
            <a:pPr lvl="2">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Presentations to Hospital partners</a:t>
            </a:r>
          </a:p>
          <a:p>
            <a:pPr lvl="2">
              <a:buFont typeface="Arial" panose="020B0604020202020204" pitchFamily="34" charset="0"/>
              <a:buChar char="•"/>
            </a:pPr>
            <a:r>
              <a:rPr lang="en-US" sz="2000" dirty="0">
                <a:solidFill>
                  <a:srgbClr val="005595"/>
                </a:solidFill>
                <a:latin typeface="Arial" panose="020B0604020202020204" pitchFamily="34" charset="0"/>
                <a:cs typeface="Arial" panose="020B0604020202020204" pitchFamily="34" charset="0"/>
              </a:rPr>
              <a:t>Website</a:t>
            </a:r>
          </a:p>
          <a:p>
            <a:pPr lvl="2">
              <a:buFont typeface="Arial" panose="020B0604020202020204" pitchFamily="34" charset="0"/>
              <a:buChar char="•"/>
            </a:pPr>
            <a:endParaRPr lang="en-US" sz="20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85212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B0BC-F6C6-431C-A7A7-4D651235B3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578388F-5593-4603-B7EA-663EAEEBCCF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1BE4A3D-5CCF-43C1-864E-DA5B37FF668A}"/>
              </a:ext>
            </a:extLst>
          </p:cNvPr>
          <p:cNvPicPr>
            <a:picLocks noChangeAspect="1"/>
          </p:cNvPicPr>
          <p:nvPr/>
        </p:nvPicPr>
        <p:blipFill>
          <a:blip r:embed="rId2"/>
          <a:stretch>
            <a:fillRect/>
          </a:stretch>
        </p:blipFill>
        <p:spPr>
          <a:xfrm>
            <a:off x="381000" y="381000"/>
            <a:ext cx="8229600" cy="5893558"/>
          </a:xfrm>
          <a:prstGeom prst="rect">
            <a:avLst/>
          </a:prstGeom>
        </p:spPr>
      </p:pic>
    </p:spTree>
    <p:extLst>
      <p:ext uri="{BB962C8B-B14F-4D97-AF65-F5344CB8AC3E}">
        <p14:creationId xmlns:p14="http://schemas.microsoft.com/office/powerpoint/2010/main" val="15083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0"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336699"/>
                </a:solidFill>
                <a:latin typeface="Arial" panose="020B0604020202020204" pitchFamily="34" charset="0"/>
                <a:cs typeface="Arial" panose="020B0604020202020204" pitchFamily="34" charset="0"/>
              </a:rPr>
              <a:t>Oregon’s EMTALA Experience</a:t>
            </a:r>
          </a:p>
        </p:txBody>
      </p:sp>
      <p:sp>
        <p:nvSpPr>
          <p:cNvPr id="3075" name="Rectangle 3"/>
          <p:cNvSpPr>
            <a:spLocks noGrp="1" noChangeArrowheads="1"/>
          </p:cNvSpPr>
          <p:nvPr>
            <p:ph type="body" idx="1"/>
          </p:nvPr>
        </p:nvSpPr>
        <p:spPr>
          <a:xfrm>
            <a:off x="456406" y="1219200"/>
            <a:ext cx="8229600" cy="4611619"/>
          </a:xfrm>
        </p:spPr>
        <p:txBody>
          <a:bodyPr rIns="0" numCol="1"/>
          <a:lstStyle/>
          <a:p>
            <a:pPr lvl="1">
              <a:buFont typeface="Arial" panose="020B0604020202020204" pitchFamily="34" charset="0"/>
              <a:buChar char="•"/>
            </a:pPr>
            <a:r>
              <a:rPr lang="en-US" sz="2400" dirty="0">
                <a:solidFill>
                  <a:srgbClr val="005595"/>
                </a:solidFill>
                <a:latin typeface="Arial" panose="020B0604020202020204" pitchFamily="34" charset="0"/>
                <a:cs typeface="Arial" panose="020B0604020202020204" pitchFamily="34" charset="0"/>
              </a:rPr>
              <a:t>Questions and wrap up.</a:t>
            </a: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spTree>
    <p:extLst>
      <p:ext uri="{BB962C8B-B14F-4D97-AF65-F5344CB8AC3E}">
        <p14:creationId xmlns:p14="http://schemas.microsoft.com/office/powerpoint/2010/main" val="182890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138" y="342538"/>
            <a:ext cx="8448262" cy="738664"/>
          </a:xfrm>
          <a:prstGeom prst="rect">
            <a:avLst/>
          </a:prstGeom>
          <a:noFill/>
        </p:spPr>
        <p:txBody>
          <a:bodyPr wrap="square" rtlCol="0">
            <a:spAutoFit/>
          </a:bodyPr>
          <a:lstStyle/>
          <a:p>
            <a:pPr eaLnBrk="1" fontAlgn="auto" hangingPunct="1">
              <a:spcBef>
                <a:spcPts val="0"/>
              </a:spcBef>
              <a:spcAft>
                <a:spcPts val="0"/>
              </a:spcAft>
              <a:tabLst>
                <a:tab pos="3657600" algn="l"/>
              </a:tabLst>
              <a:defRPr/>
            </a:pPr>
            <a:r>
              <a:rPr lang="en-US" b="1" kern="0" dirty="0">
                <a:solidFill>
                  <a:srgbClr val="005595"/>
                </a:solidFill>
                <a:latin typeface="+mn-lt"/>
              </a:rPr>
              <a:t>Survey &amp; Certification Information:  </a:t>
            </a:r>
            <a:r>
              <a:rPr lang="en-US" sz="1800" b="1" kern="0" dirty="0">
                <a:solidFill>
                  <a:srgbClr val="005595"/>
                </a:solidFill>
                <a:latin typeface="Arial" panose="020B0604020202020204" pitchFamily="34" charset="0"/>
                <a:cs typeface="Arial" panose="020B0604020202020204" pitchFamily="34" charset="0"/>
                <a:hlinkClick r:id="rId3"/>
              </a:rPr>
              <a:t>www.healthoregon.org/hflc</a:t>
            </a:r>
            <a:endParaRPr lang="en-US" sz="1800" b="1" kern="0" dirty="0">
              <a:solidFill>
                <a:srgbClr val="005595"/>
              </a:solidFill>
            </a:endParaRPr>
          </a:p>
          <a:p>
            <a:pPr eaLnBrk="1" fontAlgn="auto" hangingPunct="1">
              <a:spcBef>
                <a:spcPts val="0"/>
              </a:spcBef>
              <a:spcAft>
                <a:spcPts val="0"/>
              </a:spcAft>
              <a:tabLst>
                <a:tab pos="3657600" algn="l"/>
              </a:tabLst>
              <a:defRPr/>
            </a:pPr>
            <a:r>
              <a:rPr lang="en-US" sz="1800" kern="0" dirty="0">
                <a:solidFill>
                  <a:srgbClr val="005595"/>
                </a:solidFill>
                <a:latin typeface="+mn-lt"/>
              </a:rPr>
              <a:t>	</a:t>
            </a:r>
            <a:endParaRPr lang="en-US" sz="1600" kern="0" dirty="0">
              <a:solidFill>
                <a:srgbClr val="005595"/>
              </a:solidFill>
              <a:latin typeface="+mn-lt"/>
            </a:endParaRPr>
          </a:p>
        </p:txBody>
      </p:sp>
      <p:sp>
        <p:nvSpPr>
          <p:cNvPr id="7"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b="1" dirty="0">
              <a:solidFill>
                <a:srgbClr val="005595"/>
              </a:solidFill>
              <a:cs typeface="Arial Unicode MS"/>
            </a:endParaRPr>
          </a:p>
        </p:txBody>
      </p:sp>
      <p:sp>
        <p:nvSpPr>
          <p:cNvPr id="3" name="TextBox 2"/>
          <p:cNvSpPr txBox="1"/>
          <p:nvPr/>
        </p:nvSpPr>
        <p:spPr>
          <a:xfrm>
            <a:off x="506895" y="962851"/>
            <a:ext cx="8467310" cy="1277273"/>
          </a:xfrm>
          <a:prstGeom prst="rect">
            <a:avLst/>
          </a:prstGeom>
          <a:noFill/>
        </p:spPr>
        <p:txBody>
          <a:bodyPr wrap="square" numCol="2" rtlCol="0">
            <a:spAutoFit/>
          </a:bodyPr>
          <a:lstStyle/>
          <a:p>
            <a:pPr eaLnBrk="1" fontAlgn="auto" hangingPunct="1">
              <a:spcBef>
                <a:spcPts val="0"/>
              </a:spcBef>
              <a:spcAft>
                <a:spcPts val="0"/>
              </a:spcAft>
              <a:tabLst>
                <a:tab pos="3657600" algn="l"/>
              </a:tabLst>
              <a:defRPr/>
            </a:pPr>
            <a:r>
              <a:rPr lang="en-US" sz="1800" kern="0" dirty="0">
                <a:solidFill>
                  <a:srgbClr val="005595"/>
                </a:solidFill>
                <a:latin typeface="+mn-lt"/>
              </a:rPr>
              <a:t>Anna Davis, JD</a:t>
            </a:r>
          </a:p>
          <a:p>
            <a:pPr eaLnBrk="1" fontAlgn="auto" hangingPunct="1">
              <a:spcBef>
                <a:spcPts val="0"/>
              </a:spcBef>
              <a:spcAft>
                <a:spcPts val="0"/>
              </a:spcAft>
              <a:tabLst>
                <a:tab pos="3379788" algn="l"/>
                <a:tab pos="4054475" algn="l"/>
              </a:tabLst>
              <a:defRPr/>
            </a:pPr>
            <a:r>
              <a:rPr lang="en-US" sz="1800" kern="0" dirty="0">
                <a:solidFill>
                  <a:srgbClr val="005595"/>
                </a:solidFill>
                <a:latin typeface="+mn-lt"/>
              </a:rPr>
              <a:t>Survey &amp; Certification Manager</a:t>
            </a:r>
          </a:p>
          <a:p>
            <a:pPr eaLnBrk="1" fontAlgn="auto" hangingPunct="1">
              <a:spcBef>
                <a:spcPts val="0"/>
              </a:spcBef>
              <a:spcAft>
                <a:spcPts val="0"/>
              </a:spcAft>
              <a:tabLst>
                <a:tab pos="3379788" algn="l"/>
                <a:tab pos="4054475" algn="l"/>
              </a:tabLst>
              <a:defRPr/>
            </a:pPr>
            <a:r>
              <a:rPr lang="en-US" sz="1800" kern="0" dirty="0">
                <a:solidFill>
                  <a:srgbClr val="005595"/>
                </a:solidFill>
                <a:latin typeface="+mn-lt"/>
                <a:hlinkClick r:id="rId3"/>
              </a:rPr>
              <a:t>anna.l.davis@state.or.us</a:t>
            </a:r>
            <a:r>
              <a:rPr lang="en-US" sz="1800" kern="0" dirty="0">
                <a:solidFill>
                  <a:srgbClr val="005595"/>
                </a:solidFill>
                <a:latin typeface="+mn-lt"/>
              </a:rPr>
              <a:t> </a:t>
            </a:r>
          </a:p>
          <a:p>
            <a:pPr eaLnBrk="1" fontAlgn="auto" hangingPunct="1">
              <a:spcBef>
                <a:spcPts val="0"/>
              </a:spcBef>
              <a:spcAft>
                <a:spcPts val="600"/>
              </a:spcAft>
              <a:tabLst>
                <a:tab pos="3379788" algn="l"/>
                <a:tab pos="4054475" algn="l"/>
              </a:tabLst>
              <a:defRPr/>
            </a:pPr>
            <a:r>
              <a:rPr lang="en-US" sz="1800" kern="0" dirty="0">
                <a:solidFill>
                  <a:srgbClr val="005595"/>
                </a:solidFill>
                <a:latin typeface="+mn-lt"/>
              </a:rPr>
              <a:t>(971) 673-2950</a:t>
            </a:r>
          </a:p>
        </p:txBody>
      </p:sp>
      <p:sp>
        <p:nvSpPr>
          <p:cNvPr id="4" name="TextBox 3"/>
          <p:cNvSpPr txBox="1"/>
          <p:nvPr/>
        </p:nvSpPr>
        <p:spPr>
          <a:xfrm>
            <a:off x="506896" y="4523209"/>
            <a:ext cx="8524460" cy="461665"/>
          </a:xfrm>
          <a:prstGeom prst="rect">
            <a:avLst/>
          </a:prstGeom>
          <a:noFill/>
        </p:spPr>
        <p:txBody>
          <a:bodyPr wrap="square" numCol="2" rtlCol="0">
            <a:spAutoFit/>
          </a:bodyPr>
          <a:lstStyle/>
          <a:p>
            <a:r>
              <a:rPr lang="en-US" b="1" dirty="0">
                <a:solidFill>
                  <a:srgbClr val="005595"/>
                </a:solidFill>
                <a:latin typeface="Arial" panose="020B0604020202020204" pitchFamily="34" charset="0"/>
                <a:cs typeface="Arial" panose="020B0604020202020204" pitchFamily="34" charset="0"/>
              </a:rPr>
              <a:t>HFLC Information:</a:t>
            </a:r>
          </a:p>
        </p:txBody>
      </p:sp>
      <p:sp>
        <p:nvSpPr>
          <p:cNvPr id="5" name="TextBox 4"/>
          <p:cNvSpPr txBox="1"/>
          <p:nvPr/>
        </p:nvSpPr>
        <p:spPr>
          <a:xfrm>
            <a:off x="526773" y="5041300"/>
            <a:ext cx="3281568" cy="2123658"/>
          </a:xfrm>
          <a:prstGeom prst="rect">
            <a:avLst/>
          </a:prstGeom>
          <a:noFill/>
        </p:spPr>
        <p:txBody>
          <a:bodyPr wrap="square" numCol="1" rtlCol="0">
            <a:spAutoFit/>
          </a:bodyPr>
          <a:lstStyle/>
          <a:p>
            <a:pPr eaLnBrk="1" fontAlgn="auto" hangingPunct="1">
              <a:spcBef>
                <a:spcPts val="0"/>
              </a:spcBef>
              <a:spcAft>
                <a:spcPts val="0"/>
              </a:spcAft>
              <a:tabLst>
                <a:tab pos="3657600" algn="l"/>
              </a:tabLst>
              <a:defRPr/>
            </a:pPr>
            <a:r>
              <a:rPr lang="en-US" sz="1800" kern="0" dirty="0">
                <a:solidFill>
                  <a:srgbClr val="005595"/>
                </a:solidFill>
                <a:latin typeface="Arial" panose="020B0604020202020204" pitchFamily="34" charset="0"/>
                <a:cs typeface="Arial" panose="020B0604020202020204" pitchFamily="34" charset="0"/>
              </a:rPr>
              <a:t>General Inquiries</a:t>
            </a:r>
          </a:p>
          <a:p>
            <a:pPr eaLnBrk="1" fontAlgn="auto" hangingPunct="1">
              <a:spcBef>
                <a:spcPts val="0"/>
              </a:spcBef>
              <a:spcAft>
                <a:spcPts val="0"/>
              </a:spcAft>
              <a:tabLst>
                <a:tab pos="3657600" algn="l"/>
              </a:tabLst>
              <a:defRPr/>
            </a:pPr>
            <a:r>
              <a:rPr lang="en-US" sz="1800" kern="0" dirty="0">
                <a:solidFill>
                  <a:srgbClr val="005595"/>
                </a:solidFill>
                <a:latin typeface="Arial" panose="020B0604020202020204" pitchFamily="34" charset="0"/>
                <a:cs typeface="Arial" panose="020B0604020202020204" pitchFamily="34" charset="0"/>
                <a:hlinkClick r:id="rId4"/>
              </a:rPr>
              <a:t>mailbox.hclc@state.or.us</a:t>
            </a:r>
            <a:r>
              <a:rPr lang="en-US" sz="1800" kern="0" dirty="0">
                <a:solidFill>
                  <a:srgbClr val="005595"/>
                </a:solidFill>
                <a:latin typeface="Arial" panose="020B0604020202020204" pitchFamily="34" charset="0"/>
                <a:cs typeface="Arial" panose="020B0604020202020204" pitchFamily="34" charset="0"/>
              </a:rPr>
              <a:t> </a:t>
            </a:r>
          </a:p>
          <a:p>
            <a:pPr eaLnBrk="1" fontAlgn="auto" hangingPunct="1">
              <a:spcBef>
                <a:spcPts val="0"/>
              </a:spcBef>
              <a:spcAft>
                <a:spcPts val="0"/>
              </a:spcAft>
              <a:tabLst>
                <a:tab pos="3657600" algn="l"/>
              </a:tabLst>
              <a:defRPr/>
            </a:pPr>
            <a:r>
              <a:rPr lang="en-US" sz="1800" kern="0" dirty="0">
                <a:solidFill>
                  <a:srgbClr val="005595"/>
                </a:solidFill>
                <a:latin typeface="Arial" panose="020B0604020202020204" pitchFamily="34" charset="0"/>
                <a:cs typeface="Arial" panose="020B0604020202020204" pitchFamily="34" charset="0"/>
              </a:rPr>
              <a:t>(971) 673-0540</a:t>
            </a:r>
          </a:p>
          <a:p>
            <a:pPr eaLnBrk="1" fontAlgn="auto" hangingPunct="1">
              <a:spcBef>
                <a:spcPts val="0"/>
              </a:spcBef>
              <a:spcAft>
                <a:spcPts val="0"/>
              </a:spcAft>
              <a:tabLst>
                <a:tab pos="3657600" algn="l"/>
              </a:tabLst>
              <a:defRPr/>
            </a:pPr>
            <a:endParaRPr lang="en-US" sz="1800" kern="0" dirty="0">
              <a:solidFill>
                <a:srgbClr val="005595"/>
              </a:solidFill>
              <a:latin typeface="Arial" panose="020B0604020202020204" pitchFamily="34" charset="0"/>
              <a:cs typeface="Arial" panose="020B0604020202020204" pitchFamily="34" charset="0"/>
            </a:endParaRPr>
          </a:p>
          <a:p>
            <a:pPr eaLnBrk="1" fontAlgn="auto" hangingPunct="1">
              <a:spcBef>
                <a:spcPts val="0"/>
              </a:spcBef>
              <a:spcAft>
                <a:spcPts val="0"/>
              </a:spcAft>
              <a:tabLst>
                <a:tab pos="3657600" algn="l"/>
              </a:tabLst>
              <a:defRPr/>
            </a:pPr>
            <a:endParaRPr lang="en-US" sz="1800" kern="0" dirty="0">
              <a:solidFill>
                <a:srgbClr val="005595"/>
              </a:solidFill>
              <a:latin typeface="Arial" panose="020B0604020202020204" pitchFamily="34" charset="0"/>
              <a:cs typeface="Arial" panose="020B0604020202020204" pitchFamily="34" charset="0"/>
            </a:endParaRPr>
          </a:p>
          <a:p>
            <a:pPr eaLnBrk="1" fontAlgn="auto" hangingPunct="1">
              <a:spcBef>
                <a:spcPts val="0"/>
              </a:spcBef>
              <a:spcAft>
                <a:spcPts val="0"/>
              </a:spcAft>
              <a:tabLst>
                <a:tab pos="3657600" algn="l"/>
              </a:tabLst>
              <a:defRPr/>
            </a:pPr>
            <a:endParaRPr lang="en-US" sz="1800" kern="0" dirty="0">
              <a:solidFill>
                <a:srgbClr val="005595"/>
              </a:solidFill>
              <a:latin typeface="Arial" panose="020B0604020202020204" pitchFamily="34" charset="0"/>
              <a:cs typeface="Arial" panose="020B0604020202020204" pitchFamily="34" charset="0"/>
            </a:endParaRPr>
          </a:p>
          <a:p>
            <a:endParaRPr lang="en-US" dirty="0"/>
          </a:p>
        </p:txBody>
      </p:sp>
      <p:sp>
        <p:nvSpPr>
          <p:cNvPr id="8" name="TextBox 7"/>
          <p:cNvSpPr txBox="1"/>
          <p:nvPr/>
        </p:nvSpPr>
        <p:spPr>
          <a:xfrm>
            <a:off x="510208" y="2510368"/>
            <a:ext cx="7315200" cy="461665"/>
          </a:xfrm>
          <a:prstGeom prst="rect">
            <a:avLst/>
          </a:prstGeom>
          <a:noFill/>
        </p:spPr>
        <p:txBody>
          <a:bodyPr wrap="square" rtlCol="0">
            <a:spAutoFit/>
          </a:bodyPr>
          <a:lstStyle/>
          <a:p>
            <a:r>
              <a:rPr lang="en-US" b="1" dirty="0">
                <a:solidFill>
                  <a:srgbClr val="005595"/>
                </a:solidFill>
                <a:latin typeface="Arial" panose="020B0604020202020204" pitchFamily="34" charset="0"/>
                <a:cs typeface="Arial" panose="020B0604020202020204" pitchFamily="34" charset="0"/>
              </a:rPr>
              <a:t>Additional Resources:</a:t>
            </a:r>
          </a:p>
        </p:txBody>
      </p:sp>
      <p:sp>
        <p:nvSpPr>
          <p:cNvPr id="9" name="TextBox 8"/>
          <p:cNvSpPr txBox="1"/>
          <p:nvPr/>
        </p:nvSpPr>
        <p:spPr>
          <a:xfrm>
            <a:off x="506895" y="3029398"/>
            <a:ext cx="8524461" cy="1477328"/>
          </a:xfrm>
          <a:prstGeom prst="rect">
            <a:avLst/>
          </a:prstGeom>
          <a:noFill/>
        </p:spPr>
        <p:txBody>
          <a:bodyPr wrap="square" numCol="2" rtlCol="0">
            <a:spAutoFit/>
          </a:bodyPr>
          <a:lstStyle/>
          <a:p>
            <a:pPr eaLnBrk="1" fontAlgn="auto" hangingPunct="1">
              <a:spcBef>
                <a:spcPts val="0"/>
              </a:spcBef>
              <a:spcAft>
                <a:spcPts val="0"/>
              </a:spcAft>
              <a:tabLst>
                <a:tab pos="3657600" algn="l"/>
              </a:tabLst>
              <a:defRPr/>
            </a:pPr>
            <a:r>
              <a:rPr lang="en-US" sz="1800" kern="0" dirty="0">
                <a:solidFill>
                  <a:srgbClr val="005595"/>
                </a:solidFill>
                <a:latin typeface="Arial" panose="020B0604020202020204" pitchFamily="34" charset="0"/>
                <a:cs typeface="Arial" panose="020B0604020202020204" pitchFamily="34" charset="0"/>
              </a:rPr>
              <a:t>Dana Selover, MD, MPH</a:t>
            </a:r>
          </a:p>
          <a:p>
            <a:pPr eaLnBrk="1" fontAlgn="auto" hangingPunct="1">
              <a:spcBef>
                <a:spcPts val="0"/>
              </a:spcBef>
              <a:spcAft>
                <a:spcPts val="0"/>
              </a:spcAft>
              <a:tabLst>
                <a:tab pos="3657600" algn="l"/>
              </a:tabLst>
              <a:defRPr/>
            </a:pPr>
            <a:r>
              <a:rPr lang="en-US" sz="1800" kern="0" dirty="0">
                <a:solidFill>
                  <a:srgbClr val="005595"/>
                </a:solidFill>
                <a:latin typeface="Arial" panose="020B0604020202020204" pitchFamily="34" charset="0"/>
                <a:cs typeface="Arial" panose="020B0604020202020204" pitchFamily="34" charset="0"/>
              </a:rPr>
              <a:t>Section Manager</a:t>
            </a:r>
          </a:p>
          <a:p>
            <a:pPr eaLnBrk="1" fontAlgn="auto" hangingPunct="1">
              <a:spcBef>
                <a:spcPts val="0"/>
              </a:spcBef>
              <a:spcAft>
                <a:spcPts val="0"/>
              </a:spcAft>
              <a:tabLst>
                <a:tab pos="3657600" algn="l"/>
              </a:tabLst>
              <a:defRPr/>
            </a:pPr>
            <a:r>
              <a:rPr lang="en-US" sz="1800" kern="0" dirty="0">
                <a:solidFill>
                  <a:srgbClr val="005595"/>
                </a:solidFill>
                <a:latin typeface="Arial" panose="020B0604020202020204" pitchFamily="34" charset="0"/>
                <a:cs typeface="Arial" panose="020B0604020202020204" pitchFamily="34" charset="0"/>
                <a:hlinkClick r:id="rId5"/>
              </a:rPr>
              <a:t>dana.s.selover@state.or.us</a:t>
            </a:r>
            <a:endParaRPr lang="en-US" sz="1800" kern="0" dirty="0">
              <a:solidFill>
                <a:srgbClr val="005595"/>
              </a:solidFill>
              <a:latin typeface="Arial" panose="020B0604020202020204" pitchFamily="34" charset="0"/>
              <a:cs typeface="Arial" panose="020B0604020202020204" pitchFamily="34" charset="0"/>
            </a:endParaRPr>
          </a:p>
          <a:p>
            <a:pPr eaLnBrk="1" fontAlgn="auto" hangingPunct="1">
              <a:spcBef>
                <a:spcPts val="0"/>
              </a:spcBef>
              <a:spcAft>
                <a:spcPts val="0"/>
              </a:spcAft>
              <a:tabLst>
                <a:tab pos="3657600" algn="l"/>
              </a:tabLst>
              <a:defRPr/>
            </a:pPr>
            <a:r>
              <a:rPr lang="en-US" sz="1800" kern="0" dirty="0">
                <a:solidFill>
                  <a:srgbClr val="005595"/>
                </a:solidFill>
                <a:latin typeface="Arial" panose="020B0604020202020204" pitchFamily="34" charset="0"/>
                <a:cs typeface="Arial" panose="020B0604020202020204" pitchFamily="34" charset="0"/>
              </a:rPr>
              <a:t>(971) 673-0540</a:t>
            </a:r>
          </a:p>
          <a:p>
            <a:pPr eaLnBrk="1" fontAlgn="auto" hangingPunct="1">
              <a:spcBef>
                <a:spcPts val="0"/>
              </a:spcBef>
              <a:spcAft>
                <a:spcPts val="0"/>
              </a:spcAft>
              <a:tabLst>
                <a:tab pos="3657600" algn="l"/>
              </a:tabLst>
              <a:defRPr/>
            </a:pPr>
            <a:endParaRPr lang="en-US" sz="1800" kern="0" dirty="0">
              <a:solidFill>
                <a:srgbClr val="005595"/>
              </a:solidFill>
              <a:latin typeface="Arial" panose="020B0604020202020204" pitchFamily="34" charset="0"/>
              <a:cs typeface="Arial" panose="020B0604020202020204" pitchFamily="34" charset="0"/>
            </a:endParaRPr>
          </a:p>
          <a:p>
            <a:endParaRPr lang="en-US" dirty="0"/>
          </a:p>
        </p:txBody>
      </p:sp>
      <p:pic>
        <p:nvPicPr>
          <p:cNvPr id="2" name="Picture 1"/>
          <p:cNvPicPr>
            <a:picLocks noChangeAspect="1"/>
          </p:cNvPicPr>
          <p:nvPr/>
        </p:nvPicPr>
        <p:blipFill>
          <a:blip r:embed="rId6"/>
          <a:stretch>
            <a:fillRect/>
          </a:stretch>
        </p:blipFill>
        <p:spPr>
          <a:xfrm>
            <a:off x="304800" y="2334256"/>
            <a:ext cx="8394920" cy="18290"/>
          </a:xfrm>
          <a:prstGeom prst="rect">
            <a:avLst/>
          </a:prstGeom>
        </p:spPr>
      </p:pic>
      <p:pic>
        <p:nvPicPr>
          <p:cNvPr id="10" name="Picture 9"/>
          <p:cNvPicPr>
            <a:picLocks noChangeAspect="1"/>
          </p:cNvPicPr>
          <p:nvPr/>
        </p:nvPicPr>
        <p:blipFill>
          <a:blip r:embed="rId6"/>
          <a:stretch>
            <a:fillRect/>
          </a:stretch>
        </p:blipFill>
        <p:spPr>
          <a:xfrm>
            <a:off x="304800" y="4415299"/>
            <a:ext cx="8394920" cy="18290"/>
          </a:xfrm>
          <a:prstGeom prst="rect">
            <a:avLst/>
          </a:prstGeom>
        </p:spPr>
      </p:pic>
    </p:spTree>
    <p:extLst>
      <p:ext uri="{BB962C8B-B14F-4D97-AF65-F5344CB8AC3E}">
        <p14:creationId xmlns:p14="http://schemas.microsoft.com/office/powerpoint/2010/main" val="2697122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0" y="0"/>
            <a:ext cx="9145588" cy="6859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8FA7-F0C6-4617-AAB3-FD523A65B5E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459E4EA-0C4B-4624-8138-ED3C181A85D4}"/>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188FD71-517C-4BF8-B03D-1AB62B4B3858}"/>
              </a:ext>
            </a:extLst>
          </p:cNvPr>
          <p:cNvPicPr>
            <a:picLocks noChangeAspect="1"/>
          </p:cNvPicPr>
          <p:nvPr/>
        </p:nvPicPr>
        <p:blipFill>
          <a:blip r:embed="rId2"/>
          <a:stretch>
            <a:fillRect/>
          </a:stretch>
        </p:blipFill>
        <p:spPr>
          <a:xfrm>
            <a:off x="533400" y="152400"/>
            <a:ext cx="8229600" cy="6324600"/>
          </a:xfrm>
          <a:prstGeom prst="rect">
            <a:avLst/>
          </a:prstGeom>
        </p:spPr>
      </p:pic>
    </p:spTree>
    <p:extLst>
      <p:ext uri="{BB962C8B-B14F-4D97-AF65-F5344CB8AC3E}">
        <p14:creationId xmlns:p14="http://schemas.microsoft.com/office/powerpoint/2010/main" val="53282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86480-9C07-48DC-8092-54536C19DE07}"/>
              </a:ext>
            </a:extLst>
          </p:cNvPr>
          <p:cNvPicPr>
            <a:picLocks noChangeAspect="1"/>
          </p:cNvPicPr>
          <p:nvPr/>
        </p:nvPicPr>
        <p:blipFill>
          <a:blip r:embed="rId2"/>
          <a:stretch>
            <a:fillRect/>
          </a:stretch>
        </p:blipFill>
        <p:spPr>
          <a:xfrm>
            <a:off x="2285802" y="1714351"/>
            <a:ext cx="4572396" cy="3429297"/>
          </a:xfrm>
          <a:prstGeom prst="rect">
            <a:avLst/>
          </a:prstGeom>
        </p:spPr>
      </p:pic>
      <p:pic>
        <p:nvPicPr>
          <p:cNvPr id="4" name="Picture 3">
            <a:extLst>
              <a:ext uri="{FF2B5EF4-FFF2-40B4-BE49-F238E27FC236}">
                <a16:creationId xmlns:a16="http://schemas.microsoft.com/office/drawing/2014/main" id="{10423F36-AEE6-4986-B244-BD0DC5EEB820}"/>
              </a:ext>
            </a:extLst>
          </p:cNvPr>
          <p:cNvPicPr>
            <a:picLocks noChangeAspect="1"/>
          </p:cNvPicPr>
          <p:nvPr/>
        </p:nvPicPr>
        <p:blipFill>
          <a:blip r:embed="rId3"/>
          <a:stretch>
            <a:fillRect/>
          </a:stretch>
        </p:blipFill>
        <p:spPr>
          <a:xfrm>
            <a:off x="533400" y="228600"/>
            <a:ext cx="8153400" cy="6324600"/>
          </a:xfrm>
          <a:prstGeom prst="rect">
            <a:avLst/>
          </a:prstGeom>
        </p:spPr>
      </p:pic>
    </p:spTree>
    <p:extLst>
      <p:ext uri="{BB962C8B-B14F-4D97-AF65-F5344CB8AC3E}">
        <p14:creationId xmlns:p14="http://schemas.microsoft.com/office/powerpoint/2010/main" val="391006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6504" y="0"/>
            <a:ext cx="9145588" cy="6859588"/>
          </a:xfrm>
          <a:prstGeom prst="rect">
            <a:avLst/>
          </a:prstGeom>
          <a:noFill/>
        </p:spPr>
      </p:pic>
      <p:sp>
        <p:nvSpPr>
          <p:cNvPr id="2050" name="Rectangle 2"/>
          <p:cNvSpPr>
            <a:spLocks noGrp="1" noChangeArrowheads="1"/>
          </p:cNvSpPr>
          <p:nvPr>
            <p:ph type="ctrTitle"/>
          </p:nvPr>
        </p:nvSpPr>
        <p:spPr>
          <a:xfrm>
            <a:off x="381000" y="762000"/>
            <a:ext cx="8534400" cy="2209800"/>
          </a:xfrm>
        </p:spPr>
        <p:txBody>
          <a:bodyPr/>
          <a:lstStyle/>
          <a:p>
            <a:pPr>
              <a:spcBef>
                <a:spcPts val="1800"/>
              </a:spcBef>
              <a:spcAft>
                <a:spcPts val="1200"/>
              </a:spcAft>
            </a:pPr>
            <a:br>
              <a:rPr lang="en-US" sz="4000" b="1" dirty="0">
                <a:solidFill>
                  <a:srgbClr val="005595"/>
                </a:solidFill>
                <a:latin typeface="Arial" panose="020B0604020202020204" pitchFamily="34" charset="0"/>
                <a:cs typeface="Arial" panose="020B0604020202020204" pitchFamily="34" charset="0"/>
              </a:rPr>
            </a:br>
            <a:r>
              <a:rPr lang="en-US" sz="4000" b="1" dirty="0">
                <a:solidFill>
                  <a:srgbClr val="005595"/>
                </a:solidFill>
                <a:latin typeface="Arial" panose="020B0604020202020204" pitchFamily="34" charset="0"/>
                <a:cs typeface="Arial" panose="020B0604020202020204" pitchFamily="34" charset="0"/>
              </a:rPr>
              <a:t>THE OREGON EMTALA </a:t>
            </a:r>
            <a:br>
              <a:rPr lang="en-US" sz="4000" b="1" dirty="0">
                <a:solidFill>
                  <a:srgbClr val="005595"/>
                </a:solidFill>
                <a:latin typeface="Arial" panose="020B0604020202020204" pitchFamily="34" charset="0"/>
                <a:cs typeface="Arial" panose="020B0604020202020204" pitchFamily="34" charset="0"/>
              </a:rPr>
            </a:br>
            <a:r>
              <a:rPr lang="en-US" sz="4000" b="1" dirty="0">
                <a:solidFill>
                  <a:srgbClr val="005595"/>
                </a:solidFill>
                <a:latin typeface="Arial" panose="020B0604020202020204" pitchFamily="34" charset="0"/>
                <a:cs typeface="Arial" panose="020B0604020202020204" pitchFamily="34" charset="0"/>
              </a:rPr>
              <a:t>EXPERIENCE</a:t>
            </a:r>
            <a:br>
              <a:rPr lang="en-US" sz="4000" b="1" dirty="0">
                <a:solidFill>
                  <a:srgbClr val="005595"/>
                </a:solidFill>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775737" y="2476897"/>
            <a:ext cx="7581106" cy="2552303"/>
          </a:xfrm>
        </p:spPr>
        <p:txBody>
          <a:bodyPr/>
          <a:lstStyle/>
          <a:p>
            <a:r>
              <a:rPr lang="en-US" sz="2000" dirty="0">
                <a:solidFill>
                  <a:srgbClr val="005595"/>
                </a:solidFill>
                <a:latin typeface="Arial" panose="020B0604020202020204" pitchFamily="34" charset="0"/>
                <a:cs typeface="Arial" panose="020B0604020202020204" pitchFamily="34" charset="0"/>
              </a:rPr>
              <a:t>September 25, 2018</a:t>
            </a:r>
          </a:p>
          <a:p>
            <a:endParaRPr lang="en-US" sz="2000" dirty="0">
              <a:solidFill>
                <a:srgbClr val="005595"/>
              </a:solidFill>
              <a:latin typeface="Arial" panose="020B0604020202020204" pitchFamily="34" charset="0"/>
              <a:cs typeface="Arial" panose="020B0604020202020204" pitchFamily="34" charset="0"/>
            </a:endParaRPr>
          </a:p>
          <a:p>
            <a:r>
              <a:rPr lang="en-US" sz="2000" dirty="0">
                <a:solidFill>
                  <a:srgbClr val="005595"/>
                </a:solidFill>
                <a:latin typeface="Arial" panose="020B0604020202020204" pitchFamily="34" charset="0"/>
                <a:cs typeface="Arial" panose="020B0604020202020204" pitchFamily="34" charset="0"/>
              </a:rPr>
              <a:t>Karyn Thrapp, RN, BSN – Patient Safety Surveyor</a:t>
            </a:r>
          </a:p>
          <a:p>
            <a:pPr>
              <a:spcBef>
                <a:spcPts val="400"/>
              </a:spcBef>
            </a:pPr>
            <a:r>
              <a:rPr lang="en-US" sz="2000" dirty="0">
                <a:solidFill>
                  <a:srgbClr val="005595"/>
                </a:solidFill>
                <a:latin typeface="Arial" panose="020B0604020202020204" pitchFamily="34" charset="0"/>
                <a:cs typeface="Arial" panose="020B0604020202020204" pitchFamily="34" charset="0"/>
              </a:rPr>
              <a:t>Dana Selover, MD, MPH – HCRQI Section Manager </a:t>
            </a:r>
          </a:p>
          <a:p>
            <a:pPr>
              <a:spcBef>
                <a:spcPts val="400"/>
              </a:spcBef>
            </a:pPr>
            <a:endParaRPr lang="en-US" sz="2000" dirty="0">
              <a:solidFill>
                <a:srgbClr val="005595"/>
              </a:solidFill>
              <a:latin typeface="Arial" panose="020B0604020202020204" pitchFamily="34" charset="0"/>
              <a:cs typeface="Arial" panose="020B0604020202020204" pitchFamily="34" charset="0"/>
            </a:endParaRPr>
          </a:p>
          <a:p>
            <a:pPr>
              <a:spcBef>
                <a:spcPts val="400"/>
              </a:spcBef>
            </a:pPr>
            <a:r>
              <a:rPr lang="en-US" sz="2000" dirty="0">
                <a:solidFill>
                  <a:srgbClr val="005595"/>
                </a:solidFill>
                <a:latin typeface="Arial" panose="020B0604020202020204" pitchFamily="34" charset="0"/>
                <a:cs typeface="Arial" panose="020B0604020202020204" pitchFamily="34" charset="0"/>
              </a:rPr>
              <a:t>Public Health Division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2400" y="-1588"/>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005595"/>
                </a:solidFill>
                <a:latin typeface="Arial" panose="020B0604020202020204" pitchFamily="34" charset="0"/>
                <a:cs typeface="Arial" panose="020B0604020202020204" pitchFamily="34" charset="0"/>
              </a:rPr>
              <a:t>Oregon EMTALA by the Numbers</a:t>
            </a:r>
            <a:endParaRPr lang="en-US" sz="2800" b="1" dirty="0">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idx="1"/>
          </p:nvPr>
        </p:nvSpPr>
        <p:spPr>
          <a:xfrm>
            <a:off x="456406" y="1398935"/>
            <a:ext cx="8229600" cy="4087466"/>
          </a:xfrm>
        </p:spPr>
        <p:txBody>
          <a:bodyPr rIns="0" numCol="1"/>
          <a:lstStyle/>
          <a:p>
            <a:pPr marL="0" lvl="1" indent="0">
              <a:buNone/>
            </a:pPr>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150812" y="6459537"/>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graphicFrame>
        <p:nvGraphicFramePr>
          <p:cNvPr id="2" name="Table 1">
            <a:extLst>
              <a:ext uri="{FF2B5EF4-FFF2-40B4-BE49-F238E27FC236}">
                <a16:creationId xmlns:a16="http://schemas.microsoft.com/office/drawing/2014/main" id="{638A14CE-FD1D-4CC7-A544-91A3F23CD4B2}"/>
              </a:ext>
            </a:extLst>
          </p:cNvPr>
          <p:cNvGraphicFramePr>
            <a:graphicFrameLocks noGrp="1"/>
          </p:cNvGraphicFramePr>
          <p:nvPr>
            <p:extLst>
              <p:ext uri="{D42A27DB-BD31-4B8C-83A1-F6EECF244321}">
                <p14:modId xmlns:p14="http://schemas.microsoft.com/office/powerpoint/2010/main" val="727674902"/>
              </p:ext>
            </p:extLst>
          </p:nvPr>
        </p:nvGraphicFramePr>
        <p:xfrm>
          <a:off x="381000" y="1219200"/>
          <a:ext cx="8387668" cy="4495803"/>
        </p:xfrm>
        <a:graphic>
          <a:graphicData uri="http://schemas.openxmlformats.org/drawingml/2006/table">
            <a:tbl>
              <a:tblPr firstRow="1" bandRow="1">
                <a:tableStyleId>{93296810-A885-4BE3-A3E7-6D5BEEA58F35}</a:tableStyleId>
              </a:tblPr>
              <a:tblGrid>
                <a:gridCol w="3682821">
                  <a:extLst>
                    <a:ext uri="{9D8B030D-6E8A-4147-A177-3AD203B41FA5}">
                      <a16:colId xmlns:a16="http://schemas.microsoft.com/office/drawing/2014/main" val="3078529583"/>
                    </a:ext>
                  </a:extLst>
                </a:gridCol>
                <a:gridCol w="965379">
                  <a:extLst>
                    <a:ext uri="{9D8B030D-6E8A-4147-A177-3AD203B41FA5}">
                      <a16:colId xmlns:a16="http://schemas.microsoft.com/office/drawing/2014/main" val="3240016003"/>
                    </a:ext>
                  </a:extLst>
                </a:gridCol>
                <a:gridCol w="971911">
                  <a:extLst>
                    <a:ext uri="{9D8B030D-6E8A-4147-A177-3AD203B41FA5}">
                      <a16:colId xmlns:a16="http://schemas.microsoft.com/office/drawing/2014/main" val="3901187079"/>
                    </a:ext>
                  </a:extLst>
                </a:gridCol>
                <a:gridCol w="922519">
                  <a:extLst>
                    <a:ext uri="{9D8B030D-6E8A-4147-A177-3AD203B41FA5}">
                      <a16:colId xmlns:a16="http://schemas.microsoft.com/office/drawing/2014/main" val="2136221435"/>
                    </a:ext>
                  </a:extLst>
                </a:gridCol>
                <a:gridCol w="922519">
                  <a:extLst>
                    <a:ext uri="{9D8B030D-6E8A-4147-A177-3AD203B41FA5}">
                      <a16:colId xmlns:a16="http://schemas.microsoft.com/office/drawing/2014/main" val="1691690217"/>
                    </a:ext>
                  </a:extLst>
                </a:gridCol>
                <a:gridCol w="922519">
                  <a:extLst>
                    <a:ext uri="{9D8B030D-6E8A-4147-A177-3AD203B41FA5}">
                      <a16:colId xmlns:a16="http://schemas.microsoft.com/office/drawing/2014/main" val="3555027826"/>
                    </a:ext>
                  </a:extLst>
                </a:gridCol>
              </a:tblGrid>
              <a:tr h="1153708">
                <a:tc>
                  <a:txBody>
                    <a:bodyPr/>
                    <a:lstStyle/>
                    <a:p>
                      <a:endParaRPr lang="en-US" dirty="0"/>
                    </a:p>
                  </a:txBody>
                  <a:tcPr/>
                </a:tc>
                <a:tc>
                  <a:txBody>
                    <a:bodyPr/>
                    <a:lstStyle/>
                    <a:p>
                      <a:r>
                        <a:rPr lang="en-US" dirty="0"/>
                        <a:t>FFY 2014</a:t>
                      </a:r>
                    </a:p>
                  </a:txBody>
                  <a:tcPr/>
                </a:tc>
                <a:tc>
                  <a:txBody>
                    <a:bodyPr/>
                    <a:lstStyle/>
                    <a:p>
                      <a:r>
                        <a:rPr lang="en-US" dirty="0"/>
                        <a:t>FFY 2015</a:t>
                      </a:r>
                    </a:p>
                  </a:txBody>
                  <a:tcPr/>
                </a:tc>
                <a:tc>
                  <a:txBody>
                    <a:bodyPr/>
                    <a:lstStyle/>
                    <a:p>
                      <a:r>
                        <a:rPr lang="en-US" dirty="0"/>
                        <a:t>FFY 2016</a:t>
                      </a:r>
                    </a:p>
                  </a:txBody>
                  <a:tcPr/>
                </a:tc>
                <a:tc>
                  <a:txBody>
                    <a:bodyPr/>
                    <a:lstStyle/>
                    <a:p>
                      <a:r>
                        <a:rPr lang="en-US" dirty="0"/>
                        <a:t>FFY 2017</a:t>
                      </a:r>
                    </a:p>
                  </a:txBody>
                  <a:tcPr/>
                </a:tc>
                <a:tc>
                  <a:txBody>
                    <a:bodyPr/>
                    <a:lstStyle/>
                    <a:p>
                      <a:r>
                        <a:rPr lang="en-US" dirty="0"/>
                        <a:t>FFY 2018</a:t>
                      </a:r>
                    </a:p>
                  </a:txBody>
                  <a:tcPr/>
                </a:tc>
                <a:extLst>
                  <a:ext uri="{0D108BD9-81ED-4DB2-BD59-A6C34878D82A}">
                    <a16:rowId xmlns:a16="http://schemas.microsoft.com/office/drawing/2014/main" val="2878211960"/>
                  </a:ext>
                </a:extLst>
              </a:tr>
              <a:tr h="668419">
                <a:tc>
                  <a:txBody>
                    <a:bodyPr/>
                    <a:lstStyle/>
                    <a:p>
                      <a:r>
                        <a:rPr lang="en-US" dirty="0"/>
                        <a:t>Investigations Conducted</a:t>
                      </a:r>
                    </a:p>
                  </a:txBody>
                  <a:tcPr/>
                </a:tc>
                <a:tc>
                  <a:txBody>
                    <a:bodyPr/>
                    <a:lstStyle/>
                    <a:p>
                      <a:pPr algn="ctr"/>
                      <a:r>
                        <a:rPr lang="en-US" dirty="0"/>
                        <a:t>4</a:t>
                      </a:r>
                    </a:p>
                  </a:txBody>
                  <a:tcPr/>
                </a:tc>
                <a:tc>
                  <a:txBody>
                    <a:bodyPr/>
                    <a:lstStyle/>
                    <a:p>
                      <a:pPr algn="ctr"/>
                      <a:r>
                        <a:rPr lang="en-US" dirty="0"/>
                        <a:t>7</a:t>
                      </a:r>
                    </a:p>
                  </a:txBody>
                  <a:tcPr/>
                </a:tc>
                <a:tc>
                  <a:txBody>
                    <a:bodyPr/>
                    <a:lstStyle/>
                    <a:p>
                      <a:pPr algn="ctr"/>
                      <a:r>
                        <a:rPr lang="en-US" dirty="0"/>
                        <a:t>10</a:t>
                      </a:r>
                    </a:p>
                  </a:txBody>
                  <a:tcPr/>
                </a:tc>
                <a:tc>
                  <a:txBody>
                    <a:bodyPr/>
                    <a:lstStyle/>
                    <a:p>
                      <a:pPr algn="ctr"/>
                      <a:r>
                        <a:rPr lang="en-US" dirty="0"/>
                        <a:t>5</a:t>
                      </a:r>
                    </a:p>
                  </a:txBody>
                  <a:tcPr/>
                </a:tc>
                <a:tc>
                  <a:txBody>
                    <a:bodyPr/>
                    <a:lstStyle/>
                    <a:p>
                      <a:pPr algn="ctr"/>
                      <a:r>
                        <a:rPr lang="en-US" dirty="0"/>
                        <a:t>8</a:t>
                      </a:r>
                    </a:p>
                  </a:txBody>
                  <a:tcPr/>
                </a:tc>
                <a:extLst>
                  <a:ext uri="{0D108BD9-81ED-4DB2-BD59-A6C34878D82A}">
                    <a16:rowId xmlns:a16="http://schemas.microsoft.com/office/drawing/2014/main" val="820484845"/>
                  </a:ext>
                </a:extLst>
              </a:tr>
              <a:tr h="668419">
                <a:tc>
                  <a:txBody>
                    <a:bodyPr/>
                    <a:lstStyle/>
                    <a:p>
                      <a:r>
                        <a:rPr lang="en-US" dirty="0"/>
                        <a:t># of Hospitals with Investigations</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9</a:t>
                      </a:r>
                    </a:p>
                  </a:txBody>
                  <a:tcPr/>
                </a:tc>
                <a:tc>
                  <a:txBody>
                    <a:bodyPr/>
                    <a:lstStyle/>
                    <a:p>
                      <a:pPr algn="ctr"/>
                      <a:r>
                        <a:rPr lang="en-US" dirty="0"/>
                        <a:t>5</a:t>
                      </a:r>
                    </a:p>
                  </a:txBody>
                  <a:tcPr/>
                </a:tc>
                <a:tc>
                  <a:txBody>
                    <a:bodyPr/>
                    <a:lstStyle/>
                    <a:p>
                      <a:pPr algn="ctr"/>
                      <a:r>
                        <a:rPr lang="en-US" dirty="0"/>
                        <a:t>8</a:t>
                      </a:r>
                    </a:p>
                  </a:txBody>
                  <a:tcPr/>
                </a:tc>
                <a:extLst>
                  <a:ext uri="{0D108BD9-81ED-4DB2-BD59-A6C34878D82A}">
                    <a16:rowId xmlns:a16="http://schemas.microsoft.com/office/drawing/2014/main" val="4197153832"/>
                  </a:ext>
                </a:extLst>
              </a:tr>
              <a:tr h="668419">
                <a:tc>
                  <a:txBody>
                    <a:bodyPr/>
                    <a:lstStyle/>
                    <a:p>
                      <a:r>
                        <a:rPr lang="en-US" dirty="0"/>
                        <a:t>Original Allegation Substantiated</a:t>
                      </a:r>
                    </a:p>
                  </a:txBody>
                  <a:tcPr/>
                </a:tc>
                <a:tc>
                  <a:txBody>
                    <a:bodyPr/>
                    <a:lstStyle/>
                    <a:p>
                      <a:pPr algn="ctr"/>
                      <a:r>
                        <a:rPr lang="en-US" dirty="0"/>
                        <a:t>3</a:t>
                      </a:r>
                    </a:p>
                  </a:txBody>
                  <a:tcPr/>
                </a:tc>
                <a:tc>
                  <a:txBody>
                    <a:bodyPr/>
                    <a:lstStyle/>
                    <a:p>
                      <a:pPr algn="ctr"/>
                      <a:r>
                        <a:rPr lang="en-US" dirty="0"/>
                        <a:t>6</a:t>
                      </a:r>
                    </a:p>
                  </a:txBody>
                  <a:tcPr/>
                </a:tc>
                <a:tc>
                  <a:txBody>
                    <a:bodyPr/>
                    <a:lstStyle/>
                    <a:p>
                      <a:pPr algn="ctr"/>
                      <a:r>
                        <a:rPr lang="en-US" dirty="0"/>
                        <a:t>8</a:t>
                      </a:r>
                    </a:p>
                  </a:txBody>
                  <a:tcPr/>
                </a:tc>
                <a:tc>
                  <a:txBody>
                    <a:bodyPr/>
                    <a:lstStyle/>
                    <a:p>
                      <a:pPr algn="ctr"/>
                      <a:r>
                        <a:rPr lang="en-US" dirty="0"/>
                        <a:t>3</a:t>
                      </a:r>
                    </a:p>
                  </a:txBody>
                  <a:tcPr/>
                </a:tc>
                <a:tc>
                  <a:txBody>
                    <a:bodyPr/>
                    <a:lstStyle/>
                    <a:p>
                      <a:pPr algn="ctr"/>
                      <a:r>
                        <a:rPr lang="en-US" dirty="0"/>
                        <a:t>7</a:t>
                      </a:r>
                    </a:p>
                  </a:txBody>
                  <a:tcPr/>
                </a:tc>
                <a:extLst>
                  <a:ext uri="{0D108BD9-81ED-4DB2-BD59-A6C34878D82A}">
                    <a16:rowId xmlns:a16="http://schemas.microsoft.com/office/drawing/2014/main" val="266661732"/>
                  </a:ext>
                </a:extLst>
              </a:tr>
              <a:tr h="668419">
                <a:tc>
                  <a:txBody>
                    <a:bodyPr/>
                    <a:lstStyle/>
                    <a:p>
                      <a:r>
                        <a:rPr lang="en-US" dirty="0"/>
                        <a:t># of Investigations with Violations </a:t>
                      </a:r>
                    </a:p>
                  </a:txBody>
                  <a:tcPr/>
                </a:tc>
                <a:tc>
                  <a:txBody>
                    <a:bodyPr/>
                    <a:lstStyle/>
                    <a:p>
                      <a:pPr algn="ctr"/>
                      <a:r>
                        <a:rPr lang="en-US" dirty="0"/>
                        <a:t>3</a:t>
                      </a:r>
                    </a:p>
                  </a:txBody>
                  <a:tcPr/>
                </a:tc>
                <a:tc>
                  <a:txBody>
                    <a:bodyPr/>
                    <a:lstStyle/>
                    <a:p>
                      <a:pPr algn="ctr"/>
                      <a:r>
                        <a:rPr lang="en-US" dirty="0"/>
                        <a:t>6</a:t>
                      </a:r>
                    </a:p>
                  </a:txBody>
                  <a:tcPr/>
                </a:tc>
                <a:tc>
                  <a:txBody>
                    <a:bodyPr/>
                    <a:lstStyle/>
                    <a:p>
                      <a:pPr algn="ctr"/>
                      <a:r>
                        <a:rPr lang="en-US" dirty="0"/>
                        <a:t>8</a:t>
                      </a:r>
                    </a:p>
                  </a:txBody>
                  <a:tcPr/>
                </a:tc>
                <a:tc>
                  <a:txBody>
                    <a:bodyPr/>
                    <a:lstStyle/>
                    <a:p>
                      <a:pPr algn="ctr"/>
                      <a:r>
                        <a:rPr lang="en-US" dirty="0"/>
                        <a:t>3</a:t>
                      </a:r>
                    </a:p>
                  </a:txBody>
                  <a:tcPr/>
                </a:tc>
                <a:tc>
                  <a:txBody>
                    <a:bodyPr/>
                    <a:lstStyle/>
                    <a:p>
                      <a:pPr algn="ctr"/>
                      <a:r>
                        <a:rPr lang="en-US" dirty="0"/>
                        <a:t>7</a:t>
                      </a:r>
                    </a:p>
                  </a:txBody>
                  <a:tcPr/>
                </a:tc>
                <a:extLst>
                  <a:ext uri="{0D108BD9-81ED-4DB2-BD59-A6C34878D82A}">
                    <a16:rowId xmlns:a16="http://schemas.microsoft.com/office/drawing/2014/main" val="3763862139"/>
                  </a:ext>
                </a:extLst>
              </a:tr>
              <a:tr h="668419">
                <a:tc>
                  <a:txBody>
                    <a:bodyPr/>
                    <a:lstStyle/>
                    <a:p>
                      <a:r>
                        <a:rPr lang="en-US" dirty="0"/>
                        <a:t>No Violations identified</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4083474675"/>
                  </a:ext>
                </a:extLst>
              </a:tr>
            </a:tbl>
          </a:graphicData>
        </a:graphic>
      </p:graphicFrame>
    </p:spTree>
    <p:extLst>
      <p:ext uri="{BB962C8B-B14F-4D97-AF65-F5344CB8AC3E}">
        <p14:creationId xmlns:p14="http://schemas.microsoft.com/office/powerpoint/2010/main" val="82514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4E8B459-B73A-431A-85CE-C94D379E1D74}"/>
              </a:ext>
            </a:extLst>
          </p:cNvPr>
          <p:cNvGraphicFramePr>
            <a:graphicFrameLocks noGrp="1"/>
          </p:cNvGraphicFramePr>
          <p:nvPr>
            <p:extLst>
              <p:ext uri="{D42A27DB-BD31-4B8C-83A1-F6EECF244321}">
                <p14:modId xmlns:p14="http://schemas.microsoft.com/office/powerpoint/2010/main" val="2125218140"/>
              </p:ext>
            </p:extLst>
          </p:nvPr>
        </p:nvGraphicFramePr>
        <p:xfrm>
          <a:off x="378167" y="381000"/>
          <a:ext cx="8387666" cy="5410203"/>
        </p:xfrm>
        <a:graphic>
          <a:graphicData uri="http://schemas.openxmlformats.org/drawingml/2006/table">
            <a:tbl>
              <a:tblPr firstRow="1" bandRow="1">
                <a:tableStyleId>{93296810-A885-4BE3-A3E7-6D5BEEA58F35}</a:tableStyleId>
              </a:tblPr>
              <a:tblGrid>
                <a:gridCol w="3355633">
                  <a:extLst>
                    <a:ext uri="{9D8B030D-6E8A-4147-A177-3AD203B41FA5}">
                      <a16:colId xmlns:a16="http://schemas.microsoft.com/office/drawing/2014/main" val="3022856988"/>
                    </a:ext>
                  </a:extLst>
                </a:gridCol>
                <a:gridCol w="762000">
                  <a:extLst>
                    <a:ext uri="{9D8B030D-6E8A-4147-A177-3AD203B41FA5}">
                      <a16:colId xmlns:a16="http://schemas.microsoft.com/office/drawing/2014/main" val="2519155126"/>
                    </a:ext>
                  </a:extLst>
                </a:gridCol>
                <a:gridCol w="762000">
                  <a:extLst>
                    <a:ext uri="{9D8B030D-6E8A-4147-A177-3AD203B41FA5}">
                      <a16:colId xmlns:a16="http://schemas.microsoft.com/office/drawing/2014/main" val="2492442271"/>
                    </a:ext>
                  </a:extLst>
                </a:gridCol>
                <a:gridCol w="762000">
                  <a:extLst>
                    <a:ext uri="{9D8B030D-6E8A-4147-A177-3AD203B41FA5}">
                      <a16:colId xmlns:a16="http://schemas.microsoft.com/office/drawing/2014/main" val="2092375423"/>
                    </a:ext>
                  </a:extLst>
                </a:gridCol>
                <a:gridCol w="762000">
                  <a:extLst>
                    <a:ext uri="{9D8B030D-6E8A-4147-A177-3AD203B41FA5}">
                      <a16:colId xmlns:a16="http://schemas.microsoft.com/office/drawing/2014/main" val="2521319991"/>
                    </a:ext>
                  </a:extLst>
                </a:gridCol>
                <a:gridCol w="762000">
                  <a:extLst>
                    <a:ext uri="{9D8B030D-6E8A-4147-A177-3AD203B41FA5}">
                      <a16:colId xmlns:a16="http://schemas.microsoft.com/office/drawing/2014/main" val="1843021913"/>
                    </a:ext>
                  </a:extLst>
                </a:gridCol>
                <a:gridCol w="1222033">
                  <a:extLst>
                    <a:ext uri="{9D8B030D-6E8A-4147-A177-3AD203B41FA5}">
                      <a16:colId xmlns:a16="http://schemas.microsoft.com/office/drawing/2014/main" val="2111854643"/>
                    </a:ext>
                  </a:extLst>
                </a:gridCol>
              </a:tblGrid>
              <a:tr h="1074475">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dirty="0"/>
                        <a:t>EMTALA CITATIONS</a:t>
                      </a:r>
                    </a:p>
                  </a:txBody>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dirty="0"/>
                        <a:t>FFY 2014</a:t>
                      </a:r>
                    </a:p>
                  </a:txBody>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dirty="0"/>
                        <a:t>FFY 2015</a:t>
                      </a:r>
                    </a:p>
                  </a:txBody>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dirty="0"/>
                        <a:t>FFY 2016</a:t>
                      </a:r>
                    </a:p>
                  </a:txBody>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dirty="0"/>
                        <a:t>FFY 2017</a:t>
                      </a:r>
                    </a:p>
                  </a:txBody>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dirty="0"/>
                        <a:t>FFY 2018</a:t>
                      </a:r>
                    </a:p>
                  </a:txBody>
                  <a:tcPr/>
                </a:tc>
                <a:tc>
                  <a:txBody>
                    <a:bodyPr/>
                    <a:lstStyle/>
                    <a:p>
                      <a:pPr algn="ctr"/>
                      <a:r>
                        <a:rPr lang="en-US" dirty="0">
                          <a:latin typeface="Times" panose="02020603050405020304" pitchFamily="18" charset="0"/>
                          <a:cs typeface="Times" panose="02020603050405020304" pitchFamily="18" charset="0"/>
                        </a:rPr>
                        <a:t>% of Violations</a:t>
                      </a:r>
                    </a:p>
                  </a:txBody>
                  <a:tcPr/>
                </a:tc>
                <a:extLst>
                  <a:ext uri="{0D108BD9-81ED-4DB2-BD59-A6C34878D82A}">
                    <a16:rowId xmlns:a16="http://schemas.microsoft.com/office/drawing/2014/main" val="478213529"/>
                  </a:ext>
                </a:extLst>
              </a:tr>
              <a:tr h="52239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US" dirty="0"/>
                        <a:t>Tag 2400 – Policies &amp; Procedures</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3</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6</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7</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4</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7</a:t>
                      </a:r>
                    </a:p>
                  </a:txBody>
                  <a:tcPr/>
                </a:tc>
                <a:tc>
                  <a:txBody>
                    <a:bodyPr/>
                    <a:lstStyle/>
                    <a:p>
                      <a:pPr algn="ctr"/>
                      <a:r>
                        <a:rPr lang="en-US" dirty="0">
                          <a:latin typeface="Times" panose="02020603050405020304" pitchFamily="18" charset="0"/>
                          <a:cs typeface="Times" panose="02020603050405020304" pitchFamily="18" charset="0"/>
                        </a:rPr>
                        <a:t>79%</a:t>
                      </a:r>
                    </a:p>
                  </a:txBody>
                  <a:tcPr/>
                </a:tc>
                <a:extLst>
                  <a:ext uri="{0D108BD9-81ED-4DB2-BD59-A6C34878D82A}">
                    <a16:rowId xmlns:a16="http://schemas.microsoft.com/office/drawing/2014/main" val="2781599294"/>
                  </a:ext>
                </a:extLst>
              </a:tr>
              <a:tr h="52239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US" dirty="0"/>
                        <a:t>Tag 2402 – Posting of Signs</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1</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1</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5</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2</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5</a:t>
                      </a:r>
                    </a:p>
                  </a:txBody>
                  <a:tcPr/>
                </a:tc>
                <a:tc>
                  <a:txBody>
                    <a:bodyPr/>
                    <a:lstStyle/>
                    <a:p>
                      <a:pPr algn="ctr"/>
                      <a:r>
                        <a:rPr lang="en-US" dirty="0">
                          <a:latin typeface="Times" panose="02020603050405020304" pitchFamily="18" charset="0"/>
                          <a:cs typeface="Times" panose="02020603050405020304" pitchFamily="18" charset="0"/>
                        </a:rPr>
                        <a:t>41%</a:t>
                      </a:r>
                    </a:p>
                  </a:txBody>
                  <a:tcPr/>
                </a:tc>
                <a:extLst>
                  <a:ext uri="{0D108BD9-81ED-4DB2-BD59-A6C34878D82A}">
                    <a16:rowId xmlns:a16="http://schemas.microsoft.com/office/drawing/2014/main" val="3979284642"/>
                  </a:ext>
                </a:extLst>
              </a:tr>
              <a:tr h="52239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US" dirty="0"/>
                        <a:t>Tag 2404 – On Call Physician</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endParaRPr lang="en-US" dirty="0"/>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endParaRPr lang="en-US" dirty="0"/>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2</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endParaRPr lang="en-US" dirty="0"/>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1</a:t>
                      </a:r>
                    </a:p>
                  </a:txBody>
                  <a:tcPr/>
                </a:tc>
                <a:tc>
                  <a:txBody>
                    <a:bodyPr/>
                    <a:lstStyle/>
                    <a:p>
                      <a:pPr algn="ctr"/>
                      <a:r>
                        <a:rPr lang="en-US" dirty="0">
                          <a:latin typeface="Times" panose="02020603050405020304" pitchFamily="18" charset="0"/>
                          <a:cs typeface="Times" panose="02020603050405020304" pitchFamily="18" charset="0"/>
                        </a:rPr>
                        <a:t>9%</a:t>
                      </a:r>
                    </a:p>
                  </a:txBody>
                  <a:tcPr/>
                </a:tc>
                <a:extLst>
                  <a:ext uri="{0D108BD9-81ED-4DB2-BD59-A6C34878D82A}">
                    <a16:rowId xmlns:a16="http://schemas.microsoft.com/office/drawing/2014/main" val="1739776428"/>
                  </a:ext>
                </a:extLst>
              </a:tr>
              <a:tr h="52239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US" dirty="0"/>
                        <a:t>Tag 2405 – Central Log</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2</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4</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4</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2</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t>2</a:t>
                      </a:r>
                    </a:p>
                  </a:txBody>
                  <a:tcPr/>
                </a:tc>
                <a:tc>
                  <a:txBody>
                    <a:bodyPr/>
                    <a:lstStyle/>
                    <a:p>
                      <a:pPr algn="ctr"/>
                      <a:r>
                        <a:rPr lang="en-US" dirty="0">
                          <a:latin typeface="Times" panose="02020603050405020304" pitchFamily="18" charset="0"/>
                          <a:cs typeface="Times" panose="02020603050405020304" pitchFamily="18" charset="0"/>
                        </a:rPr>
                        <a:t>41%</a:t>
                      </a:r>
                    </a:p>
                  </a:txBody>
                  <a:tcPr/>
                </a:tc>
                <a:extLst>
                  <a:ext uri="{0D108BD9-81ED-4DB2-BD59-A6C34878D82A}">
                    <a16:rowId xmlns:a16="http://schemas.microsoft.com/office/drawing/2014/main" val="90322833"/>
                  </a:ext>
                </a:extLst>
              </a:tr>
              <a:tr h="52239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US" dirty="0">
                          <a:latin typeface="Times" panose="02020603050405020304" pitchFamily="18" charset="0"/>
                          <a:cs typeface="Times" panose="02020603050405020304" pitchFamily="18" charset="0"/>
                        </a:rPr>
                        <a:t>Tag 2406 – MSE</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latin typeface="Times" panose="02020603050405020304" pitchFamily="18" charset="0"/>
                          <a:cs typeface="Times" panose="02020603050405020304" pitchFamily="18" charset="0"/>
                        </a:rPr>
                        <a:t>2</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latin typeface="Times" panose="02020603050405020304" pitchFamily="18" charset="0"/>
                          <a:cs typeface="Times" panose="02020603050405020304" pitchFamily="18" charset="0"/>
                        </a:rPr>
                        <a:t>4</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latin typeface="Times" panose="02020603050405020304" pitchFamily="18" charset="0"/>
                          <a:cs typeface="Times" panose="02020603050405020304" pitchFamily="18" charset="0"/>
                        </a:rPr>
                        <a:t>3</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latin typeface="Times" panose="02020603050405020304" pitchFamily="18" charset="0"/>
                          <a:cs typeface="Times" panose="02020603050405020304" pitchFamily="18" charset="0"/>
                        </a:rPr>
                        <a:t>1</a:t>
                      </a:r>
                    </a:p>
                  </a:txBody>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r>
                        <a:rPr lang="en-US" dirty="0">
                          <a:latin typeface="Times" panose="02020603050405020304" pitchFamily="18" charset="0"/>
                          <a:cs typeface="Times" panose="02020603050405020304" pitchFamily="18" charset="0"/>
                        </a:rPr>
                        <a:t>4</a:t>
                      </a:r>
                    </a:p>
                  </a:txBody>
                  <a:tcPr/>
                </a:tc>
                <a:tc>
                  <a:txBody>
                    <a:bodyPr/>
                    <a:lstStyle/>
                    <a:p>
                      <a:pPr algn="ctr"/>
                      <a:r>
                        <a:rPr lang="en-US" dirty="0">
                          <a:latin typeface="Times" panose="02020603050405020304" pitchFamily="18" charset="0"/>
                          <a:cs typeface="Times" panose="02020603050405020304" pitchFamily="18" charset="0"/>
                        </a:rPr>
                        <a:t>41%</a:t>
                      </a:r>
                    </a:p>
                  </a:txBody>
                  <a:tcPr/>
                </a:tc>
                <a:extLst>
                  <a:ext uri="{0D108BD9-81ED-4DB2-BD59-A6C34878D82A}">
                    <a16:rowId xmlns:a16="http://schemas.microsoft.com/office/drawing/2014/main" val="810981711"/>
                  </a:ext>
                </a:extLst>
              </a:tr>
              <a:tr h="522399">
                <a:tc>
                  <a:txBody>
                    <a:bodyPr/>
                    <a:lstStyle/>
                    <a:p>
                      <a:r>
                        <a:rPr lang="en-US" dirty="0">
                          <a:latin typeface="Times" panose="02020603050405020304" pitchFamily="18" charset="0"/>
                          <a:cs typeface="Times" panose="02020603050405020304" pitchFamily="18" charset="0"/>
                        </a:rPr>
                        <a:t>Tag 2407 – Stabilizing Treatment</a:t>
                      </a:r>
                    </a:p>
                  </a:txBody>
                  <a:tcPr/>
                </a:tc>
                <a:tc>
                  <a:txBody>
                    <a:bodyPr/>
                    <a:lstStyle/>
                    <a:p>
                      <a:pPr algn="ctr"/>
                      <a:endParaRPr lang="en-US" dirty="0">
                        <a:latin typeface="Times" panose="02020603050405020304" pitchFamily="18" charset="0"/>
                        <a:cs typeface="Times" panose="02020603050405020304" pitchFamily="18" charset="0"/>
                      </a:endParaRPr>
                    </a:p>
                  </a:txBody>
                  <a:tcPr/>
                </a:tc>
                <a:tc>
                  <a:txBody>
                    <a:bodyPr/>
                    <a:lstStyle/>
                    <a:p>
                      <a:pPr algn="ctr"/>
                      <a:endParaRPr lang="en-US" dirty="0">
                        <a:latin typeface="Times" panose="02020603050405020304" pitchFamily="18" charset="0"/>
                        <a:cs typeface="Times" panose="02020603050405020304" pitchFamily="18" charset="0"/>
                      </a:endParaRPr>
                    </a:p>
                  </a:txBody>
                  <a:tcPr/>
                </a:tc>
                <a:tc>
                  <a:txBody>
                    <a:bodyPr/>
                    <a:lstStyle/>
                    <a:p>
                      <a:pPr algn="ctr"/>
                      <a:r>
                        <a:rPr lang="en-US" dirty="0">
                          <a:latin typeface="Times" panose="02020603050405020304" pitchFamily="18" charset="0"/>
                          <a:cs typeface="Times" panose="02020603050405020304" pitchFamily="18" charset="0"/>
                        </a:rPr>
                        <a:t>1</a:t>
                      </a:r>
                    </a:p>
                  </a:txBody>
                  <a:tcPr/>
                </a:tc>
                <a:tc>
                  <a:txBody>
                    <a:bodyPr/>
                    <a:lstStyle/>
                    <a:p>
                      <a:pPr algn="ctr"/>
                      <a:endParaRPr lang="en-US" dirty="0">
                        <a:latin typeface="Times" panose="02020603050405020304" pitchFamily="18" charset="0"/>
                        <a:cs typeface="Times" panose="02020603050405020304" pitchFamily="18" charset="0"/>
                      </a:endParaRPr>
                    </a:p>
                  </a:txBody>
                  <a:tcPr/>
                </a:tc>
                <a:tc>
                  <a:txBody>
                    <a:bodyPr/>
                    <a:lstStyle/>
                    <a:p>
                      <a:pPr algn="ctr"/>
                      <a:endParaRPr lang="en-US" dirty="0">
                        <a:latin typeface="Times" panose="02020603050405020304" pitchFamily="18" charset="0"/>
                        <a:cs typeface="Times" panose="02020603050405020304" pitchFamily="18" charset="0"/>
                      </a:endParaRPr>
                    </a:p>
                  </a:txBody>
                  <a:tcPr/>
                </a:tc>
                <a:tc>
                  <a:txBody>
                    <a:bodyPr/>
                    <a:lstStyle/>
                    <a:p>
                      <a:pPr algn="ctr"/>
                      <a:r>
                        <a:rPr lang="en-US" dirty="0">
                          <a:latin typeface="Times" panose="02020603050405020304" pitchFamily="18" charset="0"/>
                          <a:cs typeface="Times" panose="02020603050405020304" pitchFamily="18" charset="0"/>
                        </a:rPr>
                        <a:t>3%</a:t>
                      </a:r>
                    </a:p>
                  </a:txBody>
                  <a:tcPr/>
                </a:tc>
                <a:extLst>
                  <a:ext uri="{0D108BD9-81ED-4DB2-BD59-A6C34878D82A}">
                    <a16:rowId xmlns:a16="http://schemas.microsoft.com/office/drawing/2014/main" val="2621758084"/>
                  </a:ext>
                </a:extLst>
              </a:tr>
              <a:tr h="522399">
                <a:tc>
                  <a:txBody>
                    <a:bodyPr/>
                    <a:lstStyle/>
                    <a:p>
                      <a:r>
                        <a:rPr lang="en-US" dirty="0">
                          <a:latin typeface="Times" panose="02020603050405020304" pitchFamily="18" charset="0"/>
                          <a:cs typeface="Times" panose="02020603050405020304" pitchFamily="18" charset="0"/>
                        </a:rPr>
                        <a:t>Tag 2409 – Appropriate Transfer</a:t>
                      </a:r>
                    </a:p>
                  </a:txBody>
                  <a:tcPr/>
                </a:tc>
                <a:tc>
                  <a:txBody>
                    <a:bodyPr/>
                    <a:lstStyle/>
                    <a:p>
                      <a:pPr algn="ctr"/>
                      <a:r>
                        <a:rPr lang="en-US" dirty="0">
                          <a:latin typeface="Times" panose="02020603050405020304" pitchFamily="18" charset="0"/>
                          <a:cs typeface="Times" panose="02020603050405020304" pitchFamily="18" charset="0"/>
                        </a:rPr>
                        <a:t>3</a:t>
                      </a:r>
                    </a:p>
                  </a:txBody>
                  <a:tcPr/>
                </a:tc>
                <a:tc>
                  <a:txBody>
                    <a:bodyPr/>
                    <a:lstStyle/>
                    <a:p>
                      <a:pPr algn="ctr"/>
                      <a:r>
                        <a:rPr lang="en-US" dirty="0">
                          <a:latin typeface="Times" panose="02020603050405020304" pitchFamily="18" charset="0"/>
                          <a:cs typeface="Times" panose="02020603050405020304" pitchFamily="18" charset="0"/>
                        </a:rPr>
                        <a:t>4</a:t>
                      </a:r>
                    </a:p>
                  </a:txBody>
                  <a:tcPr/>
                </a:tc>
                <a:tc>
                  <a:txBody>
                    <a:bodyPr/>
                    <a:lstStyle/>
                    <a:p>
                      <a:pPr algn="ctr"/>
                      <a:r>
                        <a:rPr lang="en-US" dirty="0">
                          <a:latin typeface="Times" panose="02020603050405020304" pitchFamily="18" charset="0"/>
                          <a:cs typeface="Times" panose="02020603050405020304" pitchFamily="18" charset="0"/>
                        </a:rPr>
                        <a:t>4</a:t>
                      </a:r>
                    </a:p>
                  </a:txBody>
                  <a:tcPr/>
                </a:tc>
                <a:tc>
                  <a:txBody>
                    <a:bodyPr/>
                    <a:lstStyle/>
                    <a:p>
                      <a:pPr algn="ctr"/>
                      <a:r>
                        <a:rPr lang="en-US" dirty="0">
                          <a:latin typeface="Times" panose="02020603050405020304" pitchFamily="18" charset="0"/>
                          <a:cs typeface="Times" panose="02020603050405020304" pitchFamily="18" charset="0"/>
                        </a:rPr>
                        <a:t>4</a:t>
                      </a:r>
                    </a:p>
                  </a:txBody>
                  <a:tcPr/>
                </a:tc>
                <a:tc>
                  <a:txBody>
                    <a:bodyPr/>
                    <a:lstStyle/>
                    <a:p>
                      <a:pPr algn="ctr"/>
                      <a:r>
                        <a:rPr lang="en-US" dirty="0">
                          <a:latin typeface="Times" panose="02020603050405020304" pitchFamily="18" charset="0"/>
                          <a:cs typeface="Times" panose="02020603050405020304" pitchFamily="18" charset="0"/>
                        </a:rPr>
                        <a:t>2</a:t>
                      </a:r>
                    </a:p>
                  </a:txBody>
                  <a:tcPr/>
                </a:tc>
                <a:tc>
                  <a:txBody>
                    <a:bodyPr/>
                    <a:lstStyle/>
                    <a:p>
                      <a:pPr algn="ctr"/>
                      <a:r>
                        <a:rPr lang="en-US" dirty="0">
                          <a:latin typeface="Times" panose="02020603050405020304" pitchFamily="18" charset="0"/>
                          <a:cs typeface="Times" panose="02020603050405020304" pitchFamily="18" charset="0"/>
                        </a:rPr>
                        <a:t>50%</a:t>
                      </a:r>
                    </a:p>
                  </a:txBody>
                  <a:tcPr/>
                </a:tc>
                <a:extLst>
                  <a:ext uri="{0D108BD9-81ED-4DB2-BD59-A6C34878D82A}">
                    <a16:rowId xmlns:a16="http://schemas.microsoft.com/office/drawing/2014/main" val="1290503793"/>
                  </a:ext>
                </a:extLst>
              </a:tr>
              <a:tr h="678935">
                <a:tc>
                  <a:txBody>
                    <a:bodyPr/>
                    <a:lstStyle/>
                    <a:p>
                      <a:r>
                        <a:rPr lang="en-US" dirty="0">
                          <a:latin typeface="Times" panose="02020603050405020304" pitchFamily="18" charset="0"/>
                          <a:cs typeface="Times" panose="02020603050405020304" pitchFamily="18" charset="0"/>
                        </a:rPr>
                        <a:t>Tag 2411 – Recipient Hospital</a:t>
                      </a:r>
                    </a:p>
                    <a:p>
                      <a:r>
                        <a:rPr lang="en-US" dirty="0">
                          <a:latin typeface="Times" panose="02020603050405020304" pitchFamily="18" charset="0"/>
                          <a:cs typeface="Times" panose="02020603050405020304" pitchFamily="18" charset="0"/>
                        </a:rPr>
                        <a:t>                   Responsibilities</a:t>
                      </a:r>
                    </a:p>
                  </a:txBody>
                  <a:tcPr/>
                </a:tc>
                <a:tc>
                  <a:txBody>
                    <a:bodyPr/>
                    <a:lstStyle/>
                    <a:p>
                      <a:pPr algn="ctr"/>
                      <a:endParaRPr lang="en-US" dirty="0">
                        <a:latin typeface="Times" panose="02020603050405020304" pitchFamily="18" charset="0"/>
                        <a:cs typeface="Times" panose="02020603050405020304" pitchFamily="18" charset="0"/>
                      </a:endParaRPr>
                    </a:p>
                  </a:txBody>
                  <a:tcPr/>
                </a:tc>
                <a:tc>
                  <a:txBody>
                    <a:bodyPr/>
                    <a:lstStyle/>
                    <a:p>
                      <a:pPr algn="ctr"/>
                      <a:endParaRPr lang="en-US" dirty="0">
                        <a:latin typeface="Times" panose="02020603050405020304" pitchFamily="18" charset="0"/>
                        <a:cs typeface="Times" panose="02020603050405020304" pitchFamily="18" charset="0"/>
                      </a:endParaRPr>
                    </a:p>
                  </a:txBody>
                  <a:tcPr/>
                </a:tc>
                <a:tc>
                  <a:txBody>
                    <a:bodyPr/>
                    <a:lstStyle/>
                    <a:p>
                      <a:pPr algn="ctr"/>
                      <a:r>
                        <a:rPr lang="en-US" dirty="0">
                          <a:latin typeface="Times" panose="02020603050405020304" pitchFamily="18" charset="0"/>
                          <a:cs typeface="Times" panose="02020603050405020304" pitchFamily="18" charset="0"/>
                        </a:rPr>
                        <a:t>1</a:t>
                      </a:r>
                    </a:p>
                  </a:txBody>
                  <a:tcPr/>
                </a:tc>
                <a:tc>
                  <a:txBody>
                    <a:bodyPr/>
                    <a:lstStyle/>
                    <a:p>
                      <a:pPr algn="ctr"/>
                      <a:endParaRPr lang="en-US" dirty="0">
                        <a:latin typeface="Times" panose="02020603050405020304" pitchFamily="18" charset="0"/>
                        <a:cs typeface="Times" panose="02020603050405020304" pitchFamily="18" charset="0"/>
                      </a:endParaRPr>
                    </a:p>
                  </a:txBody>
                  <a:tcPr/>
                </a:tc>
                <a:tc>
                  <a:txBody>
                    <a:bodyPr/>
                    <a:lstStyle/>
                    <a:p>
                      <a:pPr algn="ctr"/>
                      <a:r>
                        <a:rPr lang="en-US" dirty="0">
                          <a:latin typeface="Times" panose="02020603050405020304" pitchFamily="18" charset="0"/>
                          <a:cs typeface="Times" panose="02020603050405020304" pitchFamily="18" charset="0"/>
                        </a:rPr>
                        <a:t>1</a:t>
                      </a:r>
                    </a:p>
                  </a:txBody>
                  <a:tcPr/>
                </a:tc>
                <a:tc>
                  <a:txBody>
                    <a:bodyPr/>
                    <a:lstStyle/>
                    <a:p>
                      <a:pPr algn="ctr"/>
                      <a:r>
                        <a:rPr lang="en-US" dirty="0">
                          <a:latin typeface="Times" panose="02020603050405020304" pitchFamily="18" charset="0"/>
                          <a:cs typeface="Times" panose="02020603050405020304" pitchFamily="18" charset="0"/>
                        </a:rPr>
                        <a:t>6%</a:t>
                      </a:r>
                    </a:p>
                  </a:txBody>
                  <a:tcPr/>
                </a:tc>
                <a:extLst>
                  <a:ext uri="{0D108BD9-81ED-4DB2-BD59-A6C34878D82A}">
                    <a16:rowId xmlns:a16="http://schemas.microsoft.com/office/drawing/2014/main" val="3254827965"/>
                  </a:ext>
                </a:extLst>
              </a:tr>
            </a:tbl>
          </a:graphicData>
        </a:graphic>
      </p:graphicFrame>
    </p:spTree>
    <p:extLst>
      <p:ext uri="{BB962C8B-B14F-4D97-AF65-F5344CB8AC3E}">
        <p14:creationId xmlns:p14="http://schemas.microsoft.com/office/powerpoint/2010/main" val="283625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0"/>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005595"/>
                </a:solidFill>
                <a:latin typeface="Arial" panose="020B0604020202020204" pitchFamily="34" charset="0"/>
                <a:cs typeface="Arial" panose="020B0604020202020204" pitchFamily="34" charset="0"/>
              </a:rPr>
              <a:t>Source of EMTALA Complaints </a:t>
            </a:r>
            <a:r>
              <a:rPr lang="en-US" sz="1400" b="1" dirty="0">
                <a:solidFill>
                  <a:srgbClr val="005595"/>
                </a:solidFill>
                <a:latin typeface="Arial" panose="020B0604020202020204" pitchFamily="34" charset="0"/>
                <a:cs typeface="Arial" panose="020B0604020202020204" pitchFamily="34" charset="0"/>
              </a:rPr>
              <a:t>July 2014 – June 2018</a:t>
            </a:r>
            <a:endParaRPr lang="en-US" sz="1400" b="1" dirty="0">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idx="1"/>
          </p:nvPr>
        </p:nvSpPr>
        <p:spPr>
          <a:xfrm>
            <a:off x="456406" y="1536873"/>
            <a:ext cx="8229600" cy="3403254"/>
          </a:xfrm>
        </p:spPr>
        <p:txBody>
          <a:bodyPr rIns="0" numCol="1"/>
          <a:lstStyle/>
          <a:p>
            <a:pPr marL="0" lvl="1" indent="0">
              <a:spcBef>
                <a:spcPts val="2400"/>
              </a:spcBef>
              <a:buNone/>
            </a:pPr>
            <a:endParaRPr lang="en-US" sz="2400" dirty="0">
              <a:solidFill>
                <a:srgbClr val="005595"/>
              </a:solidFill>
              <a:latin typeface="Arial" panose="020B0604020202020204" pitchFamily="34" charset="0"/>
              <a:cs typeface="Arial" panose="020B0604020202020204" pitchFamily="34" charset="0"/>
            </a:endParaRP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graphicFrame>
        <p:nvGraphicFramePr>
          <p:cNvPr id="10" name="Chart 9">
            <a:extLst>
              <a:ext uri="{FF2B5EF4-FFF2-40B4-BE49-F238E27FC236}">
                <a16:creationId xmlns:a16="http://schemas.microsoft.com/office/drawing/2014/main" id="{EB3CB9FE-129C-4B9B-ADFF-E7A5AC7A8B66}"/>
              </a:ext>
            </a:extLst>
          </p:cNvPr>
          <p:cNvGraphicFramePr>
            <a:graphicFrameLocks/>
          </p:cNvGraphicFramePr>
          <p:nvPr>
            <p:extLst>
              <p:ext uri="{D42A27DB-BD31-4B8C-83A1-F6EECF244321}">
                <p14:modId xmlns:p14="http://schemas.microsoft.com/office/powerpoint/2010/main" val="4257019021"/>
              </p:ext>
            </p:extLst>
          </p:nvPr>
        </p:nvGraphicFramePr>
        <p:xfrm>
          <a:off x="304800" y="958436"/>
          <a:ext cx="8229600" cy="538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876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1588" y="0"/>
            <a:ext cx="9145588" cy="6859588"/>
          </a:xfrm>
          <a:prstGeom prst="rect">
            <a:avLst/>
          </a:prstGeom>
          <a:noFill/>
        </p:spPr>
      </p:pic>
      <p:sp>
        <p:nvSpPr>
          <p:cNvPr id="3074" name="Rectangle 2"/>
          <p:cNvSpPr>
            <a:spLocks noGrp="1" noChangeArrowheads="1"/>
          </p:cNvSpPr>
          <p:nvPr>
            <p:ph type="title"/>
          </p:nvPr>
        </p:nvSpPr>
        <p:spPr>
          <a:xfrm>
            <a:off x="491673" y="152400"/>
            <a:ext cx="8159066" cy="868362"/>
          </a:xfrm>
        </p:spPr>
        <p:txBody>
          <a:bodyPr/>
          <a:lstStyle/>
          <a:p>
            <a:r>
              <a:rPr lang="en-US" sz="2800" b="1" dirty="0">
                <a:solidFill>
                  <a:srgbClr val="005595"/>
                </a:solidFill>
                <a:latin typeface="Arial" panose="020B0604020202020204" pitchFamily="34" charset="0"/>
                <a:cs typeface="Arial" panose="020B0604020202020204" pitchFamily="34" charset="0"/>
              </a:rPr>
              <a:t> EMTALA Complaint Outcomes </a:t>
            </a:r>
            <a:r>
              <a:rPr lang="en-US" sz="1400" b="1" dirty="0">
                <a:solidFill>
                  <a:srgbClr val="005595"/>
                </a:solidFill>
                <a:latin typeface="Arial" panose="020B0604020202020204" pitchFamily="34" charset="0"/>
                <a:cs typeface="Arial" panose="020B0604020202020204" pitchFamily="34" charset="0"/>
              </a:rPr>
              <a:t>July 2014 – June 2018</a:t>
            </a:r>
            <a:endParaRPr lang="en-US" sz="1400" b="1" dirty="0">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idx="1"/>
          </p:nvPr>
        </p:nvSpPr>
        <p:spPr>
          <a:xfrm>
            <a:off x="450447" y="1173162"/>
            <a:ext cx="8229600" cy="4541837"/>
          </a:xfrm>
        </p:spPr>
        <p:txBody>
          <a:bodyPr rIns="0" numCol="1"/>
          <a:lstStyle/>
          <a:p>
            <a:pPr marL="0" lvl="1" indent="0">
              <a:spcBef>
                <a:spcPts val="2400"/>
              </a:spcBef>
              <a:buNone/>
            </a:pPr>
            <a:endParaRPr lang="en-US" sz="2400" dirty="0">
              <a:solidFill>
                <a:srgbClr val="005595"/>
              </a:solidFill>
              <a:latin typeface="Arial" panose="020B0604020202020204" pitchFamily="34" charset="0"/>
              <a:cs typeface="Arial" panose="020B0604020202020204" pitchFamily="34" charset="0"/>
            </a:endParaRPr>
          </a:p>
          <a:p>
            <a:pPr lvl="1">
              <a:spcBef>
                <a:spcPts val="2400"/>
              </a:spcBef>
              <a:buFont typeface="Arial" panose="020B0604020202020204" pitchFamily="34" charset="0"/>
              <a:buChar char="•"/>
            </a:pPr>
            <a:endParaRPr lang="en-US" sz="2400" dirty="0">
              <a:solidFill>
                <a:srgbClr val="005595"/>
              </a:solidFill>
              <a:latin typeface="Arial" panose="020B0604020202020204" pitchFamily="34" charset="0"/>
              <a:cs typeface="Arial" panose="020B0604020202020204" pitchFamily="34" charset="0"/>
            </a:endParaRPr>
          </a:p>
          <a:p>
            <a:pPr lvl="1"/>
            <a:endParaRPr lang="en-US" sz="1600" dirty="0">
              <a:solidFill>
                <a:srgbClr val="005595"/>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bwMode="auto">
          <a:xfrm>
            <a:off x="304800" y="6477000"/>
            <a:ext cx="2132013" cy="246063"/>
          </a:xfrm>
          <a:prstGeom prst="rect">
            <a:avLst/>
          </a:prstGeom>
          <a:noFill/>
          <a:ln w="9525">
            <a:noFill/>
            <a:miter lim="800000"/>
            <a:headEnd/>
            <a:tailEnd/>
          </a:ln>
          <a:effectLst/>
        </p:spPr>
        <p:txBody>
          <a:bodyPr vert="horz" wrap="square" lIns="90000" tIns="45000" rIns="90000" bIns="45000" numCol="1" anchor="t" anchorCtr="0" compatLnSpc="1">
            <a:prstTxWarp prst="textNoShape">
              <a:avLst/>
            </a:prstTxWarp>
          </a:bodyPr>
          <a:lstStyle>
            <a:defPPr>
              <a:defRPr lang="en-US"/>
            </a:defPPr>
            <a:lvl1pPr algn="l" rtl="0" eaLnBrk="0" fontAlgn="base" hangingPunct="1">
              <a:lnSpc>
                <a:spcPct val="100000"/>
              </a:lnSpc>
              <a:spcBef>
                <a:spcPct val="0"/>
              </a:spcBef>
              <a:spcAft>
                <a:spcPct val="0"/>
              </a:spcAft>
              <a:tabLst>
                <a:tab pos="723900" algn="l"/>
                <a:tab pos="1447800" algn="l"/>
              </a:tabLst>
              <a:defRPr sz="2400" kern="1200">
                <a:solidFill>
                  <a:srgbClr val="000000"/>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endParaRPr lang="en-US" dirty="0">
              <a:solidFill>
                <a:srgbClr val="00559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73746" y="940146"/>
            <a:ext cx="8394920" cy="18290"/>
          </a:xfrm>
          <a:prstGeom prst="rect">
            <a:avLst/>
          </a:prstGeom>
        </p:spPr>
      </p:pic>
      <p:graphicFrame>
        <p:nvGraphicFramePr>
          <p:cNvPr id="7" name="Chart 6">
            <a:extLst>
              <a:ext uri="{FF2B5EF4-FFF2-40B4-BE49-F238E27FC236}">
                <a16:creationId xmlns:a16="http://schemas.microsoft.com/office/drawing/2014/main" id="{51ECDEEE-619A-41EC-9429-16A55EEF2BEA}"/>
              </a:ext>
            </a:extLst>
          </p:cNvPr>
          <p:cNvGraphicFramePr/>
          <p:nvPr>
            <p:extLst>
              <p:ext uri="{D42A27DB-BD31-4B8C-83A1-F6EECF244321}">
                <p14:modId xmlns:p14="http://schemas.microsoft.com/office/powerpoint/2010/main" val="964478716"/>
              </p:ext>
            </p:extLst>
          </p:nvPr>
        </p:nvGraphicFramePr>
        <p:xfrm>
          <a:off x="491673" y="958436"/>
          <a:ext cx="8159065" cy="4908963"/>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a:extLst>
              <a:ext uri="{FF2B5EF4-FFF2-40B4-BE49-F238E27FC236}">
                <a16:creationId xmlns:a16="http://schemas.microsoft.com/office/drawing/2014/main" id="{5341A701-0081-45F4-B1FE-C9C719C4F02F}"/>
              </a:ext>
            </a:extLst>
          </p:cNvPr>
          <p:cNvPicPr>
            <a:picLocks noChangeAspect="1"/>
          </p:cNvPicPr>
          <p:nvPr/>
        </p:nvPicPr>
        <p:blipFill>
          <a:blip r:embed="rId6"/>
          <a:stretch>
            <a:fillRect/>
          </a:stretch>
        </p:blipFill>
        <p:spPr>
          <a:xfrm>
            <a:off x="4038600" y="6116577"/>
            <a:ext cx="1499746" cy="323116"/>
          </a:xfrm>
          <a:prstGeom prst="rect">
            <a:avLst/>
          </a:prstGeom>
        </p:spPr>
      </p:pic>
    </p:spTree>
    <p:extLst>
      <p:ext uri="{BB962C8B-B14F-4D97-AF65-F5344CB8AC3E}">
        <p14:creationId xmlns:p14="http://schemas.microsoft.com/office/powerpoint/2010/main" val="293065949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On-screen Show (4:3)</PresentationFormat>
  <Paragraphs>218</Paragraphs>
  <Slides>22</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Arial Unicode MS</vt:lpstr>
      <vt:lpstr>Calibri</vt:lpstr>
      <vt:lpstr>Symbol</vt:lpstr>
      <vt:lpstr>Times</vt:lpstr>
      <vt:lpstr>Times New Roman</vt:lpstr>
      <vt:lpstr>Blank Presentation</vt:lpstr>
      <vt:lpstr>Custom Design</vt:lpstr>
      <vt:lpstr>1_Custom Design</vt:lpstr>
      <vt:lpstr>PowerPoint Presentation</vt:lpstr>
      <vt:lpstr>PowerPoint Presentation</vt:lpstr>
      <vt:lpstr>PowerPoint Presentation</vt:lpstr>
      <vt:lpstr>PowerPoint Presentation</vt:lpstr>
      <vt:lpstr> THE OREGON EMTALA  EXPERIENCE </vt:lpstr>
      <vt:lpstr>Oregon EMTALA by the Numbers</vt:lpstr>
      <vt:lpstr>PowerPoint Presentation</vt:lpstr>
      <vt:lpstr>Source of EMTALA Complaints July 2014 – June 2018</vt:lpstr>
      <vt:lpstr> EMTALA Complaint Outcomes July 2014 – June 2018</vt:lpstr>
      <vt:lpstr>EMTALA Violation Allegations July 2014 – June 2018 </vt:lpstr>
      <vt:lpstr>Oregon’s EMTALA Complaint Triage</vt:lpstr>
      <vt:lpstr>Oregon’s EMTALA Complaint Triage</vt:lpstr>
      <vt:lpstr>Oregon’s EMTALA Investigation</vt:lpstr>
      <vt:lpstr>Oregon’s EMTALA Investigation</vt:lpstr>
      <vt:lpstr>Oregon’s EMTALA Investigation</vt:lpstr>
      <vt:lpstr>Oregon’s EMTALA Investigation</vt:lpstr>
      <vt:lpstr>Oregon’s EMTALA Investigation</vt:lpstr>
      <vt:lpstr>Oregon’s EMTALA Investigation</vt:lpstr>
      <vt:lpstr>Oregon’s EMTALA Experience</vt:lpstr>
      <vt:lpstr>Oregon’s EMTALA Experience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2017-08-01T20:01:00Z</dcterms:created>
  <dcterms:modified xsi:type="dcterms:W3CDTF">2018-09-21T21:28:52Z</dcterms:modified>
</cp:coreProperties>
</file>