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21" r:id="rId2"/>
  </p:sldMasterIdLst>
  <p:notesMasterIdLst>
    <p:notesMasterId r:id="rId34"/>
  </p:notesMasterIdLst>
  <p:handoutMasterIdLst>
    <p:handoutMasterId r:id="rId35"/>
  </p:handoutMasterIdLst>
  <p:sldIdLst>
    <p:sldId id="258" r:id="rId3"/>
    <p:sldId id="257" r:id="rId4"/>
    <p:sldId id="256" r:id="rId5"/>
    <p:sldId id="273" r:id="rId6"/>
    <p:sldId id="263" r:id="rId7"/>
    <p:sldId id="264" r:id="rId8"/>
    <p:sldId id="281" r:id="rId9"/>
    <p:sldId id="266" r:id="rId10"/>
    <p:sldId id="261" r:id="rId11"/>
    <p:sldId id="282" r:id="rId12"/>
    <p:sldId id="298" r:id="rId13"/>
    <p:sldId id="284" r:id="rId14"/>
    <p:sldId id="286" r:id="rId15"/>
    <p:sldId id="274" r:id="rId16"/>
    <p:sldId id="279" r:id="rId17"/>
    <p:sldId id="288" r:id="rId18"/>
    <p:sldId id="294" r:id="rId19"/>
    <p:sldId id="289" r:id="rId20"/>
    <p:sldId id="290" r:id="rId21"/>
    <p:sldId id="296" r:id="rId22"/>
    <p:sldId id="291" r:id="rId23"/>
    <p:sldId id="276" r:id="rId24"/>
    <p:sldId id="277" r:id="rId25"/>
    <p:sldId id="278" r:id="rId26"/>
    <p:sldId id="292" r:id="rId27"/>
    <p:sldId id="295" r:id="rId28"/>
    <p:sldId id="297" r:id="rId29"/>
    <p:sldId id="293" r:id="rId30"/>
    <p:sldId id="280" r:id="rId31"/>
    <p:sldId id="267" r:id="rId32"/>
    <p:sldId id="26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6"/>
    <a:srgbClr val="1174A2"/>
    <a:srgbClr val="6E2585"/>
    <a:srgbClr val="C3E2F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99" d="100"/>
          <a:sy n="99" d="100"/>
        </p:scale>
        <p:origin x="1566" y="90"/>
      </p:cViewPr>
      <p:guideLst>
        <p:guide orient="horz" pos="2160"/>
        <p:guide pos="2880"/>
      </p:guideLst>
    </p:cSldViewPr>
  </p:slideViewPr>
  <p:outlineViewPr>
    <p:cViewPr>
      <p:scale>
        <a:sx n="33" d="100"/>
        <a:sy n="33" d="100"/>
      </p:scale>
      <p:origin x="0" y="-33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p:scale>
          <a:sx n="65" d="100"/>
          <a:sy n="65" d="100"/>
        </p:scale>
        <p:origin x="4284" y="7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hq3fsvip01\office_of_hie\Telemedicine\Meetings\Nov%2017-%20Safety%20Harbor\Facility%20Survey%20Barrier%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2.7182658583606252E-2"/>
          <c:y val="6.25E-2"/>
          <c:w val="0.60436462035165972"/>
          <c:h val="0.84436274509803921"/>
        </c:manualLayout>
      </c:layout>
      <c:pie3DChart>
        <c:varyColors val="1"/>
        <c:ser>
          <c:idx val="0"/>
          <c:order val="0"/>
          <c:dPt>
            <c:idx val="1"/>
            <c:bubble3D val="0"/>
            <c:explosion val="2"/>
            <c:extLst>
              <c:ext xmlns:c16="http://schemas.microsoft.com/office/drawing/2014/chart" uri="{C3380CC4-5D6E-409C-BE32-E72D297353CC}">
                <c16:uniqueId val="{00000001-9A06-458E-B6A8-B3F6C0B02F8D}"/>
              </c:ext>
            </c:extLst>
          </c:dPt>
          <c:dPt>
            <c:idx val="2"/>
            <c:bubble3D val="0"/>
            <c:explosion val="2"/>
            <c:extLst>
              <c:ext xmlns:c16="http://schemas.microsoft.com/office/drawing/2014/chart" uri="{C3380CC4-5D6E-409C-BE32-E72D297353CC}">
                <c16:uniqueId val="{00000003-9A06-458E-B6A8-B3F6C0B02F8D}"/>
              </c:ext>
            </c:extLst>
          </c:dPt>
          <c:dPt>
            <c:idx val="3"/>
            <c:bubble3D val="0"/>
            <c:extLst>
              <c:ext xmlns:c16="http://schemas.microsoft.com/office/drawing/2014/chart" uri="{C3380CC4-5D6E-409C-BE32-E72D297353CC}">
                <c16:uniqueId val="{00000005-9A06-458E-B6A8-B3F6C0B02F8D}"/>
              </c:ext>
            </c:extLst>
          </c:dPt>
          <c:dLbls>
            <c:dLbl>
              <c:idx val="0"/>
              <c:layout>
                <c:manualLayout>
                  <c:x val="-1.6604389295088114E-2"/>
                  <c:y val="-3.2687779836343986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A06-458E-B6A8-B3F6C0B02F8D}"/>
                </c:ext>
              </c:extLst>
            </c:dLbl>
            <c:dLbl>
              <c:idx val="1"/>
              <c:layout>
                <c:manualLayout>
                  <c:x val="-3.8559535526809151E-2"/>
                  <c:y val="-6.31491720704029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A06-458E-B6A8-B3F6C0B02F8D}"/>
                </c:ext>
              </c:extLst>
            </c:dLbl>
            <c:dLbl>
              <c:idx val="2"/>
              <c:layout>
                <c:manualLayout>
                  <c:x val="-8.4506306180755029E-3"/>
                  <c:y val="9.92502315886984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A06-458E-B6A8-B3F6C0B02F8D}"/>
                </c:ext>
              </c:extLst>
            </c:dLbl>
            <c:dLbl>
              <c:idx val="3"/>
              <c:layout>
                <c:manualLayout>
                  <c:x val="2.3666759575407058E-2"/>
                  <c:y val="3.07658348772579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A06-458E-B6A8-B3F6C0B02F8D}"/>
                </c:ext>
              </c:extLst>
            </c:dLbl>
            <c:dLbl>
              <c:idx val="4"/>
              <c:layout>
                <c:manualLayout>
                  <c:x val="3.7005551297238288E-3"/>
                  <c:y val="-0.140441658947043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A06-458E-B6A8-B3F6C0B02F8D}"/>
                </c:ext>
              </c:extLst>
            </c:dLbl>
            <c:dLbl>
              <c:idx val="5"/>
              <c:layout>
                <c:manualLayout>
                  <c:x val="1.603123828271466E-2"/>
                  <c:y val="-1.03944727497298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A06-458E-B6A8-B3F6C0B02F8D}"/>
                </c:ext>
              </c:extLst>
            </c:dLbl>
            <c:dLbl>
              <c:idx val="6"/>
              <c:layout>
                <c:manualLayout>
                  <c:x val="1.2062710911136081E-2"/>
                  <c:y val="4.538656013586536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A06-458E-B6A8-B3F6C0B02F8D}"/>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Benefits!$A$2:$A$10</c:f>
              <c:strCache>
                <c:ptCount val="9"/>
                <c:pt idx="0">
                  <c:v>Broader access to specialists</c:v>
                </c:pt>
                <c:pt idx="1">
                  <c:v>Better care coordination</c:v>
                </c:pt>
                <c:pt idx="2">
                  <c:v>Patient convenience</c:v>
                </c:pt>
                <c:pt idx="3">
                  <c:v>Better patient outcomes</c:v>
                </c:pt>
                <c:pt idx="4">
                  <c:v>Reduced hospital readmissions</c:v>
                </c:pt>
                <c:pt idx="5">
                  <c:v>Wider population access</c:v>
                </c:pt>
                <c:pt idx="6">
                  <c:v>Filling local coverage gaps</c:v>
                </c:pt>
                <c:pt idx="7">
                  <c:v>Not Applicable</c:v>
                </c:pt>
                <c:pt idx="8">
                  <c:v>Other (please specify)</c:v>
                </c:pt>
              </c:strCache>
            </c:strRef>
          </c:cat>
          <c:val>
            <c:numRef>
              <c:f>Benefits!$B$2:$B$10</c:f>
              <c:numCache>
                <c:formatCode>0%</c:formatCode>
                <c:ptCount val="9"/>
                <c:pt idx="0">
                  <c:v>0.3115</c:v>
                </c:pt>
                <c:pt idx="1">
                  <c:v>0.59540000000000004</c:v>
                </c:pt>
                <c:pt idx="2">
                  <c:v>0.60460000000000003</c:v>
                </c:pt>
                <c:pt idx="3">
                  <c:v>0.54049999999999998</c:v>
                </c:pt>
                <c:pt idx="4">
                  <c:v>0.3695</c:v>
                </c:pt>
                <c:pt idx="5">
                  <c:v>0.19850000000000001</c:v>
                </c:pt>
                <c:pt idx="6">
                  <c:v>0.21529999999999999</c:v>
                </c:pt>
                <c:pt idx="7">
                  <c:v>8.4000000000000005E-2</c:v>
                </c:pt>
                <c:pt idx="8">
                  <c:v>6.7199999999999996E-2</c:v>
                </c:pt>
              </c:numCache>
            </c:numRef>
          </c:val>
          <c:extLst>
            <c:ext xmlns:c16="http://schemas.microsoft.com/office/drawing/2014/chart" uri="{C3380CC4-5D6E-409C-BE32-E72D297353CC}">
              <c16:uniqueId val="{00000006-9A06-458E-B6A8-B3F6C0B02F8D}"/>
            </c:ext>
          </c:extLst>
        </c:ser>
        <c:dLbls>
          <c:showLegendKey val="0"/>
          <c:showVal val="0"/>
          <c:showCatName val="0"/>
          <c:showSerName val="0"/>
          <c:showPercent val="0"/>
          <c:showBubbleSize val="0"/>
          <c:showLeaderLines val="1"/>
        </c:dLbls>
      </c:pie3DChart>
    </c:plotArea>
    <c:legend>
      <c:legendPos val="r"/>
      <c:layout>
        <c:manualLayout>
          <c:xMode val="edge"/>
          <c:yMode val="edge"/>
          <c:x val="0.65132897450318705"/>
          <c:y val="0.11049193299366991"/>
          <c:w val="0.33130896801616611"/>
          <c:h val="0.69856559749884206"/>
        </c:manualLayout>
      </c:layout>
      <c:overlay val="0"/>
      <c:txPr>
        <a:bodyPr/>
        <a:lstStyle/>
        <a:p>
          <a:pPr>
            <a:defRPr sz="16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2E444-7982-4BDB-84D4-D21B216364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8AB5BC-43EF-45E7-9BBA-C0FD5CBB65FF}" type="pres">
      <dgm:prSet presAssocID="{60F2E444-7982-4BDB-84D4-D21B21636480}" presName="Name0" presStyleCnt="0">
        <dgm:presLayoutVars>
          <dgm:dir/>
          <dgm:animLvl val="lvl"/>
          <dgm:resizeHandles val="exact"/>
        </dgm:presLayoutVars>
      </dgm:prSet>
      <dgm:spPr/>
      <dgm:t>
        <a:bodyPr/>
        <a:lstStyle/>
        <a:p>
          <a:endParaRPr lang="en-US"/>
        </a:p>
      </dgm:t>
    </dgm:pt>
  </dgm:ptLst>
  <dgm:cxnLst>
    <dgm:cxn modelId="{603C80D5-9108-462E-ADC7-B211CC3665AD}" type="presOf" srcId="{60F2E444-7982-4BDB-84D4-D21B21636480}" destId="{C88AB5BC-43EF-45E7-9BBA-C0FD5CBB65FF}"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80671C6-E922-40F2-B44C-504AA2059A45}" type="datetimeFigureOut">
              <a:rPr lang="en-US" smtClean="0"/>
              <a:t>8/16/2017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0692E8-C6CF-4B01-8819-133DD1BE88B8}" type="slidenum">
              <a:rPr lang="en-US" smtClean="0"/>
              <a:t>‹#›</a:t>
            </a:fld>
            <a:endParaRPr lang="en-US"/>
          </a:p>
        </p:txBody>
      </p:sp>
    </p:spTree>
    <p:extLst>
      <p:ext uri="{BB962C8B-B14F-4D97-AF65-F5344CB8AC3E}">
        <p14:creationId xmlns:p14="http://schemas.microsoft.com/office/powerpoint/2010/main" val="309352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D877055-CD93-4D07-B023-265B4632806D}" type="datetimeFigureOut">
              <a:rPr lang="en-US" smtClean="0"/>
              <a:t>8/16/2017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4A287A-2146-4E89-ADB9-FAF02A132A3B}" type="slidenum">
              <a:rPr lang="en-US" smtClean="0"/>
              <a:t>‹#›</a:t>
            </a:fld>
            <a:endParaRPr lang="en-US"/>
          </a:p>
        </p:txBody>
      </p:sp>
    </p:spTree>
    <p:extLst>
      <p:ext uri="{BB962C8B-B14F-4D97-AF65-F5344CB8AC3E}">
        <p14:creationId xmlns:p14="http://schemas.microsoft.com/office/powerpoint/2010/main" val="61413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Welcome and introduction</a:t>
            </a: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1</a:t>
            </a:fld>
            <a:endParaRPr lang="en-US"/>
          </a:p>
        </p:txBody>
      </p:sp>
    </p:spTree>
    <p:extLst>
      <p:ext uri="{BB962C8B-B14F-4D97-AF65-F5344CB8AC3E}">
        <p14:creationId xmlns:p14="http://schemas.microsoft.com/office/powerpoint/2010/main" val="2993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Florida…</a:t>
            </a:r>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10</a:t>
            </a:fld>
            <a:endParaRPr lang="en-US"/>
          </a:p>
        </p:txBody>
      </p:sp>
    </p:spTree>
    <p:extLst>
      <p:ext uri="{BB962C8B-B14F-4D97-AF65-F5344CB8AC3E}">
        <p14:creationId xmlns:p14="http://schemas.microsoft.com/office/powerpoint/2010/main" val="47146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Florida</a:t>
            </a:r>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14</a:t>
            </a:fld>
            <a:endParaRPr lang="en-US"/>
          </a:p>
        </p:txBody>
      </p:sp>
    </p:spTree>
    <p:extLst>
      <p:ext uri="{BB962C8B-B14F-4D97-AF65-F5344CB8AC3E}">
        <p14:creationId xmlns:p14="http://schemas.microsoft.com/office/powerpoint/2010/main" val="329536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A287A-2146-4E89-ADB9-FAF02A132A3B}" type="slidenum">
              <a:rPr lang="en-US" smtClean="0"/>
              <a:t>15</a:t>
            </a:fld>
            <a:endParaRPr lang="en-US"/>
          </a:p>
        </p:txBody>
      </p:sp>
    </p:spTree>
    <p:extLst>
      <p:ext uri="{BB962C8B-B14F-4D97-AF65-F5344CB8AC3E}">
        <p14:creationId xmlns:p14="http://schemas.microsoft.com/office/powerpoint/2010/main" val="237675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House Bill 7087 was passed during the regular 2016 session and became</a:t>
            </a:r>
            <a:r>
              <a:rPr lang="en-US" sz="1800" baseline="0" dirty="0" smtClean="0"/>
              <a:t> effective 7/1/16</a:t>
            </a:r>
          </a:p>
          <a:p>
            <a:endParaRPr lang="en-US" sz="1800" baseline="0" dirty="0" smtClean="0"/>
          </a:p>
          <a:p>
            <a:r>
              <a:rPr lang="en-US" sz="1800" baseline="0" dirty="0" smtClean="0"/>
              <a:t>The bill contained 4 primary provisions:</a:t>
            </a:r>
          </a:p>
          <a:p>
            <a:r>
              <a:rPr lang="en-US" sz="1800" baseline="0" dirty="0" smtClean="0"/>
              <a:t>	1. Establish the council</a:t>
            </a:r>
          </a:p>
          <a:p>
            <a:r>
              <a:rPr lang="en-US" sz="1800" baseline="0" dirty="0" smtClean="0"/>
              <a:t>	2. Conduct a joint survey</a:t>
            </a:r>
          </a:p>
          <a:p>
            <a:r>
              <a:rPr lang="en-US" sz="1800" baseline="0" dirty="0" smtClean="0"/>
              <a:t>	3. Compile and submit survey findings to the governor and the legislature</a:t>
            </a:r>
          </a:p>
          <a:p>
            <a:r>
              <a:rPr lang="en-US" sz="1800" baseline="0" dirty="0" smtClean="0"/>
              <a:t>	4. Compile and submit council’s recommendations to the governor and the legislature (use survey findings to inform recommendations)</a:t>
            </a:r>
            <a:endParaRPr lang="en-US" sz="1800" dirty="0"/>
          </a:p>
        </p:txBody>
      </p:sp>
      <p:sp>
        <p:nvSpPr>
          <p:cNvPr id="4" name="Slide Number Placeholder 3"/>
          <p:cNvSpPr>
            <a:spLocks noGrp="1"/>
          </p:cNvSpPr>
          <p:nvPr>
            <p:ph type="sldNum" sz="quarter" idx="10"/>
          </p:nvPr>
        </p:nvSpPr>
        <p:spPr/>
        <p:txBody>
          <a:bodyPr/>
          <a:lstStyle/>
          <a:p>
            <a:fld id="{8698A9B7-3E19-404D-921E-F43BFDF6ECD7}" type="slidenum">
              <a:rPr lang="en-US" smtClean="0"/>
              <a:pPr/>
              <a:t>16</a:t>
            </a:fld>
            <a:endParaRPr lang="en-US"/>
          </a:p>
        </p:txBody>
      </p:sp>
    </p:spTree>
    <p:extLst>
      <p:ext uri="{BB962C8B-B14F-4D97-AF65-F5344CB8AC3E}">
        <p14:creationId xmlns:p14="http://schemas.microsoft.com/office/powerpoint/2010/main" val="413309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half of all survey respondents indicated utilizing telehealth to assist</a:t>
            </a:r>
            <a:r>
              <a:rPr lang="en-US" baseline="0" dirty="0" smtClean="0"/>
              <a:t> with diagnosis and treatment, along with follow-up care.</a:t>
            </a:r>
          </a:p>
          <a:p>
            <a:endParaRPr lang="en-US" baseline="0" dirty="0" smtClean="0"/>
          </a:p>
          <a:p>
            <a:r>
              <a:rPr lang="en-US" baseline="0" dirty="0" smtClean="0"/>
              <a:t>More than a third are utilizing telehealth to provide ongoing care associated with chronic disease management (remote patient monitoring is a good example of this)</a:t>
            </a:r>
          </a:p>
          <a:p>
            <a:endParaRPr lang="en-US" baseline="0" dirty="0" smtClean="0"/>
          </a:p>
          <a:p>
            <a:r>
              <a:rPr lang="en-US" baseline="0" dirty="0" smtClean="0"/>
              <a:t>A significant proportion of facilities are also using telehealth for emergency care and second opinions – a good example might be an emergency room at a small rural hospital utilizing telehealth to consult with stroke specialists at a primary stroke center in another city/county.</a:t>
            </a:r>
            <a:endParaRPr lang="en-US" dirty="0"/>
          </a:p>
        </p:txBody>
      </p:sp>
      <p:sp>
        <p:nvSpPr>
          <p:cNvPr id="4" name="Slide Number Placeholder 3"/>
          <p:cNvSpPr>
            <a:spLocks noGrp="1"/>
          </p:cNvSpPr>
          <p:nvPr>
            <p:ph type="sldNum" sz="quarter" idx="10"/>
          </p:nvPr>
        </p:nvSpPr>
        <p:spPr/>
        <p:txBody>
          <a:bodyPr/>
          <a:lstStyle/>
          <a:p>
            <a:fld id="{BD0F8BE2-CACE-4E46-8A2F-6C4D1B366C0B}" type="slidenum">
              <a:rPr lang="en-US" altLang="en-US" smtClean="0"/>
              <a:pPr/>
              <a:t>17</a:t>
            </a:fld>
            <a:endParaRPr lang="en-US" altLang="en-US"/>
          </a:p>
        </p:txBody>
      </p:sp>
    </p:spTree>
    <p:extLst>
      <p:ext uri="{BB962C8B-B14F-4D97-AF65-F5344CB8AC3E}">
        <p14:creationId xmlns:p14="http://schemas.microsoft.com/office/powerpoint/2010/main" val="177787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Overall – the highest reported utilizers of telehealth were hospitals</a:t>
            </a:r>
            <a:r>
              <a:rPr lang="en-US" b="1" baseline="0" dirty="0" smtClean="0"/>
              <a:t> (52%), home health agencies, and clinical labs.</a:t>
            </a:r>
            <a:endParaRPr lang="en-US" b="1" dirty="0" smtClean="0"/>
          </a:p>
          <a:p>
            <a:endParaRPr lang="en-US" dirty="0" smtClean="0"/>
          </a:p>
          <a:p>
            <a:r>
              <a:rPr lang="en-US" dirty="0" smtClean="0"/>
              <a:t>The most</a:t>
            </a:r>
            <a:r>
              <a:rPr lang="en-US" baseline="0" dirty="0" smtClean="0"/>
              <a:t> common modality of Telehealth used among respondents is live interactive video-conferencing, followed by remote patient monitoring.</a:t>
            </a:r>
          </a:p>
          <a:p>
            <a:endParaRPr lang="en-US" baseline="0" dirty="0" smtClean="0"/>
          </a:p>
          <a:p>
            <a:r>
              <a:rPr lang="en-US" baseline="0" dirty="0" smtClean="0"/>
              <a:t>Video conferencing is most common among hospitals while use of remote monitoring is most prevalent among home health agencies.  </a:t>
            </a:r>
          </a:p>
          <a:p>
            <a:endParaRPr lang="en-US" baseline="0" dirty="0" smtClean="0"/>
          </a:p>
          <a:p>
            <a:r>
              <a:rPr lang="en-US" baseline="0" dirty="0" smtClean="0"/>
              <a:t>More than a third of clinical labs that responded to the survey indicated using store and forward technology</a:t>
            </a:r>
            <a:endParaRPr lang="en-US" dirty="0"/>
          </a:p>
        </p:txBody>
      </p:sp>
      <p:sp>
        <p:nvSpPr>
          <p:cNvPr id="4" name="Slide Number Placeholder 3"/>
          <p:cNvSpPr>
            <a:spLocks noGrp="1"/>
          </p:cNvSpPr>
          <p:nvPr>
            <p:ph type="sldNum" sz="quarter" idx="10"/>
          </p:nvPr>
        </p:nvSpPr>
        <p:spPr/>
        <p:txBody>
          <a:bodyPr/>
          <a:lstStyle/>
          <a:p>
            <a:fld id="{BD0F8BE2-CACE-4E46-8A2F-6C4D1B366C0B}" type="slidenum">
              <a:rPr lang="en-US" altLang="en-US" smtClean="0"/>
              <a:pPr/>
              <a:t>18</a:t>
            </a:fld>
            <a:endParaRPr lang="en-US" altLang="en-US"/>
          </a:p>
        </p:txBody>
      </p:sp>
    </p:spTree>
    <p:extLst>
      <p:ext uri="{BB962C8B-B14F-4D97-AF65-F5344CB8AC3E}">
        <p14:creationId xmlns:p14="http://schemas.microsoft.com/office/powerpoint/2010/main" val="413413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 This was a select all that apply question, so percentages</a:t>
            </a:r>
            <a:r>
              <a:rPr lang="en-US" altLang="en-US" baseline="0" dirty="0" smtClean="0"/>
              <a:t> total more than 100%</a:t>
            </a:r>
          </a:p>
          <a:p>
            <a:endParaRPr lang="en-US" altLang="en-US" baseline="0" dirty="0" smtClean="0"/>
          </a:p>
          <a:p>
            <a:r>
              <a:rPr lang="en-US" altLang="en-US" baseline="0" dirty="0" smtClean="0"/>
              <a:t>The greatest benefits realized by providers who are using telehealth is that it improves patient convenience and their ability to provide adequate care coordination to the patient, which in turn improves care outcomes.  </a:t>
            </a:r>
          </a:p>
          <a:p>
            <a:r>
              <a:rPr lang="en-US" altLang="en-US" baseline="0" dirty="0" smtClean="0"/>
              <a:t>One of the most noted improvements in care outcomes is a reduced number of hospital readmissions – as reported by more than a third of providers to answered the survey</a:t>
            </a:r>
          </a:p>
          <a:p>
            <a:endParaRPr lang="en-US" altLang="en-US" baseline="0" dirty="0" smtClean="0"/>
          </a:p>
          <a:p>
            <a:r>
              <a:rPr lang="en-US" altLang="en-US" baseline="0" dirty="0" smtClean="0"/>
              <a:t>Additional notable benefits is that telehealth has expanded access to a wider population and can effectively help to fill gaps when specific services are not readily available in a particular geographical area</a:t>
            </a: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783074-8CEC-42A2-B4C5-0AF75651712A}"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180414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Florida licensed</a:t>
            </a:r>
            <a:r>
              <a:rPr lang="en-US" baseline="0" dirty="0" smtClean="0"/>
              <a:t> practitioners who are using Telehealth:</a:t>
            </a:r>
          </a:p>
          <a:p>
            <a:r>
              <a:rPr lang="en-US" baseline="0" dirty="0" smtClean="0"/>
              <a:t>	81% are only providing telehealth services within the state of Florida</a:t>
            </a:r>
          </a:p>
          <a:p>
            <a:r>
              <a:rPr lang="en-US" baseline="0" dirty="0" smtClean="0"/>
              <a:t>	35% are providing telehealth services in Florida as well as other states</a:t>
            </a:r>
          </a:p>
          <a:p>
            <a:r>
              <a:rPr lang="en-US" baseline="0" dirty="0" smtClean="0"/>
              <a:t>	9% are providing telehealth services in FL and also in other countries</a:t>
            </a:r>
          </a:p>
          <a:p>
            <a:endParaRPr lang="en-US" baseline="0" dirty="0" smtClean="0"/>
          </a:p>
          <a:p>
            <a:r>
              <a:rPr lang="en-US" baseline="0" dirty="0" smtClean="0"/>
              <a:t>The largest proportion of respondents have been using Telehealth to provide services for less than 1 year, but significant numbers have been providing services using telehealth for longer periods…  including nearly 1 out of 5 who indicate they’ve been using telehealth for at least a decade.</a:t>
            </a:r>
            <a:endParaRPr lang="en-US" dirty="0"/>
          </a:p>
        </p:txBody>
      </p:sp>
      <p:sp>
        <p:nvSpPr>
          <p:cNvPr id="4" name="Slide Number Placeholder 3"/>
          <p:cNvSpPr>
            <a:spLocks noGrp="1"/>
          </p:cNvSpPr>
          <p:nvPr>
            <p:ph type="sldNum" sz="quarter" idx="10"/>
          </p:nvPr>
        </p:nvSpPr>
        <p:spPr/>
        <p:txBody>
          <a:bodyPr/>
          <a:lstStyle/>
          <a:p>
            <a:fld id="{BD0F8BE2-CACE-4E46-8A2F-6C4D1B366C0B}" type="slidenum">
              <a:rPr lang="en-US" altLang="en-US" smtClean="0"/>
              <a:pPr/>
              <a:t>20</a:t>
            </a:fld>
            <a:endParaRPr lang="en-US" altLang="en-US"/>
          </a:p>
        </p:txBody>
      </p:sp>
    </p:spTree>
    <p:extLst>
      <p:ext uri="{BB962C8B-B14F-4D97-AF65-F5344CB8AC3E}">
        <p14:creationId xmlns:p14="http://schemas.microsoft.com/office/powerpoint/2010/main" val="262717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27B39-569B-49BF-9010-7D70C6750C5A}" type="slidenum">
              <a:rPr lang="en-US" smtClean="0"/>
              <a:t>22</a:t>
            </a:fld>
            <a:endParaRPr lang="en-US" dirty="0"/>
          </a:p>
        </p:txBody>
      </p:sp>
    </p:spTree>
    <p:extLst>
      <p:ext uri="{BB962C8B-B14F-4D97-AF65-F5344CB8AC3E}">
        <p14:creationId xmlns:p14="http://schemas.microsoft.com/office/powerpoint/2010/main" val="464808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27B39-569B-49BF-9010-7D70C6750C5A}" type="slidenum">
              <a:rPr lang="en-US" smtClean="0"/>
              <a:t>23</a:t>
            </a:fld>
            <a:endParaRPr lang="en-US" dirty="0"/>
          </a:p>
        </p:txBody>
      </p:sp>
    </p:spTree>
    <p:extLst>
      <p:ext uri="{BB962C8B-B14F-4D97-AF65-F5344CB8AC3E}">
        <p14:creationId xmlns:p14="http://schemas.microsoft.com/office/powerpoint/2010/main" val="223618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dirty="0" smtClean="0">
                <a:ea typeface="Calibri"/>
                <a:cs typeface="Times New Roman"/>
              </a:rPr>
              <a:t>Definition </a:t>
            </a:r>
            <a:r>
              <a:rPr lang="en-US" b="1" dirty="0">
                <a:ea typeface="Calibri"/>
                <a:cs typeface="Times New Roman"/>
              </a:rPr>
              <a:t>of Health IT – </a:t>
            </a:r>
            <a:r>
              <a:rPr lang="en-US" dirty="0">
                <a:ea typeface="Calibri"/>
                <a:cs typeface="Times New Roman"/>
              </a:rPr>
              <a:t>Word Cloud</a:t>
            </a:r>
          </a:p>
          <a:p>
            <a:pPr>
              <a:lnSpc>
                <a:spcPct val="115000"/>
              </a:lnSpc>
              <a:spcAft>
                <a:spcPts val="1000"/>
              </a:spcAft>
            </a:pPr>
            <a:r>
              <a:rPr lang="en-US" dirty="0" smtClean="0">
                <a:ea typeface="Calibri"/>
                <a:cs typeface="Times New Roman"/>
              </a:rPr>
              <a:t>What </a:t>
            </a:r>
            <a:r>
              <a:rPr lang="en-US" dirty="0">
                <a:ea typeface="Calibri"/>
                <a:cs typeface="Times New Roman"/>
              </a:rPr>
              <a:t>is health information technology? What do you think of when we say Health IT? If audience doesn’t respond right away – presenters joke about them not willing to interact and/or give examples of some Health IT   </a:t>
            </a: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2</a:t>
            </a:fld>
            <a:endParaRPr lang="en-US"/>
          </a:p>
        </p:txBody>
      </p:sp>
    </p:spTree>
    <p:extLst>
      <p:ext uri="{BB962C8B-B14F-4D97-AF65-F5344CB8AC3E}">
        <p14:creationId xmlns:p14="http://schemas.microsoft.com/office/powerpoint/2010/main" val="1773095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27B39-569B-49BF-9010-7D70C6750C5A}" type="slidenum">
              <a:rPr lang="en-US" smtClean="0"/>
              <a:t>24</a:t>
            </a:fld>
            <a:endParaRPr lang="en-US" dirty="0"/>
          </a:p>
        </p:txBody>
      </p:sp>
    </p:spTree>
    <p:extLst>
      <p:ext uri="{BB962C8B-B14F-4D97-AF65-F5344CB8AC3E}">
        <p14:creationId xmlns:p14="http://schemas.microsoft.com/office/powerpoint/2010/main" val="276504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 is also taking advantage of Civil Money Penalty funds</a:t>
            </a:r>
            <a:r>
              <a:rPr lang="en-US" baseline="0" dirty="0" smtClean="0"/>
              <a:t> to benefit Nursing Homes – one of our current CPM grant projects is a study on the benefit of using telehealth in Nursing Homes to reduce hospital transfers. TRECS did a similar study in Maryland with significant results – in </a:t>
            </a:r>
            <a:r>
              <a:rPr lang="en-US" baseline="0" dirty="0" err="1" smtClean="0"/>
              <a:t>paitent</a:t>
            </a:r>
            <a:r>
              <a:rPr lang="en-US" baseline="0" dirty="0" smtClean="0"/>
              <a:t> satisfaction and financial benefit to the N.H.</a:t>
            </a:r>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25</a:t>
            </a:fld>
            <a:endParaRPr lang="en-US"/>
          </a:p>
        </p:txBody>
      </p:sp>
    </p:spTree>
    <p:extLst>
      <p:ext uri="{BB962C8B-B14F-4D97-AF65-F5344CB8AC3E}">
        <p14:creationId xmlns:p14="http://schemas.microsoft.com/office/powerpoint/2010/main" val="1540498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698A9B7-3E19-404D-921E-F43BFDF6ECD7}" type="slidenum">
              <a:rPr lang="en-US" smtClean="0"/>
              <a:pPr/>
              <a:t>27</a:t>
            </a:fld>
            <a:endParaRPr lang="en-US"/>
          </a:p>
        </p:txBody>
      </p:sp>
    </p:spTree>
    <p:extLst>
      <p:ext uri="{BB962C8B-B14F-4D97-AF65-F5344CB8AC3E}">
        <p14:creationId xmlns:p14="http://schemas.microsoft.com/office/powerpoint/2010/main" val="66766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20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A27B39-569B-49BF-9010-7D70C6750C5A}" type="slidenum">
              <a:rPr lang="en-US" smtClean="0"/>
              <a:t>28</a:t>
            </a:fld>
            <a:endParaRPr lang="en-US" dirty="0"/>
          </a:p>
        </p:txBody>
      </p:sp>
    </p:spTree>
    <p:extLst>
      <p:ext uri="{BB962C8B-B14F-4D97-AF65-F5344CB8AC3E}">
        <p14:creationId xmlns:p14="http://schemas.microsoft.com/office/powerpoint/2010/main" val="3023510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regulators we need to evolve --- there are changes and different ways we do have to look at issues – </a:t>
            </a:r>
          </a:p>
          <a:p>
            <a:endParaRPr lang="en-US" dirty="0"/>
          </a:p>
          <a:p>
            <a:r>
              <a:rPr lang="en-US" dirty="0" smtClean="0"/>
              <a:t>The main issue I hear about when speaking on Health IT – is fraud.  I like to remind people that there is equal opportunity cheating…whether on paper or electronically.  With IT there are some safe guards…things to look for – can the MA log in for the doctor? Etc…</a:t>
            </a:r>
          </a:p>
          <a:p>
            <a:endParaRPr lang="en-US" dirty="0"/>
          </a:p>
          <a:p>
            <a:r>
              <a:rPr lang="en-US" dirty="0" smtClean="0"/>
              <a:t>Can providers bill for telehealth services?  Varies greatly from state to </a:t>
            </a:r>
            <a:r>
              <a:rPr lang="en-US" dirty="0" err="1" smtClean="0"/>
              <a:t>stae</a:t>
            </a:r>
            <a:r>
              <a:rPr lang="en-US" dirty="0" smtClean="0"/>
              <a:t> </a:t>
            </a:r>
          </a:p>
          <a:p>
            <a:endParaRPr lang="en-US" dirty="0"/>
          </a:p>
          <a:p>
            <a:r>
              <a:rPr lang="en-US" dirty="0" smtClean="0"/>
              <a:t>HIPPA --- consent requirements in your state? In Florida specific requirements around Behavioral health</a:t>
            </a:r>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29</a:t>
            </a:fld>
            <a:endParaRPr lang="en-US"/>
          </a:p>
        </p:txBody>
      </p:sp>
    </p:spTree>
    <p:extLst>
      <p:ext uri="{BB962C8B-B14F-4D97-AF65-F5344CB8AC3E}">
        <p14:creationId xmlns:p14="http://schemas.microsoft.com/office/powerpoint/2010/main" val="164321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dirty="0">
                <a:ea typeface="Calibri"/>
                <a:cs typeface="Times New Roman"/>
              </a:rPr>
              <a:t>Health IT Take Away </a:t>
            </a:r>
            <a:endParaRPr lang="en-US" dirty="0">
              <a:ea typeface="Calibri"/>
              <a:cs typeface="Times New Roman"/>
            </a:endParaRPr>
          </a:p>
          <a:p>
            <a:pPr>
              <a:lnSpc>
                <a:spcPct val="115000"/>
              </a:lnSpc>
              <a:spcAft>
                <a:spcPts val="1000"/>
              </a:spcAft>
            </a:pPr>
            <a:r>
              <a:rPr lang="en-US" b="1" dirty="0">
                <a:ea typeface="Calibri"/>
                <a:cs typeface="Times New Roman"/>
              </a:rPr>
              <a:t>We have thrown a lot of information at you today… but if you don’t remember anything else remember this… </a:t>
            </a:r>
            <a:r>
              <a:rPr lang="en-US" b="1" dirty="0">
                <a:highlight>
                  <a:srgbClr val="FFFF00"/>
                </a:highlight>
                <a:ea typeface="Calibri"/>
                <a:cs typeface="Times New Roman"/>
              </a:rPr>
              <a:t>-- Graphic…the words…</a:t>
            </a:r>
            <a:endParaRPr lang="en-US" dirty="0">
              <a:ea typeface="Calibri"/>
              <a:cs typeface="Times New Roman"/>
            </a:endParaRPr>
          </a:p>
          <a:p>
            <a:pPr marL="742950" marR="0" lvl="1" indent="-285750">
              <a:lnSpc>
                <a:spcPct val="115000"/>
              </a:lnSpc>
              <a:spcBef>
                <a:spcPts val="0"/>
              </a:spcBef>
              <a:spcAft>
                <a:spcPts val="0"/>
              </a:spcAft>
              <a:buFont typeface="Courier New"/>
              <a:buChar char="o"/>
            </a:pPr>
            <a:r>
              <a:rPr lang="en-US" dirty="0">
                <a:ea typeface="Calibri"/>
                <a:cs typeface="Times New Roman"/>
              </a:rPr>
              <a:t>Health IT is a toolbox – you need to find the right tools to take out of it</a:t>
            </a:r>
          </a:p>
          <a:p>
            <a:pPr marL="742950" marR="0" lvl="1" indent="-285750">
              <a:lnSpc>
                <a:spcPct val="115000"/>
              </a:lnSpc>
              <a:spcBef>
                <a:spcPts val="0"/>
              </a:spcBef>
              <a:spcAft>
                <a:spcPts val="0"/>
              </a:spcAft>
              <a:buFont typeface="Courier New"/>
              <a:buChar char="o"/>
            </a:pPr>
            <a:r>
              <a:rPr lang="en-US" dirty="0">
                <a:ea typeface="Calibri"/>
                <a:cs typeface="Times New Roman"/>
              </a:rPr>
              <a:t>There are opportunities available right now to help you in purchasing the tools you need </a:t>
            </a:r>
          </a:p>
          <a:p>
            <a:pPr marL="742950" marR="0" lvl="1" indent="-285750">
              <a:lnSpc>
                <a:spcPct val="115000"/>
              </a:lnSpc>
              <a:spcBef>
                <a:spcPts val="0"/>
              </a:spcBef>
              <a:spcAft>
                <a:spcPts val="1000"/>
              </a:spcAft>
              <a:buFont typeface="Courier New"/>
              <a:buChar char="o"/>
            </a:pPr>
            <a:r>
              <a:rPr lang="en-US" dirty="0">
                <a:ea typeface="Calibri"/>
                <a:cs typeface="Times New Roman"/>
              </a:rPr>
              <a:t>It is about the Patient – their experience </a:t>
            </a: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30</a:t>
            </a:fld>
            <a:endParaRPr lang="en-US"/>
          </a:p>
        </p:txBody>
      </p:sp>
    </p:spTree>
    <p:extLst>
      <p:ext uri="{BB962C8B-B14F-4D97-AF65-F5344CB8AC3E}">
        <p14:creationId xmlns:p14="http://schemas.microsoft.com/office/powerpoint/2010/main" val="2520032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ea typeface="Calibri"/>
                <a:cs typeface="Times New Roman"/>
              </a:rPr>
              <a:t>Contact information… slide</a:t>
            </a:r>
            <a:endParaRPr lang="en-US" dirty="0">
              <a:ea typeface="Calibri"/>
              <a:cs typeface="Times New Roman"/>
            </a:endParaRPr>
          </a:p>
          <a:p>
            <a:pPr>
              <a:lnSpc>
                <a:spcPct val="115000"/>
              </a:lnSpc>
            </a:pPr>
            <a:r>
              <a:rPr lang="en-US" b="1" dirty="0">
                <a:ea typeface="Calibri"/>
                <a:cs typeface="Times New Roman"/>
              </a:rPr>
              <a:t> </a:t>
            </a:r>
            <a:endParaRPr lang="en-US" dirty="0">
              <a:ea typeface="Calibri"/>
              <a:cs typeface="Times New Roman"/>
            </a:endParaRPr>
          </a:p>
          <a:p>
            <a:pPr>
              <a:lnSpc>
                <a:spcPct val="115000"/>
              </a:lnSpc>
            </a:pPr>
            <a:r>
              <a:rPr lang="en-US" b="1" dirty="0">
                <a:ea typeface="Calibri"/>
                <a:cs typeface="Times New Roman"/>
              </a:rPr>
              <a:t>Questions?</a:t>
            </a:r>
            <a:endParaRPr lang="en-US" dirty="0">
              <a:ea typeface="Calibri"/>
              <a:cs typeface="Times New Roman"/>
            </a:endParaRPr>
          </a:p>
          <a:p>
            <a:pPr>
              <a:lnSpc>
                <a:spcPct val="115000"/>
              </a:lnSpc>
            </a:pPr>
            <a:r>
              <a:rPr lang="en-US" b="1" dirty="0">
                <a:ea typeface="Calibri"/>
                <a:cs typeface="Times New Roman"/>
              </a:rPr>
              <a:t> </a:t>
            </a:r>
            <a:endParaRPr lang="en-US" dirty="0">
              <a:ea typeface="Calibri"/>
              <a:cs typeface="Times New Roman"/>
            </a:endParaRPr>
          </a:p>
          <a:p>
            <a:pPr>
              <a:lnSpc>
                <a:spcPct val="115000"/>
              </a:lnSpc>
              <a:spcAft>
                <a:spcPts val="1000"/>
              </a:spcAft>
            </a:pPr>
            <a:r>
              <a:rPr lang="en-US" b="1" dirty="0">
                <a:ea typeface="Calibri"/>
                <a:cs typeface="Times New Roman"/>
              </a:rPr>
              <a:t>…if you want more…come see us at our booth… We want share information</a:t>
            </a:r>
            <a:endParaRPr lang="en-US"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31</a:t>
            </a:fld>
            <a:endParaRPr lang="en-US"/>
          </a:p>
        </p:txBody>
      </p:sp>
    </p:spTree>
    <p:extLst>
      <p:ext uri="{BB962C8B-B14F-4D97-AF65-F5344CB8AC3E}">
        <p14:creationId xmlns:p14="http://schemas.microsoft.com/office/powerpoint/2010/main" val="386359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dirty="0" smtClean="0">
                <a:ea typeface="Calibri"/>
                <a:cs typeface="Times New Roman"/>
              </a:rPr>
              <a:t>Technology </a:t>
            </a:r>
            <a:r>
              <a:rPr lang="en-US" b="1" dirty="0">
                <a:ea typeface="Calibri"/>
                <a:cs typeface="Times New Roman"/>
              </a:rPr>
              <a:t>as a Tool</a:t>
            </a:r>
            <a:endParaRPr lang="en-US" dirty="0">
              <a:ea typeface="Calibri"/>
              <a:cs typeface="Times New Roman"/>
            </a:endParaRPr>
          </a:p>
          <a:p>
            <a:pPr>
              <a:lnSpc>
                <a:spcPct val="115000"/>
              </a:lnSpc>
              <a:spcAft>
                <a:spcPts val="1000"/>
              </a:spcAft>
            </a:pPr>
            <a:r>
              <a:rPr lang="en-US" dirty="0" smtClean="0">
                <a:ea typeface="Calibri"/>
                <a:cs typeface="Times New Roman"/>
              </a:rPr>
              <a:t>If </a:t>
            </a:r>
            <a:r>
              <a:rPr lang="en-US" dirty="0">
                <a:ea typeface="Calibri"/>
                <a:cs typeface="Times New Roman"/>
              </a:rPr>
              <a:t>you were cutting down a tree today would you use an axe or chainsaw? Technology does not in and of itself improve health care. Just a fact!   But those that embrace the available tools can cut down that tree more efficiently, effectively, and safely.</a:t>
            </a:r>
          </a:p>
          <a:p>
            <a:pPr>
              <a:lnSpc>
                <a:spcPct val="115000"/>
              </a:lnSpc>
              <a:spcAft>
                <a:spcPts val="1000"/>
              </a:spcAft>
            </a:pPr>
            <a:r>
              <a:rPr lang="en-US" dirty="0" smtClean="0">
                <a:ea typeface="Calibri"/>
                <a:cs typeface="Times New Roman"/>
              </a:rPr>
              <a:t>Share </a:t>
            </a:r>
            <a:r>
              <a:rPr lang="en-US" dirty="0">
                <a:ea typeface="Calibri"/>
                <a:cs typeface="Times New Roman"/>
              </a:rPr>
              <a:t>an example “story” of how using Health IT improved care to a </a:t>
            </a:r>
            <a:r>
              <a:rPr lang="en-US" dirty="0" smtClean="0">
                <a:ea typeface="Calibri"/>
                <a:cs typeface="Times New Roman"/>
              </a:rPr>
              <a:t>patient (Nemours patient from CA moved back to FL).  </a:t>
            </a:r>
            <a:r>
              <a:rPr lang="en-US" dirty="0">
                <a:ea typeface="Calibri"/>
                <a:cs typeface="Times New Roman"/>
              </a:rPr>
              <a:t>Reiterate that Health IT is a tool – it does NOT make a physician a better physician – but it is a tool that will allow for outcomes that cannot be achieved without the assistance of technology. </a:t>
            </a:r>
            <a:endParaRPr lang="en-US" dirty="0" smtClean="0">
              <a:ea typeface="Calibri"/>
              <a:cs typeface="Times New Roman"/>
            </a:endParaRPr>
          </a:p>
          <a:p>
            <a:pPr>
              <a:lnSpc>
                <a:spcPct val="115000"/>
              </a:lnSpc>
              <a:spcAft>
                <a:spcPts val="1000"/>
              </a:spcAft>
            </a:pPr>
            <a:endParaRPr lang="en-US"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3</a:t>
            </a:fld>
            <a:endParaRPr lang="en-US"/>
          </a:p>
        </p:txBody>
      </p:sp>
    </p:spTree>
    <p:extLst>
      <p:ext uri="{BB962C8B-B14F-4D97-AF65-F5344CB8AC3E}">
        <p14:creationId xmlns:p14="http://schemas.microsoft.com/office/powerpoint/2010/main" val="686013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dirty="0" smtClean="0">
                <a:ea typeface="Calibri"/>
                <a:cs typeface="Times New Roman"/>
              </a:rPr>
              <a:t>Health </a:t>
            </a:r>
            <a:r>
              <a:rPr lang="en-US" b="1" dirty="0">
                <a:ea typeface="Calibri"/>
                <a:cs typeface="Times New Roman"/>
              </a:rPr>
              <a:t>IT Experience</a:t>
            </a:r>
            <a:r>
              <a:rPr lang="en-US" dirty="0">
                <a:ea typeface="Calibri"/>
                <a:cs typeface="Times New Roman"/>
              </a:rPr>
              <a:t> </a:t>
            </a:r>
          </a:p>
          <a:p>
            <a:pPr>
              <a:lnSpc>
                <a:spcPct val="115000"/>
              </a:lnSpc>
              <a:spcAft>
                <a:spcPts val="1000"/>
              </a:spcAft>
            </a:pPr>
            <a:r>
              <a:rPr lang="en-US" dirty="0" smtClean="0">
                <a:ea typeface="Calibri"/>
                <a:cs typeface="Times New Roman"/>
              </a:rPr>
              <a:t>Every </a:t>
            </a:r>
            <a:r>
              <a:rPr lang="en-US" dirty="0">
                <a:ea typeface="Calibri"/>
                <a:cs typeface="Times New Roman"/>
              </a:rPr>
              <a:t>industry has evolved – health care is no different…Health IT has its purposes…And we know because people are using it! </a:t>
            </a:r>
            <a:endParaRPr lang="en-US" dirty="0" smtClean="0">
              <a:ea typeface="Calibri"/>
              <a:cs typeface="Times New Roman"/>
            </a:endParaRPr>
          </a:p>
          <a:p>
            <a:pPr>
              <a:lnSpc>
                <a:spcPct val="115000"/>
              </a:lnSpc>
              <a:spcAft>
                <a:spcPts val="1000"/>
              </a:spcAft>
            </a:pPr>
            <a:r>
              <a:rPr lang="en-US" dirty="0" smtClean="0">
                <a:ea typeface="Calibri"/>
                <a:cs typeface="Times New Roman"/>
              </a:rPr>
              <a:t>Comparison </a:t>
            </a:r>
            <a:r>
              <a:rPr lang="en-US" dirty="0">
                <a:ea typeface="Calibri"/>
                <a:cs typeface="Times New Roman"/>
              </a:rPr>
              <a:t>to Industrial </a:t>
            </a:r>
            <a:r>
              <a:rPr lang="en-US" dirty="0" smtClean="0">
                <a:ea typeface="Calibri"/>
                <a:cs typeface="Times New Roman"/>
              </a:rPr>
              <a:t>Revolution</a:t>
            </a:r>
          </a:p>
          <a:p>
            <a:pPr>
              <a:lnSpc>
                <a:spcPct val="115000"/>
              </a:lnSpc>
              <a:spcAft>
                <a:spcPts val="1000"/>
              </a:spcAft>
            </a:pPr>
            <a:r>
              <a:rPr lang="en-US" dirty="0" smtClean="0">
                <a:ea typeface="Calibri"/>
                <a:cs typeface="Times New Roman"/>
              </a:rPr>
              <a:t>Changes in technology in our lifetime…</a:t>
            </a:r>
          </a:p>
          <a:p>
            <a:pPr>
              <a:lnSpc>
                <a:spcPct val="115000"/>
              </a:lnSpc>
              <a:spcAft>
                <a:spcPts val="1000"/>
              </a:spcAft>
            </a:pPr>
            <a:endParaRPr lang="en-US" dirty="0">
              <a:ea typeface="Calibri"/>
              <a:cs typeface="Times New Roman"/>
            </a:endParaRPr>
          </a:p>
          <a:p>
            <a:pPr>
              <a:lnSpc>
                <a:spcPct val="115000"/>
              </a:lnSpc>
              <a:spcAft>
                <a:spcPts val="1000"/>
              </a:spcAft>
            </a:pPr>
            <a:r>
              <a:rPr lang="en-US" dirty="0" smtClean="0">
                <a:ea typeface="Calibri"/>
                <a:cs typeface="Times New Roman"/>
              </a:rPr>
              <a:t>Data </a:t>
            </a:r>
            <a:r>
              <a:rPr lang="en-US" dirty="0">
                <a:ea typeface="Calibri"/>
                <a:cs typeface="Times New Roman"/>
              </a:rPr>
              <a:t>Analytics – story about patient going to ED repeatedly – mention ENS alerting service - physician’s too far away</a:t>
            </a:r>
          </a:p>
          <a:p>
            <a:pPr>
              <a:lnSpc>
                <a:spcPct val="115000"/>
              </a:lnSpc>
              <a:spcAft>
                <a:spcPts val="1000"/>
              </a:spcAft>
            </a:pPr>
            <a:r>
              <a:rPr lang="en-US" dirty="0" smtClean="0">
                <a:ea typeface="Calibri"/>
                <a:cs typeface="Times New Roman"/>
              </a:rPr>
              <a:t>Patient </a:t>
            </a:r>
            <a:r>
              <a:rPr lang="en-US" dirty="0">
                <a:ea typeface="Calibri"/>
                <a:cs typeface="Times New Roman"/>
              </a:rPr>
              <a:t>management – EHR system – capturing medication </a:t>
            </a:r>
            <a:r>
              <a:rPr lang="en-US" dirty="0" smtClean="0">
                <a:ea typeface="Calibri"/>
                <a:cs typeface="Times New Roman"/>
              </a:rPr>
              <a:t>errors (warfarin story)</a:t>
            </a:r>
            <a:endParaRPr lang="en-US" dirty="0">
              <a:ea typeface="Calibri"/>
              <a:cs typeface="Times New Roman"/>
            </a:endParaRPr>
          </a:p>
          <a:p>
            <a:pPr>
              <a:lnSpc>
                <a:spcPct val="115000"/>
              </a:lnSpc>
              <a:spcAft>
                <a:spcPts val="1000"/>
              </a:spcAft>
            </a:pPr>
            <a:r>
              <a:rPr lang="en-US" dirty="0" smtClean="0">
                <a:ea typeface="Calibri"/>
                <a:cs typeface="Times New Roman"/>
              </a:rPr>
              <a:t>Information </a:t>
            </a:r>
            <a:r>
              <a:rPr lang="en-US" dirty="0">
                <a:ea typeface="Calibri"/>
                <a:cs typeface="Times New Roman"/>
              </a:rPr>
              <a:t>Access – HIE – share example of HIE use </a:t>
            </a:r>
            <a:r>
              <a:rPr lang="en-US" dirty="0" smtClean="0">
                <a:ea typeface="Calibri"/>
                <a:cs typeface="Times New Roman"/>
              </a:rPr>
              <a:t>– Prisoner story - </a:t>
            </a:r>
            <a:endParaRPr lang="en-US" dirty="0">
              <a:ea typeface="Calibri"/>
              <a:cs typeface="Times New Roman"/>
            </a:endParaRPr>
          </a:p>
          <a:p>
            <a:pPr>
              <a:lnSpc>
                <a:spcPct val="115000"/>
              </a:lnSpc>
              <a:spcAft>
                <a:spcPts val="1000"/>
              </a:spcAft>
            </a:pPr>
            <a:r>
              <a:rPr lang="en-US" dirty="0" smtClean="0">
                <a:ea typeface="Calibri"/>
                <a:cs typeface="Times New Roman"/>
              </a:rPr>
              <a:t>Patient </a:t>
            </a:r>
            <a:r>
              <a:rPr lang="en-US" dirty="0">
                <a:ea typeface="Calibri"/>
                <a:cs typeface="Times New Roman"/>
              </a:rPr>
              <a:t>Access – talk a little about telehealth – remote monitoring of patients – mention telehealth survey and TAC.  </a:t>
            </a: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4</a:t>
            </a:fld>
            <a:endParaRPr lang="en-US"/>
          </a:p>
        </p:txBody>
      </p:sp>
    </p:spTree>
    <p:extLst>
      <p:ext uri="{BB962C8B-B14F-4D97-AF65-F5344CB8AC3E}">
        <p14:creationId xmlns:p14="http://schemas.microsoft.com/office/powerpoint/2010/main" val="114615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smtClean="0">
                <a:ea typeface="Calibri"/>
                <a:cs typeface="Times New Roman"/>
              </a:rPr>
              <a:t>IT </a:t>
            </a:r>
            <a:r>
              <a:rPr lang="en-US" b="1" dirty="0">
                <a:ea typeface="Calibri"/>
                <a:cs typeface="Times New Roman"/>
              </a:rPr>
              <a:t>vs. Health IT </a:t>
            </a:r>
            <a:endParaRPr lang="en-US" dirty="0">
              <a:ea typeface="Calibri"/>
              <a:cs typeface="Times New Roman"/>
            </a:endParaRPr>
          </a:p>
          <a:p>
            <a:pPr>
              <a:lnSpc>
                <a:spcPct val="115000"/>
              </a:lnSpc>
            </a:pPr>
            <a:r>
              <a:rPr lang="en-US" dirty="0">
                <a:ea typeface="Calibri"/>
                <a:cs typeface="Times New Roman"/>
              </a:rPr>
              <a:t> </a:t>
            </a:r>
            <a:endParaRPr lang="en-US" dirty="0" smtClean="0">
              <a:ea typeface="Calibri"/>
              <a:cs typeface="Times New Roman"/>
            </a:endParaRPr>
          </a:p>
          <a:p>
            <a:pPr>
              <a:lnSpc>
                <a:spcPct val="115000"/>
              </a:lnSpc>
            </a:pPr>
            <a:endParaRPr lang="en-US" dirty="0" smtClean="0">
              <a:ea typeface="Calibri"/>
              <a:cs typeface="Times New Roman"/>
            </a:endParaRPr>
          </a:p>
          <a:p>
            <a:pPr>
              <a:lnSpc>
                <a:spcPct val="115000"/>
              </a:lnSpc>
            </a:pPr>
            <a:r>
              <a:rPr lang="en-US" dirty="0" smtClean="0">
                <a:ea typeface="Calibri"/>
                <a:cs typeface="Times New Roman"/>
              </a:rPr>
              <a:t>Talk </a:t>
            </a:r>
            <a:r>
              <a:rPr lang="en-US" dirty="0">
                <a:ea typeface="Calibri"/>
                <a:cs typeface="Times New Roman"/>
              </a:rPr>
              <a:t>about how </a:t>
            </a:r>
            <a:r>
              <a:rPr lang="en-US" dirty="0" smtClean="0">
                <a:ea typeface="Calibri"/>
                <a:cs typeface="Times New Roman"/>
              </a:rPr>
              <a:t>health providers </a:t>
            </a:r>
            <a:r>
              <a:rPr lang="en-US" dirty="0">
                <a:ea typeface="Calibri"/>
                <a:cs typeface="Times New Roman"/>
              </a:rPr>
              <a:t>accept technology readily in some forms, but not in others… iPhones, email, Facebook, etc…but less receptive to Health IT</a:t>
            </a:r>
            <a:r>
              <a:rPr lang="en-US" dirty="0" smtClean="0">
                <a:ea typeface="Calibri"/>
                <a:cs typeface="Times New Roman"/>
              </a:rPr>
              <a:t>….Hospital more accepting – “To Err Is Human – back in 1999”.  More recently EHR incentive programs…SNF &amp; HCA slower end of the adoption scale – storm from HCAF conference – Value based care – pushing further adoption…</a:t>
            </a:r>
            <a:endParaRPr lang="en-US" dirty="0">
              <a:ea typeface="Calibri"/>
              <a:cs typeface="Times New Roman"/>
            </a:endParaRPr>
          </a:p>
          <a:p>
            <a:pPr>
              <a:lnSpc>
                <a:spcPct val="115000"/>
              </a:lnSpc>
              <a:spcAft>
                <a:spcPts val="1000"/>
              </a:spcAft>
            </a:pPr>
            <a:endParaRPr lang="en-US" dirty="0" smtClean="0">
              <a:ea typeface="Calibri"/>
              <a:cs typeface="Times New Roman"/>
            </a:endParaRPr>
          </a:p>
          <a:p>
            <a:pPr>
              <a:lnSpc>
                <a:spcPct val="115000"/>
              </a:lnSpc>
              <a:spcAft>
                <a:spcPts val="1000"/>
              </a:spcAft>
            </a:pPr>
            <a:r>
              <a:rPr lang="en-US" dirty="0" smtClean="0">
                <a:ea typeface="Calibri"/>
                <a:cs typeface="Times New Roman"/>
              </a:rPr>
              <a:t>Just </a:t>
            </a:r>
            <a:r>
              <a:rPr lang="en-US" dirty="0">
                <a:ea typeface="Calibri"/>
                <a:cs typeface="Times New Roman"/>
              </a:rPr>
              <a:t>like with other technology health care is a business…and fortunately input by </a:t>
            </a:r>
            <a:r>
              <a:rPr lang="en-US" dirty="0" smtClean="0">
                <a:ea typeface="Calibri"/>
                <a:cs typeface="Times New Roman"/>
              </a:rPr>
              <a:t>stakeholders  </a:t>
            </a:r>
            <a:r>
              <a:rPr lang="en-US" dirty="0">
                <a:ea typeface="Calibri"/>
                <a:cs typeface="Times New Roman"/>
              </a:rPr>
              <a:t>- can help to development more effective solution…that will ultimately improve the provider and patient experience</a:t>
            </a: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5</a:t>
            </a:fld>
            <a:endParaRPr lang="en-US"/>
          </a:p>
        </p:txBody>
      </p:sp>
    </p:spTree>
    <p:extLst>
      <p:ext uri="{BB962C8B-B14F-4D97-AF65-F5344CB8AC3E}">
        <p14:creationId xmlns:p14="http://schemas.microsoft.com/office/powerpoint/2010/main" val="413013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594840"/>
          </a:xfrm>
        </p:spPr>
        <p:txBody>
          <a:bodyPr/>
          <a:lstStyle/>
          <a:p>
            <a:pPr>
              <a:lnSpc>
                <a:spcPct val="115000"/>
              </a:lnSpc>
              <a:spcAft>
                <a:spcPts val="1000"/>
              </a:spcAft>
            </a:pPr>
            <a:r>
              <a:rPr lang="en-US" b="1" dirty="0" err="1" smtClean="0">
                <a:ea typeface="Calibri"/>
                <a:cs typeface="Times New Roman"/>
              </a:rPr>
              <a:t>Expectations</a:t>
            </a:r>
            <a:r>
              <a:rPr lang="en-US" dirty="0" err="1" smtClean="0">
                <a:ea typeface="Calibri"/>
                <a:cs typeface="Times New Roman"/>
              </a:rPr>
              <a:t>S</a:t>
            </a:r>
            <a:endParaRPr lang="en-US" dirty="0" smtClean="0">
              <a:ea typeface="Calibri"/>
              <a:cs typeface="Times New Roman"/>
            </a:endParaRPr>
          </a:p>
          <a:p>
            <a:pPr>
              <a:lnSpc>
                <a:spcPct val="115000"/>
              </a:lnSpc>
              <a:spcAft>
                <a:spcPts val="1000"/>
              </a:spcAft>
            </a:pPr>
            <a:r>
              <a:rPr lang="en-US" dirty="0" smtClean="0">
                <a:ea typeface="Calibri"/>
                <a:cs typeface="Times New Roman"/>
              </a:rPr>
              <a:t>In health care we are also seeing an </a:t>
            </a:r>
            <a:r>
              <a:rPr lang="en-US" dirty="0">
                <a:ea typeface="Calibri"/>
                <a:cs typeface="Times New Roman"/>
              </a:rPr>
              <a:t>evolving </a:t>
            </a:r>
            <a:r>
              <a:rPr lang="en-US" dirty="0" smtClean="0">
                <a:ea typeface="Calibri"/>
                <a:cs typeface="Times New Roman"/>
              </a:rPr>
              <a:t>expectation </a:t>
            </a:r>
            <a:r>
              <a:rPr lang="en-US" dirty="0">
                <a:ea typeface="Calibri"/>
                <a:cs typeface="Times New Roman"/>
              </a:rPr>
              <a:t>from patient about their care and what they expected…Patients expect people that are treating them to have their record – and have it immediately.  </a:t>
            </a:r>
          </a:p>
          <a:p>
            <a:pPr>
              <a:lnSpc>
                <a:spcPct val="115000"/>
              </a:lnSpc>
              <a:spcAft>
                <a:spcPts val="1000"/>
              </a:spcAft>
            </a:pPr>
            <a:r>
              <a:rPr lang="en-US" i="1" dirty="0" smtClean="0">
                <a:ea typeface="Calibri"/>
                <a:cs typeface="Times New Roman"/>
              </a:rPr>
              <a:t>Where </a:t>
            </a:r>
            <a:r>
              <a:rPr lang="en-US" i="1" dirty="0">
                <a:ea typeface="Calibri"/>
                <a:cs typeface="Times New Roman"/>
              </a:rPr>
              <a:t>do you get a </a:t>
            </a:r>
            <a:r>
              <a:rPr lang="en-US" i="1" dirty="0" smtClean="0">
                <a:ea typeface="Calibri"/>
                <a:cs typeface="Times New Roman"/>
              </a:rPr>
              <a:t>stamp story? </a:t>
            </a:r>
            <a:r>
              <a:rPr lang="en-US" i="1" dirty="0">
                <a:ea typeface="Calibri"/>
                <a:cs typeface="Times New Roman"/>
              </a:rPr>
              <a:t> </a:t>
            </a:r>
            <a:r>
              <a:rPr lang="en-US" i="1" dirty="0" smtClean="0">
                <a:ea typeface="Calibri"/>
                <a:cs typeface="Times New Roman"/>
              </a:rPr>
              <a:t>Or the I have </a:t>
            </a:r>
            <a:r>
              <a:rPr lang="en-US" i="1" dirty="0">
                <a:ea typeface="Calibri"/>
                <a:cs typeface="Times New Roman"/>
              </a:rPr>
              <a:t>to go into the bank story?</a:t>
            </a:r>
            <a:endParaRPr lang="en-US" dirty="0">
              <a:ea typeface="Calibri"/>
              <a:cs typeface="Times New Roman"/>
            </a:endParaRPr>
          </a:p>
          <a:p>
            <a:pPr>
              <a:lnSpc>
                <a:spcPct val="115000"/>
              </a:lnSpc>
              <a:spcAft>
                <a:spcPts val="1000"/>
              </a:spcAft>
            </a:pPr>
            <a:r>
              <a:rPr lang="en-US" dirty="0">
                <a:ea typeface="Calibri"/>
                <a:cs typeface="Times New Roman"/>
              </a:rPr>
              <a:t>Sense of Community - social media – changing concept of community…</a:t>
            </a:r>
          </a:p>
          <a:p>
            <a:pPr>
              <a:lnSpc>
                <a:spcPct val="115000"/>
              </a:lnSpc>
              <a:spcAft>
                <a:spcPts val="1000"/>
              </a:spcAft>
            </a:pPr>
            <a:r>
              <a:rPr lang="en-US" dirty="0">
                <a:ea typeface="Calibri"/>
                <a:cs typeface="Times New Roman"/>
              </a:rPr>
              <a:t>Younger generations…Carrie friends story… Social Media – everyday part of life and it is expected that when those things happen that they will be communicated – they will be shared – instantly.  </a:t>
            </a:r>
          </a:p>
          <a:p>
            <a:pPr>
              <a:lnSpc>
                <a:spcPct val="115000"/>
              </a:lnSpc>
              <a:spcAft>
                <a:spcPts val="1000"/>
              </a:spcAft>
            </a:pPr>
            <a:r>
              <a:rPr lang="en-US" dirty="0">
                <a:ea typeface="Calibri"/>
                <a:cs typeface="Times New Roman"/>
              </a:rPr>
              <a:t>They have that expectation for their health care providers –that when they move from one provider to another that their records will automatically go with them…  </a:t>
            </a:r>
          </a:p>
          <a:p>
            <a:pPr>
              <a:lnSpc>
                <a:spcPct val="115000"/>
              </a:lnSpc>
              <a:spcAft>
                <a:spcPts val="1000"/>
              </a:spcAft>
            </a:pPr>
            <a:r>
              <a:rPr lang="en-US" dirty="0" smtClean="0">
                <a:ea typeface="Calibri"/>
                <a:cs typeface="Times New Roman"/>
              </a:rPr>
              <a:t>Expectations </a:t>
            </a:r>
            <a:r>
              <a:rPr lang="en-US" dirty="0">
                <a:ea typeface="Calibri"/>
                <a:cs typeface="Times New Roman"/>
              </a:rPr>
              <a:t>of physicians fresh out of medical school – physicians, nurses, therapist are all trained to use EHR systems in their training programs now…it is a generational shift…– think about 20 years ago – we did not have email – home computers were just coming out…We are moving into a new era – as a society – and in medicine…</a:t>
            </a: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6</a:t>
            </a:fld>
            <a:endParaRPr lang="en-US"/>
          </a:p>
        </p:txBody>
      </p:sp>
    </p:spTree>
    <p:extLst>
      <p:ext uri="{BB962C8B-B14F-4D97-AF65-F5344CB8AC3E}">
        <p14:creationId xmlns:p14="http://schemas.microsoft.com/office/powerpoint/2010/main" val="97260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178" y="494395"/>
            <a:ext cx="4648200" cy="3486150"/>
          </a:xfrm>
        </p:spPr>
      </p:sp>
      <p:sp>
        <p:nvSpPr>
          <p:cNvPr id="3" name="Notes Placeholder 2"/>
          <p:cNvSpPr>
            <a:spLocks noGrp="1"/>
          </p:cNvSpPr>
          <p:nvPr>
            <p:ph type="body" idx="1"/>
          </p:nvPr>
        </p:nvSpPr>
        <p:spPr/>
        <p:txBody>
          <a:bodyPr/>
          <a:lstStyle/>
          <a:p>
            <a:pPr lvl="0">
              <a:lnSpc>
                <a:spcPct val="115000"/>
              </a:lnSpc>
              <a:spcAft>
                <a:spcPts val="1000"/>
              </a:spcAft>
            </a:pPr>
            <a:r>
              <a:rPr lang="en-US" b="1" dirty="0">
                <a:solidFill>
                  <a:prstClr val="black"/>
                </a:solidFill>
                <a:ea typeface="Calibri"/>
                <a:cs typeface="Times New Roman"/>
              </a:rPr>
              <a:t>Uses for Health IT </a:t>
            </a:r>
            <a:endParaRPr lang="en-US" dirty="0">
              <a:solidFill>
                <a:prstClr val="black"/>
              </a:solidFill>
              <a:ea typeface="Calibri"/>
              <a:cs typeface="Times New Roman"/>
            </a:endParaRPr>
          </a:p>
          <a:p>
            <a:pPr>
              <a:lnSpc>
                <a:spcPct val="115000"/>
              </a:lnSpc>
              <a:spcAft>
                <a:spcPts val="1000"/>
              </a:spcAft>
            </a:pPr>
            <a:r>
              <a:rPr lang="en-US" i="1" dirty="0">
                <a:solidFill>
                  <a:prstClr val="black"/>
                </a:solidFill>
                <a:ea typeface="Calibri"/>
                <a:cs typeface="Times New Roman"/>
              </a:rPr>
              <a:t>Do the </a:t>
            </a:r>
            <a:r>
              <a:rPr lang="en-US" i="1" dirty="0" smtClean="0">
                <a:solidFill>
                  <a:prstClr val="black"/>
                </a:solidFill>
                <a:ea typeface="Calibri"/>
                <a:cs typeface="Times New Roman"/>
              </a:rPr>
              <a:t>“health </a:t>
            </a:r>
            <a:r>
              <a:rPr lang="en-US" i="1" dirty="0">
                <a:solidFill>
                  <a:prstClr val="black"/>
                </a:solidFill>
                <a:ea typeface="Calibri"/>
                <a:cs typeface="Times New Roman"/>
              </a:rPr>
              <a:t>providers and patients  were promised – the Jetsons and we are not quite there yet…but we do have some cool </a:t>
            </a:r>
            <a:r>
              <a:rPr lang="en-US" i="1" dirty="0" smtClean="0">
                <a:solidFill>
                  <a:prstClr val="black"/>
                </a:solidFill>
                <a:ea typeface="Calibri"/>
                <a:cs typeface="Times New Roman"/>
              </a:rPr>
              <a:t>tools…spiel”</a:t>
            </a:r>
            <a:r>
              <a:rPr lang="en-US" dirty="0" smtClean="0">
                <a:solidFill>
                  <a:prstClr val="black"/>
                </a:solidFill>
                <a:ea typeface="Calibri"/>
                <a:cs typeface="Times New Roman"/>
              </a:rPr>
              <a:t> </a:t>
            </a:r>
            <a:endParaRPr lang="en-US" dirty="0">
              <a:solidFill>
                <a:prstClr val="black"/>
              </a:solidFill>
              <a:ea typeface="Calibri"/>
              <a:cs typeface="Times New Roman"/>
            </a:endParaRPr>
          </a:p>
          <a:p>
            <a:pPr lvl="0">
              <a:lnSpc>
                <a:spcPct val="115000"/>
              </a:lnSpc>
              <a:spcAft>
                <a:spcPts val="1000"/>
              </a:spcAft>
            </a:pPr>
            <a:r>
              <a:rPr lang="en-US" dirty="0" smtClean="0">
                <a:solidFill>
                  <a:prstClr val="black"/>
                </a:solidFill>
                <a:ea typeface="Calibri"/>
                <a:cs typeface="Times New Roman"/>
              </a:rPr>
              <a:t>Technology </a:t>
            </a:r>
            <a:r>
              <a:rPr lang="en-US" dirty="0">
                <a:solidFill>
                  <a:prstClr val="black"/>
                </a:solidFill>
                <a:ea typeface="Calibri"/>
                <a:cs typeface="Times New Roman"/>
              </a:rPr>
              <a:t>is NOT perfect…( We can take turns with the examples of issues) </a:t>
            </a:r>
          </a:p>
          <a:p>
            <a:pPr lvl="0">
              <a:lnSpc>
                <a:spcPct val="115000"/>
              </a:lnSpc>
              <a:spcAft>
                <a:spcPts val="1000"/>
              </a:spcAft>
            </a:pPr>
            <a:r>
              <a:rPr lang="en-US" dirty="0">
                <a:solidFill>
                  <a:prstClr val="black"/>
                </a:solidFill>
                <a:ea typeface="Calibri"/>
                <a:cs typeface="Times New Roman"/>
              </a:rPr>
              <a:t>Health Information Exchange – does the ability to share patient information mean that providers  will get all the information you will need – all the time? No  – And then sometimes there is so much information it is just too </a:t>
            </a:r>
            <a:r>
              <a:rPr lang="en-US" dirty="0" smtClean="0">
                <a:solidFill>
                  <a:prstClr val="black"/>
                </a:solidFill>
                <a:ea typeface="Calibri"/>
                <a:cs typeface="Times New Roman"/>
              </a:rPr>
              <a:t>overwhelming</a:t>
            </a:r>
          </a:p>
          <a:p>
            <a:pPr lvl="0">
              <a:lnSpc>
                <a:spcPct val="115000"/>
              </a:lnSpc>
              <a:spcAft>
                <a:spcPts val="1000"/>
              </a:spcAft>
            </a:pPr>
            <a:r>
              <a:rPr lang="en-US" dirty="0" smtClean="0">
                <a:solidFill>
                  <a:prstClr val="black"/>
                </a:solidFill>
                <a:ea typeface="Calibri"/>
                <a:cs typeface="Times New Roman"/>
              </a:rPr>
              <a:t>Health It &amp; CIO </a:t>
            </a:r>
            <a:r>
              <a:rPr lang="en-US" dirty="0" err="1" smtClean="0">
                <a:solidFill>
                  <a:prstClr val="black"/>
                </a:solidFill>
                <a:ea typeface="Calibri"/>
                <a:cs typeface="Times New Roman"/>
              </a:rPr>
              <a:t>Rveiw</a:t>
            </a:r>
            <a:r>
              <a:rPr lang="en-US" dirty="0" smtClean="0">
                <a:solidFill>
                  <a:prstClr val="black"/>
                </a:solidFill>
                <a:ea typeface="Calibri"/>
                <a:cs typeface="Times New Roman"/>
              </a:rPr>
              <a:t> 8/10/2017 - New area</a:t>
            </a:r>
            <a:r>
              <a:rPr lang="en-US" baseline="0" dirty="0" smtClean="0">
                <a:solidFill>
                  <a:prstClr val="black"/>
                </a:solidFill>
                <a:ea typeface="Calibri"/>
                <a:cs typeface="Times New Roman"/>
              </a:rPr>
              <a:t> of healthcare fraud – </a:t>
            </a:r>
            <a:r>
              <a:rPr lang="en-US" baseline="0" dirty="0" err="1" smtClean="0">
                <a:solidFill>
                  <a:prstClr val="black"/>
                </a:solidFill>
                <a:ea typeface="Calibri"/>
                <a:cs typeface="Times New Roman"/>
              </a:rPr>
              <a:t>eClinical</a:t>
            </a:r>
            <a:r>
              <a:rPr lang="en-US" baseline="0" dirty="0" smtClean="0">
                <a:solidFill>
                  <a:prstClr val="black"/>
                </a:solidFill>
                <a:ea typeface="Calibri"/>
                <a:cs typeface="Times New Roman"/>
              </a:rPr>
              <a:t> Works settlement – vendor defrauding government and doctors…HHS OIG suit against </a:t>
            </a:r>
            <a:r>
              <a:rPr lang="en-US" baseline="0" dirty="0" err="1" smtClean="0">
                <a:solidFill>
                  <a:prstClr val="black"/>
                </a:solidFill>
                <a:ea typeface="Calibri"/>
                <a:cs typeface="Times New Roman"/>
              </a:rPr>
              <a:t>eClincial</a:t>
            </a:r>
            <a:r>
              <a:rPr lang="en-US" baseline="0" dirty="0" smtClean="0">
                <a:solidFill>
                  <a:prstClr val="black"/>
                </a:solidFill>
                <a:ea typeface="Calibri"/>
                <a:cs typeface="Times New Roman"/>
              </a:rPr>
              <a:t> Works.</a:t>
            </a:r>
            <a:endParaRPr lang="en-US" dirty="0">
              <a:solidFill>
                <a:prstClr val="black"/>
              </a:solidFil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7</a:t>
            </a:fld>
            <a:endParaRPr lang="en-US" dirty="0"/>
          </a:p>
        </p:txBody>
      </p:sp>
    </p:spTree>
    <p:extLst>
      <p:ext uri="{BB962C8B-B14F-4D97-AF65-F5344CB8AC3E}">
        <p14:creationId xmlns:p14="http://schemas.microsoft.com/office/powerpoint/2010/main" val="364035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smtClean="0">
                <a:ea typeface="Calibri"/>
                <a:cs typeface="Times New Roman"/>
              </a:rPr>
              <a:t>State </a:t>
            </a:r>
            <a:r>
              <a:rPr lang="en-US" b="1" dirty="0">
                <a:ea typeface="Calibri"/>
                <a:cs typeface="Times New Roman"/>
              </a:rPr>
              <a:t>Initiatives </a:t>
            </a:r>
            <a:endParaRPr lang="en-US" dirty="0">
              <a:ea typeface="Calibri"/>
              <a:cs typeface="Times New Roman"/>
            </a:endParaRPr>
          </a:p>
          <a:p>
            <a:pPr>
              <a:lnSpc>
                <a:spcPct val="115000"/>
              </a:lnSpc>
            </a:pPr>
            <a:endParaRPr lang="en-US" dirty="0">
              <a:ea typeface="Calibri"/>
              <a:cs typeface="Times New Roman"/>
            </a:endParaRPr>
          </a:p>
          <a:p>
            <a:pPr>
              <a:lnSpc>
                <a:spcPct val="115000"/>
              </a:lnSpc>
            </a:pPr>
            <a:r>
              <a:rPr lang="en-US" dirty="0" smtClean="0">
                <a:ea typeface="Calibri"/>
                <a:cs typeface="Times New Roman"/>
              </a:rPr>
              <a:t>EHR </a:t>
            </a:r>
            <a:r>
              <a:rPr lang="en-US" dirty="0">
                <a:ea typeface="Calibri"/>
                <a:cs typeface="Times New Roman"/>
              </a:rPr>
              <a:t>systems – the base for all other health technology – spiel about finding the right EHR system – acknowledge issue with docs having to transition to new systems…Last year to participate in Medicaid EHR incentive program – reiterate that even if they have used EHR for years – they may still qualify.</a:t>
            </a:r>
          </a:p>
          <a:p>
            <a:pPr>
              <a:lnSpc>
                <a:spcPct val="115000"/>
              </a:lnSpc>
            </a:pPr>
            <a:r>
              <a:rPr lang="en-US" dirty="0">
                <a:ea typeface="Calibri"/>
                <a:cs typeface="Times New Roman"/>
              </a:rPr>
              <a:t> </a:t>
            </a:r>
            <a:endParaRPr lang="en-US" dirty="0" smtClean="0">
              <a:ea typeface="Calibri"/>
              <a:cs typeface="Times New Roman"/>
            </a:endParaRPr>
          </a:p>
          <a:p>
            <a:pPr>
              <a:lnSpc>
                <a:spcPct val="115000"/>
              </a:lnSpc>
            </a:pPr>
            <a:r>
              <a:rPr lang="en-US" dirty="0" smtClean="0">
                <a:ea typeface="Calibri"/>
                <a:cs typeface="Times New Roman"/>
              </a:rPr>
              <a:t>Building </a:t>
            </a:r>
            <a:r>
              <a:rPr lang="en-US" dirty="0">
                <a:ea typeface="Calibri"/>
                <a:cs typeface="Times New Roman"/>
              </a:rPr>
              <a:t>off of the EHR system – talk about communication and sharing information with colleagues … trust, give and take, etc. </a:t>
            </a:r>
          </a:p>
          <a:p>
            <a:pPr marL="1143000" marR="0" lvl="2" indent="-228600">
              <a:lnSpc>
                <a:spcPct val="115000"/>
              </a:lnSpc>
              <a:spcBef>
                <a:spcPts val="0"/>
              </a:spcBef>
              <a:spcAft>
                <a:spcPts val="0"/>
              </a:spcAft>
              <a:buFont typeface="Wingdings"/>
              <a:buChar char=""/>
            </a:pPr>
            <a:r>
              <a:rPr lang="en-US" dirty="0" smtClean="0">
                <a:ea typeface="Calibri"/>
                <a:cs typeface="Times New Roman"/>
              </a:rPr>
              <a:t>DSM </a:t>
            </a:r>
            <a:r>
              <a:rPr lang="en-US" dirty="0">
                <a:ea typeface="Calibri"/>
                <a:cs typeface="Times New Roman"/>
              </a:rPr>
              <a:t>for consults – pharmacy communications – etc. </a:t>
            </a:r>
          </a:p>
          <a:p>
            <a:pPr marL="1143000" marR="0" lvl="2" indent="-228600">
              <a:lnSpc>
                <a:spcPct val="115000"/>
              </a:lnSpc>
              <a:spcBef>
                <a:spcPts val="0"/>
              </a:spcBef>
              <a:spcAft>
                <a:spcPts val="0"/>
              </a:spcAft>
              <a:buFont typeface="Wingdings"/>
              <a:buChar char=""/>
            </a:pPr>
            <a:r>
              <a:rPr lang="en-US" dirty="0">
                <a:ea typeface="Calibri"/>
                <a:cs typeface="Times New Roman"/>
              </a:rPr>
              <a:t>ENS for getting data alerts on patients</a:t>
            </a:r>
          </a:p>
          <a:p>
            <a:pPr marL="1143000" marR="0" lvl="2" indent="-228600">
              <a:lnSpc>
                <a:spcPct val="115000"/>
              </a:lnSpc>
              <a:spcBef>
                <a:spcPts val="0"/>
              </a:spcBef>
              <a:spcAft>
                <a:spcPts val="1000"/>
              </a:spcAft>
              <a:buFont typeface="Wingdings"/>
              <a:buChar char=""/>
            </a:pPr>
            <a:r>
              <a:rPr lang="en-US" dirty="0">
                <a:ea typeface="Calibri"/>
                <a:cs typeface="Times New Roman"/>
              </a:rPr>
              <a:t>PLU for getting patient records</a:t>
            </a:r>
          </a:p>
          <a:p>
            <a:r>
              <a:rPr lang="en-US" dirty="0" smtClean="0"/>
              <a:t>Telehealth – Survey of Providers, Advisory Council…</a:t>
            </a:r>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8</a:t>
            </a:fld>
            <a:endParaRPr lang="en-US"/>
          </a:p>
        </p:txBody>
      </p:sp>
    </p:spTree>
    <p:extLst>
      <p:ext uri="{BB962C8B-B14F-4D97-AF65-F5344CB8AC3E}">
        <p14:creationId xmlns:p14="http://schemas.microsoft.com/office/powerpoint/2010/main" val="132505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1998 … Too Err Is Human…push to get hospitals to adopt EHR systems</a:t>
            </a:r>
            <a:endParaRPr lang="en-US" dirty="0"/>
          </a:p>
        </p:txBody>
      </p:sp>
      <p:sp>
        <p:nvSpPr>
          <p:cNvPr id="4" name="Slide Number Placeholder 3"/>
          <p:cNvSpPr>
            <a:spLocks noGrp="1"/>
          </p:cNvSpPr>
          <p:nvPr>
            <p:ph type="sldNum" sz="quarter" idx="10"/>
          </p:nvPr>
        </p:nvSpPr>
        <p:spPr/>
        <p:txBody>
          <a:bodyPr/>
          <a:lstStyle/>
          <a:p>
            <a:fld id="{A24A287A-2146-4E89-ADB9-FAF02A132A3B}" type="slidenum">
              <a:rPr lang="en-US" smtClean="0"/>
              <a:t>9</a:t>
            </a:fld>
            <a:endParaRPr lang="en-US"/>
          </a:p>
        </p:txBody>
      </p:sp>
    </p:spTree>
    <p:extLst>
      <p:ext uri="{BB962C8B-B14F-4D97-AF65-F5344CB8AC3E}">
        <p14:creationId xmlns:p14="http://schemas.microsoft.com/office/powerpoint/2010/main" val="246368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E49703BE-4827-4994-8ED3-DED567E5183E}" type="slidenum">
              <a:rPr lang="en-US" altLang="en-US" smtClean="0"/>
              <a:pPr>
                <a:defRPr/>
              </a:pPr>
              <a:t>‹#›</a:t>
            </a:fld>
            <a:endParaRPr lang="en-US" altLang="en-US"/>
          </a:p>
        </p:txBody>
      </p:sp>
    </p:spTree>
    <p:extLst>
      <p:ext uri="{BB962C8B-B14F-4D97-AF65-F5344CB8AC3E}">
        <p14:creationId xmlns:p14="http://schemas.microsoft.com/office/powerpoint/2010/main" val="26088729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4657F5FF-34AF-4E03-9C3F-8D670C286156}" type="slidenum">
              <a:rPr lang="en-US" altLang="en-US" smtClean="0"/>
              <a:pPr>
                <a:defRPr/>
              </a:pPr>
              <a:t>‹#›</a:t>
            </a:fld>
            <a:endParaRPr lang="en-US" altLang="en-US"/>
          </a:p>
        </p:txBody>
      </p:sp>
    </p:spTree>
    <p:extLst>
      <p:ext uri="{BB962C8B-B14F-4D97-AF65-F5344CB8AC3E}">
        <p14:creationId xmlns:p14="http://schemas.microsoft.com/office/powerpoint/2010/main" val="10755390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983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63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2D9A9024-A335-434F-931A-DA49B5511161}" type="slidenum">
              <a:rPr lang="en-US" altLang="en-US" smtClean="0"/>
              <a:pPr>
                <a:defRPr/>
              </a:pPr>
              <a:t>‹#›</a:t>
            </a:fld>
            <a:endParaRPr lang="en-US" altLang="en-US"/>
          </a:p>
        </p:txBody>
      </p:sp>
      <p:sp>
        <p:nvSpPr>
          <p:cNvPr id="6" name="Title 1"/>
          <p:cNvSpPr>
            <a:spLocks noGrp="1"/>
          </p:cNvSpPr>
          <p:nvPr>
            <p:ph type="title"/>
          </p:nvPr>
        </p:nvSpPr>
        <p:spPr>
          <a:xfrm>
            <a:off x="457200" y="274638"/>
            <a:ext cx="8229600" cy="1143000"/>
          </a:xfr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600200"/>
            <a:ext cx="8229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0211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sp>
        <p:nvSpPr>
          <p:cNvPr id="4"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2D9A9024-A335-434F-931A-DA49B5511161}" type="slidenum">
              <a:rPr lang="en-US" altLang="en-US" smtClean="0"/>
              <a:pPr>
                <a:defRPr/>
              </a:pPr>
              <a:t>‹#›</a:t>
            </a:fld>
            <a:endParaRPr lang="en-US" altLang="en-US"/>
          </a:p>
        </p:txBody>
      </p:sp>
    </p:spTree>
    <p:extLst>
      <p:ext uri="{BB962C8B-B14F-4D97-AF65-F5344CB8AC3E}">
        <p14:creationId xmlns:p14="http://schemas.microsoft.com/office/powerpoint/2010/main" val="2426309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566A3-618C-4C5F-9EDD-EC25DCADF5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1950848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566A3-618C-4C5F-9EDD-EC25DCADF5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79867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2566A3-618C-4C5F-9EDD-EC25DCADF5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155615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2566A3-618C-4C5F-9EDD-EC25DCADF58C}"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3635003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566A3-618C-4C5F-9EDD-EC25DCADF58C}"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44438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CA1FE8BF-4196-46AE-B776-89CD3EA0E982}" type="slidenum">
              <a:rPr lang="en-US" altLang="en-US" smtClean="0"/>
              <a:pPr>
                <a:defRPr/>
              </a:pPr>
              <a:t>‹#›</a:t>
            </a:fld>
            <a:endParaRPr lang="en-US" altLang="en-US"/>
          </a:p>
        </p:txBody>
      </p:sp>
    </p:spTree>
    <p:extLst>
      <p:ext uri="{BB962C8B-B14F-4D97-AF65-F5344CB8AC3E}">
        <p14:creationId xmlns:p14="http://schemas.microsoft.com/office/powerpoint/2010/main" val="21419292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566A3-618C-4C5F-9EDD-EC25DCADF58C}"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368148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566A3-618C-4C5F-9EDD-EC25DCADF58C}"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1176069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2566A3-618C-4C5F-9EDD-EC25DCADF58C}"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415530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2566A3-618C-4C5F-9EDD-EC25DCADF58C}"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323241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566A3-618C-4C5F-9EDD-EC25DCADF5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3517364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566A3-618C-4C5F-9EDD-EC25DCADF5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89146-5B7B-46CA-B6FC-EDF911967E13}" type="slidenum">
              <a:rPr lang="en-US" smtClean="0"/>
              <a:t>‹#›</a:t>
            </a:fld>
            <a:endParaRPr lang="en-US"/>
          </a:p>
        </p:txBody>
      </p:sp>
    </p:spTree>
    <p:extLst>
      <p:ext uri="{BB962C8B-B14F-4D97-AF65-F5344CB8AC3E}">
        <p14:creationId xmlns:p14="http://schemas.microsoft.com/office/powerpoint/2010/main" val="130887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A4021119-6A37-43C0-A08F-F316CD29B2B0}" type="slidenum">
              <a:rPr lang="en-US" altLang="en-US" smtClean="0"/>
              <a:pPr>
                <a:defRPr/>
              </a:pPr>
              <a:t>‹#›</a:t>
            </a:fld>
            <a:endParaRPr lang="en-US" altLang="en-US"/>
          </a:p>
        </p:txBody>
      </p:sp>
    </p:spTree>
    <p:extLst>
      <p:ext uri="{BB962C8B-B14F-4D97-AF65-F5344CB8AC3E}">
        <p14:creationId xmlns:p14="http://schemas.microsoft.com/office/powerpoint/2010/main" val="380274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DFA27D9F-13BF-474D-8952-DF6CDE8C960D}" type="slidenum">
              <a:rPr lang="en-US" altLang="en-US" smtClean="0"/>
              <a:pPr>
                <a:defRPr/>
              </a:pPr>
              <a:t>‹#›</a:t>
            </a:fld>
            <a:endParaRPr lang="en-US" altLang="en-US"/>
          </a:p>
        </p:txBody>
      </p:sp>
    </p:spTree>
    <p:extLst>
      <p:ext uri="{BB962C8B-B14F-4D97-AF65-F5344CB8AC3E}">
        <p14:creationId xmlns:p14="http://schemas.microsoft.com/office/powerpoint/2010/main" val="231976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3"/>
          <p:cNvSpPr>
            <a:spLocks noGrp="1"/>
          </p:cNvSpPr>
          <p:nvPr>
            <p:ph type="sldNum" sz="quarter" idx="10"/>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D5319748-6C33-4A2C-AC20-CC769B4ED6CE}" type="slidenum">
              <a:rPr lang="en-US" altLang="en-US" smtClean="0"/>
              <a:pPr>
                <a:defRPr/>
              </a:pPr>
              <a:t>‹#›</a:t>
            </a:fld>
            <a:endParaRPr lang="en-US" altLang="en-US"/>
          </a:p>
        </p:txBody>
      </p:sp>
    </p:spTree>
    <p:extLst>
      <p:ext uri="{BB962C8B-B14F-4D97-AF65-F5344CB8AC3E}">
        <p14:creationId xmlns:p14="http://schemas.microsoft.com/office/powerpoint/2010/main" val="38862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US" dirty="0"/>
          </a:p>
        </p:txBody>
      </p:sp>
      <p:sp>
        <p:nvSpPr>
          <p:cNvPr id="4"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11D30A0C-5948-4873-88F4-1534A0C82316}" type="slidenum">
              <a:rPr lang="en-US" altLang="en-US" smtClean="0"/>
              <a:pPr>
                <a:defRPr/>
              </a:pPr>
              <a:t>‹#›</a:t>
            </a:fld>
            <a:endParaRPr lang="en-US" altLang="en-US"/>
          </a:p>
        </p:txBody>
      </p:sp>
    </p:spTree>
    <p:extLst>
      <p:ext uri="{BB962C8B-B14F-4D97-AF65-F5344CB8AC3E}">
        <p14:creationId xmlns:p14="http://schemas.microsoft.com/office/powerpoint/2010/main" val="370063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2D9A9024-A335-434F-931A-DA49B5511161}" type="slidenum">
              <a:rPr lang="en-US" altLang="en-US" smtClean="0"/>
              <a:pPr>
                <a:defRPr/>
              </a:pPr>
              <a:t>‹#›</a:t>
            </a:fld>
            <a:endParaRPr lang="en-US" altLang="en-US"/>
          </a:p>
        </p:txBody>
      </p:sp>
      <p:sp>
        <p:nvSpPr>
          <p:cNvPr id="6" name="Title 1"/>
          <p:cNvSpPr>
            <a:spLocks noGrp="1"/>
          </p:cNvSpPr>
          <p:nvPr>
            <p:ph type="title"/>
          </p:nvPr>
        </p:nvSpPr>
        <p:spPr>
          <a:xfrm>
            <a:off x="457200" y="274638"/>
            <a:ext cx="8229600" cy="1143000"/>
          </a:xfr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600200"/>
            <a:ext cx="8229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17663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4"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2D9A9024-A335-434F-931A-DA49B5511161}" type="slidenum">
              <a:rPr lang="en-US" altLang="en-US" smtClean="0"/>
              <a:pPr>
                <a:defRPr/>
              </a:pPr>
              <a:t>‹#›</a:t>
            </a:fld>
            <a:endParaRPr lang="en-US" altLang="en-US"/>
          </a:p>
        </p:txBody>
      </p:sp>
    </p:spTree>
    <p:extLst>
      <p:ext uri="{BB962C8B-B14F-4D97-AF65-F5344CB8AC3E}">
        <p14:creationId xmlns:p14="http://schemas.microsoft.com/office/powerpoint/2010/main" val="41516953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2F91AEF7-1359-4F0E-8DF9-B00648786A90}" type="slidenum">
              <a:rPr lang="en-US" altLang="en-US" smtClean="0"/>
              <a:pPr>
                <a:defRPr/>
              </a:pPr>
              <a:t>‹#›</a:t>
            </a:fld>
            <a:endParaRPr lang="en-US" altLang="en-US"/>
          </a:p>
        </p:txBody>
      </p:sp>
    </p:spTree>
    <p:extLst>
      <p:ext uri="{BB962C8B-B14F-4D97-AF65-F5344CB8AC3E}">
        <p14:creationId xmlns:p14="http://schemas.microsoft.com/office/powerpoint/2010/main" val="19838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1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latin typeface="Myriad Pro" pitchFamily="34" charset="0"/>
              </a:defRPr>
            </a:lvl1pPr>
          </a:lstStyle>
          <a:p>
            <a:pPr>
              <a:defRPr/>
            </a:pPr>
            <a:fld id="{2D9A9024-A335-434F-931A-DA49B5511161}" type="slidenum">
              <a:rPr lang="en-US" altLang="en-US" smtClean="0"/>
              <a:pPr>
                <a:defRPr/>
              </a:pPr>
              <a:t>‹#›</a:t>
            </a:fld>
            <a:endParaRPr lang="en-US" altLang="en-US"/>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515047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timing>
    <p:tnLst>
      <p:par>
        <p:cTn id="1" dur="indefinite" restart="never" nodeType="tmRoot"/>
      </p:par>
    </p:tnLst>
  </p:timing>
  <p:txStyles>
    <p:titleStyle>
      <a:lvl1pPr algn="ctr" defTabSz="914400" rtl="0" eaLnBrk="1" latinLnBrk="0" hangingPunct="1">
        <a:spcBef>
          <a:spcPct val="0"/>
        </a:spcBef>
        <a:buNone/>
        <a:defRPr sz="4000" b="1" kern="1200">
          <a:solidFill>
            <a:srgbClr val="0070C0"/>
          </a:solidFill>
          <a:effectLst/>
          <a:latin typeface="Myriad Pro" pitchFamily="34" charset="0"/>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inion Pro" pitchFamily="18" charset="0"/>
          <a:ea typeface="+mn-ea"/>
          <a:cs typeface="+mn-cs"/>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Minion Pro" pitchFamily="18" charset="0"/>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Minion Pro" pitchFamily="18" charset="0"/>
          <a:ea typeface="+mn-ea"/>
          <a:cs typeface="+mn-cs"/>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inion Pro" pitchFamily="18" charset="0"/>
          <a:ea typeface="+mn-ea"/>
          <a:cs typeface="+mn-cs"/>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inion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566A3-618C-4C5F-9EDD-EC25DCADF58C}" type="datetimeFigureOut">
              <a:rPr lang="en-US" smtClean="0"/>
              <a:t>8/16/2017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89146-5B7B-46CA-B6FC-EDF911967E13}" type="slidenum">
              <a:rPr lang="en-US" smtClean="0"/>
              <a:t>‹#›</a:t>
            </a:fld>
            <a:endParaRPr lang="en-US"/>
          </a:p>
        </p:txBody>
      </p:sp>
    </p:spTree>
    <p:extLst>
      <p:ext uri="{BB962C8B-B14F-4D97-AF65-F5344CB8AC3E}">
        <p14:creationId xmlns:p14="http://schemas.microsoft.com/office/powerpoint/2010/main" val="353797834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www.mhs.n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51" y="1090573"/>
            <a:ext cx="8750893" cy="1026402"/>
          </a:xfrm>
        </p:spPr>
        <p:txBody>
          <a:bodyPr>
            <a:noAutofit/>
          </a:bodyPr>
          <a:lstStyle/>
          <a:p>
            <a:r>
              <a:rPr lang="en-US" sz="6000" b="1" i="1" dirty="0" smtClean="0"/>
              <a:t>The Future Is Now:</a:t>
            </a:r>
            <a:endParaRPr lang="en-US" sz="6000" b="1" i="1" dirty="0"/>
          </a:p>
        </p:txBody>
      </p:sp>
      <p:sp>
        <p:nvSpPr>
          <p:cNvPr id="4" name="Title 1"/>
          <p:cNvSpPr txBox="1">
            <a:spLocks/>
          </p:cNvSpPr>
          <p:nvPr/>
        </p:nvSpPr>
        <p:spPr>
          <a:xfrm>
            <a:off x="548638" y="2116975"/>
            <a:ext cx="8046720" cy="1611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Health Information Technology’s </a:t>
            </a:r>
          </a:p>
          <a:p>
            <a:pPr algn="ctr"/>
            <a:r>
              <a:rPr lang="en-US" b="1" dirty="0" smtClean="0"/>
              <a:t>Impact on Healthcare</a:t>
            </a:r>
          </a:p>
        </p:txBody>
      </p:sp>
      <p:sp>
        <p:nvSpPr>
          <p:cNvPr id="5" name="Title 1"/>
          <p:cNvSpPr txBox="1">
            <a:spLocks/>
          </p:cNvSpPr>
          <p:nvPr/>
        </p:nvSpPr>
        <p:spPr>
          <a:xfrm>
            <a:off x="1796803" y="4365919"/>
            <a:ext cx="5550393" cy="1355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t>Pamela King, MBA, HIE Outreach Coordinator</a:t>
            </a:r>
          </a:p>
          <a:p>
            <a:pPr algn="ctr"/>
            <a:r>
              <a:rPr lang="en-US" sz="1800" dirty="0" smtClean="0"/>
              <a:t>Florida Center for Health Information and Transparency</a:t>
            </a:r>
          </a:p>
          <a:p>
            <a:pPr algn="ctr">
              <a:spcBef>
                <a:spcPts val="1200"/>
              </a:spcBef>
            </a:pPr>
            <a:r>
              <a:rPr lang="en-US" sz="1800" b="1" dirty="0" smtClean="0"/>
              <a:t>Molly McKinstry, Deputy Secretary </a:t>
            </a:r>
          </a:p>
          <a:p>
            <a:pPr algn="ctr">
              <a:spcBef>
                <a:spcPts val="0"/>
              </a:spcBef>
            </a:pPr>
            <a:r>
              <a:rPr lang="en-US" sz="1800" dirty="0" smtClean="0"/>
              <a:t>Division of Health Quality Assurance</a:t>
            </a:r>
          </a:p>
        </p:txBody>
      </p:sp>
    </p:spTree>
    <p:extLst>
      <p:ext uri="{BB962C8B-B14F-4D97-AF65-F5344CB8AC3E}">
        <p14:creationId xmlns:p14="http://schemas.microsoft.com/office/powerpoint/2010/main" val="620397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588727" y="286668"/>
            <a:ext cx="6099243" cy="4525963"/>
          </a:xfrm>
          <a:prstGeom prst="rect">
            <a:avLst/>
          </a:prstGeom>
        </p:spPr>
      </p:pic>
      <p:sp>
        <p:nvSpPr>
          <p:cNvPr id="2" name="TextBox 1"/>
          <p:cNvSpPr txBox="1"/>
          <p:nvPr/>
        </p:nvSpPr>
        <p:spPr>
          <a:xfrm>
            <a:off x="1222408" y="4812631"/>
            <a:ext cx="7555831" cy="954107"/>
          </a:xfrm>
          <a:prstGeom prst="rect">
            <a:avLst/>
          </a:prstGeom>
          <a:noFill/>
        </p:spPr>
        <p:txBody>
          <a:bodyPr wrap="square" rtlCol="0">
            <a:spAutoFit/>
          </a:bodyPr>
          <a:lstStyle/>
          <a:p>
            <a:pPr algn="r"/>
            <a:r>
              <a:rPr lang="en-US" sz="2800" dirty="0" smtClean="0">
                <a:latin typeface="Arial Rounded MT Bold" panose="020F0704030504030204" pitchFamily="34" charset="0"/>
              </a:rPr>
              <a:t>Florida’s Strategy to Promote</a:t>
            </a:r>
          </a:p>
          <a:p>
            <a:pPr algn="r"/>
            <a:r>
              <a:rPr lang="en-US" sz="2800" dirty="0" smtClean="0">
                <a:latin typeface="Arial Rounded MT Bold" panose="020F0704030504030204" pitchFamily="34" charset="0"/>
              </a:rPr>
              <a:t> Health Information Exchange</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115407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Landscape </a:t>
            </a:r>
            <a:endParaRPr lang="en-US" dirty="0"/>
          </a:p>
        </p:txBody>
      </p:sp>
      <p:sp>
        <p:nvSpPr>
          <p:cNvPr id="3" name="Content Placeholder 2"/>
          <p:cNvSpPr>
            <a:spLocks noGrp="1"/>
          </p:cNvSpPr>
          <p:nvPr>
            <p:ph idx="1"/>
          </p:nvPr>
        </p:nvSpPr>
        <p:spPr/>
        <p:txBody>
          <a:bodyPr/>
          <a:lstStyle/>
          <a:p>
            <a:r>
              <a:rPr lang="en-US" dirty="0" smtClean="0">
                <a:latin typeface="+mn-lt"/>
              </a:rPr>
              <a:t>Significant Use of Electronic Health Records</a:t>
            </a:r>
          </a:p>
          <a:p>
            <a:r>
              <a:rPr lang="en-US" dirty="0" smtClean="0">
                <a:latin typeface="+mn-lt"/>
              </a:rPr>
              <a:t>Exchange Most Common Within a United Health System</a:t>
            </a:r>
          </a:p>
          <a:p>
            <a:r>
              <a:rPr lang="en-US" dirty="0" smtClean="0">
                <a:latin typeface="+mn-lt"/>
              </a:rPr>
              <a:t>Movement to Exchange across Provider and Levels of Care</a:t>
            </a:r>
          </a:p>
          <a:p>
            <a:r>
              <a:rPr lang="en-US" dirty="0" smtClean="0">
                <a:latin typeface="+mn-lt"/>
              </a:rPr>
              <a:t>Facilitating Opportunities to Improve Communication</a:t>
            </a:r>
          </a:p>
          <a:p>
            <a:r>
              <a:rPr lang="en-US" dirty="0" smtClean="0">
                <a:latin typeface="+mn-lt"/>
              </a:rPr>
              <a:t>Supporting a Variety of Models of Exchange</a:t>
            </a:r>
          </a:p>
          <a:p>
            <a:endParaRPr lang="en-US" dirty="0"/>
          </a:p>
        </p:txBody>
      </p:sp>
    </p:spTree>
    <p:extLst>
      <p:ext uri="{BB962C8B-B14F-4D97-AF65-F5344CB8AC3E}">
        <p14:creationId xmlns:p14="http://schemas.microsoft.com/office/powerpoint/2010/main" val="195509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3442"/>
          </a:xfrm>
        </p:spPr>
        <p:txBody>
          <a:bodyPr/>
          <a:lstStyle/>
          <a:p>
            <a:r>
              <a:rPr lang="en-US" dirty="0"/>
              <a:t>Event Notification Service (</a:t>
            </a:r>
            <a:r>
              <a:rPr lang="en-US" dirty="0" err="1"/>
              <a:t>ENS</a:t>
            </a:r>
            <a:r>
              <a:rPr lang="en-US" dirty="0"/>
              <a:t>)</a:t>
            </a:r>
          </a:p>
        </p:txBody>
      </p:sp>
      <p:sp>
        <p:nvSpPr>
          <p:cNvPr id="3" name="Content Placeholder 2"/>
          <p:cNvSpPr>
            <a:spLocks noGrp="1"/>
          </p:cNvSpPr>
          <p:nvPr>
            <p:ph idx="1"/>
          </p:nvPr>
        </p:nvSpPr>
        <p:spPr>
          <a:xfrm>
            <a:off x="884382" y="1239520"/>
            <a:ext cx="7375236" cy="4351338"/>
          </a:xfrm>
        </p:spPr>
        <p:txBody>
          <a:bodyPr>
            <a:noAutofit/>
          </a:bodyPr>
          <a:lstStyle/>
          <a:p>
            <a:r>
              <a:rPr lang="en-US" sz="2000" b="1" dirty="0">
                <a:latin typeface="+mn-lt"/>
              </a:rPr>
              <a:t>Offers timely notice of patient hospital encounters to health care providers and health plans.</a:t>
            </a:r>
          </a:p>
          <a:p>
            <a:pPr lvl="1"/>
            <a:r>
              <a:rPr lang="en-US" sz="1600" dirty="0">
                <a:latin typeface="+mn-lt"/>
              </a:rPr>
              <a:t>Patient-authorized exchange</a:t>
            </a:r>
          </a:p>
          <a:p>
            <a:pPr lvl="1"/>
            <a:r>
              <a:rPr lang="en-US" sz="1600" dirty="0">
                <a:latin typeface="+mn-lt"/>
              </a:rPr>
              <a:t>Improves care coordination and transitions of care</a:t>
            </a:r>
          </a:p>
          <a:p>
            <a:pPr lvl="1"/>
            <a:r>
              <a:rPr lang="en-US" sz="1600" dirty="0">
                <a:latin typeface="+mn-lt"/>
              </a:rPr>
              <a:t>Reduces hospital admissions and readmissions</a:t>
            </a:r>
          </a:p>
          <a:p>
            <a:pPr lvl="1"/>
            <a:r>
              <a:rPr lang="en-US" sz="1600" dirty="0">
                <a:latin typeface="+mn-lt"/>
              </a:rPr>
              <a:t>Supports value-based payment reform models like </a:t>
            </a:r>
            <a:r>
              <a:rPr lang="en-US" sz="1600" dirty="0" err="1">
                <a:latin typeface="+mn-lt"/>
              </a:rPr>
              <a:t>ACOs</a:t>
            </a:r>
            <a:endParaRPr lang="en-US" sz="1600" dirty="0">
              <a:latin typeface="+mn-lt"/>
            </a:endParaRPr>
          </a:p>
          <a:p>
            <a:pPr marL="457200" lvl="1" indent="0">
              <a:buNone/>
            </a:pPr>
            <a:endParaRPr lang="en-US" sz="1000" dirty="0">
              <a:latin typeface="+mn-lt"/>
            </a:endParaRPr>
          </a:p>
          <a:p>
            <a:r>
              <a:rPr lang="en-US" sz="2000" b="1" dirty="0">
                <a:latin typeface="+mn-lt"/>
              </a:rPr>
              <a:t>Participation</a:t>
            </a:r>
          </a:p>
          <a:p>
            <a:pPr lvl="1"/>
            <a:r>
              <a:rPr lang="en-US" sz="1600" dirty="0">
                <a:latin typeface="+mn-lt"/>
              </a:rPr>
              <a:t>213 hospitals covering over 94% of all acute care hospital beds in Florida</a:t>
            </a:r>
          </a:p>
          <a:p>
            <a:pPr lvl="1"/>
            <a:r>
              <a:rPr lang="en-US" sz="1600" dirty="0">
                <a:latin typeface="+mn-lt"/>
              </a:rPr>
              <a:t>8 health plans receiving alerts on over 2.7 million Florida residents</a:t>
            </a:r>
          </a:p>
          <a:p>
            <a:pPr lvl="1"/>
            <a:r>
              <a:rPr lang="en-US" sz="1600" dirty="0">
                <a:latin typeface="+mn-lt"/>
              </a:rPr>
              <a:t>24 ACOs receiving alerts on over 300k Florida residents</a:t>
            </a:r>
          </a:p>
          <a:p>
            <a:pPr lvl="1"/>
            <a:r>
              <a:rPr lang="en-US" sz="1600" dirty="0">
                <a:latin typeface="+mn-lt"/>
              </a:rPr>
              <a:t>Over 2.2 million hospital encounter alerts delivered since 2015</a:t>
            </a:r>
          </a:p>
          <a:p>
            <a:pPr marL="457200" lvl="1" indent="0">
              <a:buNone/>
            </a:pPr>
            <a:endParaRPr lang="en-US" sz="1050" dirty="0">
              <a:latin typeface="+mn-lt"/>
            </a:endParaRPr>
          </a:p>
          <a:p>
            <a:r>
              <a:rPr lang="en-US" sz="2000" b="1" dirty="0">
                <a:latin typeface="+mn-lt"/>
              </a:rPr>
              <a:t>ENS &amp; MU</a:t>
            </a:r>
          </a:p>
          <a:p>
            <a:pPr lvl="1"/>
            <a:r>
              <a:rPr lang="en-US" sz="1600" dirty="0">
                <a:latin typeface="+mn-lt"/>
              </a:rPr>
              <a:t>An ENS alert can be the trigger that prompts health care providers to request summary of care records from the discharging hospital in support of MU</a:t>
            </a:r>
          </a:p>
          <a:p>
            <a:pPr lvl="1"/>
            <a:endParaRPr lang="en-US" sz="1600" dirty="0">
              <a:latin typeface="+mn-lt"/>
            </a:endParaRPr>
          </a:p>
        </p:txBody>
      </p:sp>
    </p:spTree>
    <p:extLst>
      <p:ext uri="{BB962C8B-B14F-4D97-AF65-F5344CB8AC3E}">
        <p14:creationId xmlns:p14="http://schemas.microsoft.com/office/powerpoint/2010/main" val="4184907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Total ENS Alerts Delivered </a:t>
            </a:r>
            <a:r>
              <a:rPr lang="en-US" sz="4000" dirty="0" smtClean="0"/>
              <a:t/>
            </a:r>
            <a:br>
              <a:rPr lang="en-US" sz="4000" dirty="0" smtClean="0"/>
            </a:br>
            <a:r>
              <a:rPr lang="en-US" sz="3600" dirty="0"/>
              <a:t>t</a:t>
            </a:r>
            <a:r>
              <a:rPr lang="en-US" sz="3600" dirty="0" smtClean="0"/>
              <a:t>hrough June 2017</a:t>
            </a:r>
            <a:endParaRPr lang="en-US" sz="3600" dirty="0"/>
          </a:p>
        </p:txBody>
      </p:sp>
      <p:pic>
        <p:nvPicPr>
          <p:cNvPr id="4" name="Picture 3"/>
          <p:cNvPicPr>
            <a:picLocks noChangeAspect="1"/>
          </p:cNvPicPr>
          <p:nvPr/>
        </p:nvPicPr>
        <p:blipFill>
          <a:blip r:embed="rId2"/>
          <a:stretch>
            <a:fillRect/>
          </a:stretch>
        </p:blipFill>
        <p:spPr>
          <a:xfrm>
            <a:off x="1039694" y="1549667"/>
            <a:ext cx="7064611" cy="4107798"/>
          </a:xfrm>
          <a:prstGeom prst="rect">
            <a:avLst/>
          </a:prstGeom>
        </p:spPr>
      </p:pic>
    </p:spTree>
    <p:extLst>
      <p:ext uri="{BB962C8B-B14F-4D97-AF65-F5344CB8AC3E}">
        <p14:creationId xmlns:p14="http://schemas.microsoft.com/office/powerpoint/2010/main" val="367000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6800" y="1327645"/>
            <a:ext cx="4616559" cy="4202709"/>
          </a:xfrm>
          <a:prstGeom prst="rect">
            <a:avLst/>
          </a:prstGeom>
        </p:spPr>
      </p:pic>
      <p:sp>
        <p:nvSpPr>
          <p:cNvPr id="4" name="Slide Number Placeholder 3"/>
          <p:cNvSpPr>
            <a:spLocks noGrp="1"/>
          </p:cNvSpPr>
          <p:nvPr>
            <p:ph type="sldNum" sz="quarter" idx="4"/>
          </p:nvPr>
        </p:nvSpPr>
        <p:spPr/>
        <p:txBody>
          <a:bodyPr/>
          <a:lstStyle/>
          <a:p>
            <a:fld id="{92351276-899D-4574-94CF-FDF2418DFF16}" type="slidenum">
              <a:rPr lang="en-US" smtClean="0">
                <a:solidFill>
                  <a:srgbClr val="4F81BD">
                    <a:lumMod val="75000"/>
                  </a:srgbClr>
                </a:solidFill>
              </a:rPr>
              <a:pPr/>
              <a:t>14</a:t>
            </a:fld>
            <a:endParaRPr lang="en-US" dirty="0">
              <a:solidFill>
                <a:srgbClr val="4F81BD">
                  <a:lumMod val="75000"/>
                </a:srgbClr>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7778"/>
          <a:stretch/>
        </p:blipFill>
        <p:spPr>
          <a:xfrm rot="20935966">
            <a:off x="2261607" y="1219200"/>
            <a:ext cx="4596393" cy="1981200"/>
          </a:xfrm>
          <a:prstGeom prst="rect">
            <a:avLst/>
          </a:prstGeom>
        </p:spPr>
      </p:pic>
    </p:spTree>
    <p:extLst>
      <p:ext uri="{BB962C8B-B14F-4D97-AF65-F5344CB8AC3E}">
        <p14:creationId xmlns:p14="http://schemas.microsoft.com/office/powerpoint/2010/main" val="2563410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Timeliness for Telehealth</a:t>
            </a:r>
            <a:endParaRPr lang="en-US" dirty="0"/>
          </a:p>
        </p:txBody>
      </p:sp>
      <p:sp>
        <p:nvSpPr>
          <p:cNvPr id="3" name="Content Placeholder 2"/>
          <p:cNvSpPr>
            <a:spLocks noGrp="1"/>
          </p:cNvSpPr>
          <p:nvPr>
            <p:ph idx="1"/>
          </p:nvPr>
        </p:nvSpPr>
        <p:spPr>
          <a:xfrm>
            <a:off x="1219200" y="2133600"/>
            <a:ext cx="6858000" cy="3276600"/>
          </a:xfrm>
        </p:spPr>
        <p:txBody>
          <a:bodyPr/>
          <a:lstStyle/>
          <a:p>
            <a:r>
              <a:rPr lang="en-US" dirty="0" smtClean="0">
                <a:latin typeface="+mn-lt"/>
              </a:rPr>
              <a:t>Physician Workforce Shortage</a:t>
            </a:r>
          </a:p>
          <a:p>
            <a:r>
              <a:rPr lang="en-US" dirty="0" smtClean="0">
                <a:latin typeface="+mn-lt"/>
              </a:rPr>
              <a:t>Expansion of Broadband Connections</a:t>
            </a:r>
          </a:p>
          <a:p>
            <a:r>
              <a:rPr lang="en-US" dirty="0" smtClean="0">
                <a:latin typeface="+mn-lt"/>
              </a:rPr>
              <a:t>Growing Acceptance of Technology</a:t>
            </a:r>
          </a:p>
          <a:p>
            <a:pPr lvl="1"/>
            <a:r>
              <a:rPr lang="en-US" dirty="0" smtClean="0">
                <a:latin typeface="+mn-lt"/>
              </a:rPr>
              <a:t>Physicians</a:t>
            </a:r>
          </a:p>
          <a:p>
            <a:pPr lvl="1"/>
            <a:r>
              <a:rPr lang="en-US" dirty="0" smtClean="0">
                <a:latin typeface="+mn-lt"/>
              </a:rPr>
              <a:t>Patients</a:t>
            </a:r>
          </a:p>
          <a:p>
            <a:endParaRPr lang="en-US" dirty="0" smtClean="0">
              <a:latin typeface="+mn-lt"/>
            </a:endParaRPr>
          </a:p>
          <a:p>
            <a:pPr marL="0" indent="0">
              <a:buNone/>
            </a:pPr>
            <a:endParaRPr lang="en-US" dirty="0">
              <a:latin typeface="+mn-lt"/>
            </a:endParaRPr>
          </a:p>
        </p:txBody>
      </p:sp>
      <p:sp>
        <p:nvSpPr>
          <p:cNvPr id="4" name="Slide Number Placeholder 3"/>
          <p:cNvSpPr>
            <a:spLocks noGrp="1"/>
          </p:cNvSpPr>
          <p:nvPr>
            <p:ph type="sldNum" sz="quarter" idx="4"/>
          </p:nvPr>
        </p:nvSpPr>
        <p:spPr/>
        <p:txBody>
          <a:bodyPr/>
          <a:lstStyle/>
          <a:p>
            <a:fld id="{92351276-899D-4574-94CF-FDF2418DFF16}" type="slidenum">
              <a:rPr lang="en-US" smtClean="0">
                <a:solidFill>
                  <a:srgbClr val="4F81BD">
                    <a:lumMod val="75000"/>
                  </a:srgbClr>
                </a:solidFill>
              </a:rPr>
              <a:pPr/>
              <a:t>15</a:t>
            </a:fld>
            <a:endParaRPr lang="en-US" dirty="0">
              <a:solidFill>
                <a:srgbClr val="4F81BD">
                  <a:lumMod val="75000"/>
                </a:srgbClr>
              </a:solidFill>
            </a:endParaRPr>
          </a:p>
        </p:txBody>
      </p:sp>
    </p:spTree>
    <p:extLst>
      <p:ext uri="{BB962C8B-B14F-4D97-AF65-F5344CB8AC3E}">
        <p14:creationId xmlns:p14="http://schemas.microsoft.com/office/powerpoint/2010/main" val="1373653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5130"/>
            <a:ext cx="8229600" cy="1567470"/>
          </a:xfrm>
        </p:spPr>
        <p:txBody>
          <a:bodyPr>
            <a:normAutofit/>
          </a:bodyPr>
          <a:lstStyle/>
          <a:p>
            <a:r>
              <a:rPr lang="en-US" sz="4400" dirty="0" smtClean="0"/>
              <a:t>Telehealth</a:t>
            </a:r>
            <a:br>
              <a:rPr lang="en-US" sz="4400" dirty="0" smtClean="0"/>
            </a:br>
            <a:r>
              <a:rPr lang="en-US" sz="1800" dirty="0" smtClean="0"/>
              <a:t>HB 7087 (2016) </a:t>
            </a:r>
            <a:r>
              <a:rPr lang="en-US" sz="2400" dirty="0" smtClean="0"/>
              <a:t>/</a:t>
            </a:r>
            <a:r>
              <a:rPr lang="en-US" sz="1800" dirty="0" smtClean="0"/>
              <a:t> </a:t>
            </a:r>
            <a:r>
              <a:rPr lang="en-US" sz="1800" i="1" dirty="0" smtClean="0"/>
              <a:t>2016-240 L.O.F.</a:t>
            </a:r>
            <a:endParaRPr lang="en-US" sz="1800" i="1" dirty="0"/>
          </a:p>
        </p:txBody>
      </p:sp>
      <p:sp>
        <p:nvSpPr>
          <p:cNvPr id="3" name="Content Placeholder 2"/>
          <p:cNvSpPr>
            <a:spLocks noGrp="1"/>
          </p:cNvSpPr>
          <p:nvPr>
            <p:ph idx="1"/>
          </p:nvPr>
        </p:nvSpPr>
        <p:spPr>
          <a:xfrm>
            <a:off x="766234" y="1752600"/>
            <a:ext cx="7763932" cy="3962401"/>
          </a:xfrm>
        </p:spPr>
        <p:txBody>
          <a:bodyPr>
            <a:noAutofit/>
          </a:bodyPr>
          <a:lstStyle/>
          <a:p>
            <a:pPr marL="457200" indent="-457200">
              <a:spcBef>
                <a:spcPts val="0"/>
              </a:spcBef>
              <a:spcAft>
                <a:spcPts val="1200"/>
              </a:spcAft>
              <a:buFont typeface="+mj-lt"/>
              <a:buAutoNum type="arabicPeriod"/>
            </a:pPr>
            <a:r>
              <a:rPr lang="en-US" sz="2200" b="1" dirty="0" smtClean="0">
                <a:latin typeface="+mn-lt"/>
              </a:rPr>
              <a:t>Telehealth Advisory Council</a:t>
            </a:r>
            <a:r>
              <a:rPr lang="en-US" sz="2200" dirty="0" smtClean="0">
                <a:latin typeface="+mn-lt"/>
              </a:rPr>
              <a:t>: 15 members including the Secretary of AHCA (Chair) and the Surgeon General (member)</a:t>
            </a:r>
          </a:p>
          <a:p>
            <a:pPr marL="457200" indent="-457200">
              <a:spcBef>
                <a:spcPts val="0"/>
              </a:spcBef>
              <a:buFont typeface="+mj-lt"/>
              <a:buAutoNum type="arabicPeriod"/>
            </a:pPr>
            <a:r>
              <a:rPr lang="en-US" sz="2200" b="1" dirty="0" smtClean="0">
                <a:latin typeface="+mn-lt"/>
              </a:rPr>
              <a:t>Survey</a:t>
            </a:r>
            <a:r>
              <a:rPr lang="en-US" sz="2200" dirty="0" smtClean="0">
                <a:latin typeface="+mn-lt"/>
              </a:rPr>
              <a:t> for current capabilities, utilization and coverage levels:</a:t>
            </a:r>
          </a:p>
          <a:p>
            <a:pPr lvl="1">
              <a:spcBef>
                <a:spcPts val="0"/>
              </a:spcBef>
            </a:pPr>
            <a:r>
              <a:rPr lang="en-US" sz="2200" dirty="0" smtClean="0">
                <a:latin typeface="+mn-lt"/>
              </a:rPr>
              <a:t>AHCA to survey licensed health care facilities</a:t>
            </a:r>
          </a:p>
          <a:p>
            <a:pPr lvl="1">
              <a:spcBef>
                <a:spcPts val="0"/>
              </a:spcBef>
            </a:pPr>
            <a:r>
              <a:rPr lang="en-US" sz="2200" dirty="0" smtClean="0">
                <a:latin typeface="+mn-lt"/>
              </a:rPr>
              <a:t>DOH to survey licensed health care practitioners</a:t>
            </a:r>
          </a:p>
          <a:p>
            <a:pPr lvl="1">
              <a:spcBef>
                <a:spcPts val="0"/>
              </a:spcBef>
              <a:spcAft>
                <a:spcPts val="1200"/>
              </a:spcAft>
            </a:pPr>
            <a:r>
              <a:rPr lang="en-US" sz="2200" dirty="0" smtClean="0">
                <a:latin typeface="+mn-lt"/>
              </a:rPr>
              <a:t>OIR to survey health </a:t>
            </a:r>
            <a:r>
              <a:rPr lang="en-US" sz="2200" dirty="0">
                <a:latin typeface="+mn-lt"/>
              </a:rPr>
              <a:t>p</a:t>
            </a:r>
            <a:r>
              <a:rPr lang="en-US" sz="2200" dirty="0" smtClean="0">
                <a:latin typeface="+mn-lt"/>
              </a:rPr>
              <a:t>lans and HMOs </a:t>
            </a:r>
          </a:p>
          <a:p>
            <a:pPr marL="514350" indent="-457200">
              <a:spcBef>
                <a:spcPts val="0"/>
              </a:spcBef>
              <a:spcAft>
                <a:spcPts val="1200"/>
              </a:spcAft>
              <a:buFont typeface="+mj-lt"/>
              <a:buAutoNum type="arabicPeriod"/>
            </a:pPr>
            <a:r>
              <a:rPr lang="en-US" sz="2200" dirty="0" smtClean="0">
                <a:latin typeface="+mn-lt"/>
              </a:rPr>
              <a:t>AHCA to submit a report of </a:t>
            </a:r>
            <a:r>
              <a:rPr lang="en-US" sz="2200" b="1" dirty="0" smtClean="0">
                <a:latin typeface="+mn-lt"/>
              </a:rPr>
              <a:t>survey findings </a:t>
            </a:r>
            <a:r>
              <a:rPr lang="en-US" sz="2200" dirty="0" smtClean="0">
                <a:latin typeface="+mn-lt"/>
              </a:rPr>
              <a:t>to the Governor, Senate President, and Speaker of the House by </a:t>
            </a:r>
            <a:r>
              <a:rPr lang="en-US" sz="2200" b="1" dirty="0" smtClean="0">
                <a:latin typeface="+mn-lt"/>
              </a:rPr>
              <a:t>12/31/2016</a:t>
            </a:r>
            <a:endParaRPr lang="en-US" sz="2200" b="1" dirty="0">
              <a:latin typeface="+mn-lt"/>
            </a:endParaRPr>
          </a:p>
          <a:p>
            <a:pPr marL="514350" indent="-457200">
              <a:spcBef>
                <a:spcPts val="0"/>
              </a:spcBef>
              <a:spcAft>
                <a:spcPts val="1200"/>
              </a:spcAft>
              <a:buFont typeface="+mj-lt"/>
              <a:buAutoNum type="arabicPeriod"/>
            </a:pPr>
            <a:r>
              <a:rPr lang="en-US" sz="2200" dirty="0" smtClean="0">
                <a:latin typeface="+mn-lt"/>
              </a:rPr>
              <a:t>Final Advisory Council report of </a:t>
            </a:r>
            <a:r>
              <a:rPr lang="en-US" sz="2200" b="1" dirty="0" smtClean="0">
                <a:latin typeface="+mn-lt"/>
              </a:rPr>
              <a:t>recommendations</a:t>
            </a:r>
            <a:r>
              <a:rPr lang="en-US" sz="2200" dirty="0" smtClean="0">
                <a:latin typeface="+mn-lt"/>
              </a:rPr>
              <a:t> to increase    the use and accessibility of telehealth services by </a:t>
            </a:r>
            <a:r>
              <a:rPr lang="en-US" sz="2200" b="1" dirty="0" smtClean="0">
                <a:latin typeface="+mn-lt"/>
              </a:rPr>
              <a:t>10/31/2017</a:t>
            </a:r>
            <a:endParaRPr lang="en-US" sz="2200" b="1" dirty="0">
              <a:latin typeface="+mn-lt"/>
            </a:endParaRPr>
          </a:p>
          <a:p>
            <a:pPr marL="457200" lvl="1" indent="0">
              <a:spcBef>
                <a:spcPts val="1800"/>
              </a:spcBef>
              <a:buNone/>
            </a:pPr>
            <a:r>
              <a:rPr lang="en-US" sz="2200" dirty="0" smtClean="0">
                <a:latin typeface="+mn-lt"/>
              </a:rPr>
              <a:t>  </a:t>
            </a:r>
            <a:endParaRPr lang="en-US" sz="2200" b="1" i="1" dirty="0">
              <a:latin typeface="+mn-lt"/>
            </a:endParaRPr>
          </a:p>
        </p:txBody>
      </p:sp>
    </p:spTree>
    <p:extLst>
      <p:ext uri="{BB962C8B-B14F-4D97-AF65-F5344CB8AC3E}">
        <p14:creationId xmlns:p14="http://schemas.microsoft.com/office/powerpoint/2010/main" val="3911626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3600" dirty="0" smtClean="0"/>
              <a:t>Primary Reported Uses of Telehealth</a:t>
            </a:r>
            <a:br>
              <a:rPr lang="en-US" sz="3600" dirty="0" smtClean="0"/>
            </a:br>
            <a:r>
              <a:rPr lang="en-US" sz="3600" dirty="0" smtClean="0"/>
              <a:t>in Health Care Facilities</a:t>
            </a:r>
            <a:endParaRPr lang="en-US" sz="3600" dirty="0"/>
          </a:p>
        </p:txBody>
      </p:sp>
      <p:sp>
        <p:nvSpPr>
          <p:cNvPr id="4" name="Slide Number Placeholder 3"/>
          <p:cNvSpPr>
            <a:spLocks noGrp="1"/>
          </p:cNvSpPr>
          <p:nvPr>
            <p:ph type="sldNum" sz="quarter" idx="4294967295"/>
          </p:nvPr>
        </p:nvSpPr>
        <p:spPr/>
        <p:txBody>
          <a:bodyPr/>
          <a:lstStyle/>
          <a:p>
            <a:fld id="{43319979-42B2-40D0-85D4-45FB21FF1E50}" type="slidenum">
              <a:rPr lang="en-US" altLang="en-US" smtClean="0"/>
              <a:pPr/>
              <a:t>17</a:t>
            </a:fld>
            <a:endParaRPr lang="en-US" altLang="en-US"/>
          </a:p>
        </p:txBody>
      </p:sp>
      <p:pic>
        <p:nvPicPr>
          <p:cNvPr id="5" name="Picture 4"/>
          <p:cNvPicPr>
            <a:picLocks noChangeAspect="1"/>
          </p:cNvPicPr>
          <p:nvPr/>
        </p:nvPicPr>
        <p:blipFill>
          <a:blip r:embed="rId3"/>
          <a:stretch>
            <a:fillRect/>
          </a:stretch>
        </p:blipFill>
        <p:spPr>
          <a:xfrm>
            <a:off x="762000" y="1600200"/>
            <a:ext cx="7481887" cy="4269419"/>
          </a:xfrm>
          <a:prstGeom prst="rect">
            <a:avLst/>
          </a:prstGeom>
        </p:spPr>
      </p:pic>
    </p:spTree>
    <p:extLst>
      <p:ext uri="{BB962C8B-B14F-4D97-AF65-F5344CB8AC3E}">
        <p14:creationId xmlns:p14="http://schemas.microsoft.com/office/powerpoint/2010/main" val="3206018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endParaRPr lang="en-US" altLang="en-US" dirty="0"/>
          </a:p>
        </p:txBody>
      </p:sp>
      <p:pic>
        <p:nvPicPr>
          <p:cNvPr id="6" name="Picture 5"/>
          <p:cNvPicPr>
            <a:picLocks noChangeAspect="1"/>
          </p:cNvPicPr>
          <p:nvPr/>
        </p:nvPicPr>
        <p:blipFill>
          <a:blip r:embed="rId3"/>
          <a:stretch>
            <a:fillRect/>
          </a:stretch>
        </p:blipFill>
        <p:spPr>
          <a:xfrm>
            <a:off x="152399" y="1588241"/>
            <a:ext cx="8839201" cy="4042538"/>
          </a:xfrm>
          <a:prstGeom prst="rect">
            <a:avLst/>
          </a:prstGeom>
        </p:spPr>
      </p:pic>
      <p:sp>
        <p:nvSpPr>
          <p:cNvPr id="3" name="Title 2"/>
          <p:cNvSpPr>
            <a:spLocks noGrp="1"/>
          </p:cNvSpPr>
          <p:nvPr>
            <p:ph type="title"/>
          </p:nvPr>
        </p:nvSpPr>
        <p:spPr>
          <a:xfrm>
            <a:off x="391159" y="213360"/>
            <a:ext cx="8361680" cy="1143000"/>
          </a:xfrm>
        </p:spPr>
        <p:txBody>
          <a:bodyPr>
            <a:normAutofit fontScale="90000"/>
          </a:bodyPr>
          <a:lstStyle/>
          <a:p>
            <a:r>
              <a:rPr lang="en-US" dirty="0" smtClean="0"/>
              <a:t>Telehealth Modalities Currently Used,</a:t>
            </a:r>
            <a:br>
              <a:rPr lang="en-US" dirty="0" smtClean="0"/>
            </a:br>
            <a:r>
              <a:rPr lang="en-US" sz="3100" dirty="0" smtClean="0"/>
              <a:t>by Facility Type</a:t>
            </a:r>
            <a:endParaRPr lang="en-US" sz="3100" dirty="0"/>
          </a:p>
        </p:txBody>
      </p:sp>
    </p:spTree>
    <p:extLst>
      <p:ext uri="{BB962C8B-B14F-4D97-AF65-F5344CB8AC3E}">
        <p14:creationId xmlns:p14="http://schemas.microsoft.com/office/powerpoint/2010/main" val="1910266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Arial" panose="020B0604020202020204" pitchFamily="34" charset="0"/>
              <a:buChar char="•"/>
              <a:defRPr sz="3200">
                <a:solidFill>
                  <a:schemeClr val="tx1"/>
                </a:solidFill>
                <a:latin typeface="Minion Pro"/>
              </a:defRPr>
            </a:lvl1pPr>
            <a:lvl2pPr marL="742950" indent="-285750">
              <a:spcBef>
                <a:spcPct val="20000"/>
              </a:spcBef>
              <a:buClr>
                <a:srgbClr val="C00000"/>
              </a:buClr>
              <a:buFont typeface="Arial" panose="020B0604020202020204" pitchFamily="34" charset="0"/>
              <a:buChar char="–"/>
              <a:defRPr sz="2800">
                <a:solidFill>
                  <a:schemeClr val="tx1"/>
                </a:solidFill>
                <a:latin typeface="Minion Pro"/>
              </a:defRPr>
            </a:lvl2pPr>
            <a:lvl3pPr marL="1143000" indent="-228600">
              <a:spcBef>
                <a:spcPct val="20000"/>
              </a:spcBef>
              <a:buClr>
                <a:srgbClr val="C00000"/>
              </a:buClr>
              <a:buFont typeface="Arial" panose="020B0604020202020204" pitchFamily="34" charset="0"/>
              <a:buChar char="•"/>
              <a:defRPr sz="2400">
                <a:solidFill>
                  <a:schemeClr val="tx1"/>
                </a:solidFill>
                <a:latin typeface="Minion Pro"/>
              </a:defRPr>
            </a:lvl3pPr>
            <a:lvl4pPr marL="1600200" indent="-228600">
              <a:spcBef>
                <a:spcPct val="20000"/>
              </a:spcBef>
              <a:buClr>
                <a:srgbClr val="C00000"/>
              </a:buClr>
              <a:buFont typeface="Arial" panose="020B0604020202020204" pitchFamily="34" charset="0"/>
              <a:buChar char="–"/>
              <a:defRPr sz="2000">
                <a:solidFill>
                  <a:schemeClr val="tx1"/>
                </a:solidFill>
                <a:latin typeface="Minion Pro"/>
              </a:defRPr>
            </a:lvl4pPr>
            <a:lvl5pPr marL="2057400" indent="-228600">
              <a:spcBef>
                <a:spcPct val="20000"/>
              </a:spcBef>
              <a:buClr>
                <a:srgbClr val="C00000"/>
              </a:buClr>
              <a:buFont typeface="Arial" panose="020B0604020202020204" pitchFamily="34" charset="0"/>
              <a:buChar char="»"/>
              <a:defRPr sz="2000">
                <a:solidFill>
                  <a:schemeClr val="tx1"/>
                </a:solidFill>
                <a:latin typeface="Minion Pro"/>
              </a:defRPr>
            </a:lvl5pPr>
            <a:lvl6pPr marL="25146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6pPr>
            <a:lvl7pPr marL="29718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7pPr>
            <a:lvl8pPr marL="34290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8pPr>
            <a:lvl9pPr marL="38862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9pPr>
          </a:lstStyle>
          <a:p>
            <a:pPr>
              <a:spcBef>
                <a:spcPct val="0"/>
              </a:spcBef>
              <a:buClrTx/>
              <a:buFontTx/>
              <a:buNone/>
            </a:pPr>
            <a:endParaRPr lang="en-US" altLang="en-US" sz="1200" dirty="0" smtClean="0">
              <a:solidFill>
                <a:srgbClr val="376092"/>
              </a:solidFill>
              <a:latin typeface="Myriad Pro"/>
            </a:endParaRPr>
          </a:p>
        </p:txBody>
      </p:sp>
      <p:graphicFrame>
        <p:nvGraphicFramePr>
          <p:cNvPr id="12" name="Diagram 11"/>
          <p:cNvGraphicFramePr/>
          <p:nvPr/>
        </p:nvGraphicFramePr>
        <p:xfrm>
          <a:off x="704848" y="1600200"/>
          <a:ext cx="777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5"/>
          <p:cNvGraphicFramePr>
            <a:graphicFrameLocks/>
          </p:cNvGraphicFramePr>
          <p:nvPr>
            <p:extLst>
              <p:ext uri="{D42A27DB-BD31-4B8C-83A1-F6EECF244321}">
                <p14:modId xmlns:p14="http://schemas.microsoft.com/office/powerpoint/2010/main" val="604715988"/>
              </p:ext>
            </p:extLst>
          </p:nvPr>
        </p:nvGraphicFramePr>
        <p:xfrm>
          <a:off x="794886" y="2013400"/>
          <a:ext cx="8096248" cy="3777800"/>
        </p:xfrm>
        <a:graphic>
          <a:graphicData uri="http://schemas.openxmlformats.org/drawingml/2006/chart">
            <c:chart xmlns:c="http://schemas.openxmlformats.org/drawingml/2006/chart" xmlns:r="http://schemas.openxmlformats.org/officeDocument/2006/relationships" r:id="rId8"/>
          </a:graphicData>
        </a:graphic>
      </p:graphicFrame>
      <p:sp>
        <p:nvSpPr>
          <p:cNvPr id="25606" name="TextBox 1"/>
          <p:cNvSpPr txBox="1">
            <a:spLocks noChangeArrowheads="1"/>
          </p:cNvSpPr>
          <p:nvPr/>
        </p:nvSpPr>
        <p:spPr bwMode="auto">
          <a:xfrm>
            <a:off x="895348" y="1062037"/>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panose="020B0604020202020204" pitchFamily="34" charset="0"/>
              <a:buChar char="•"/>
              <a:defRPr sz="3200">
                <a:solidFill>
                  <a:schemeClr val="tx1"/>
                </a:solidFill>
                <a:latin typeface="Minion Pro"/>
              </a:defRPr>
            </a:lvl1pPr>
            <a:lvl2pPr marL="742950" indent="-285750">
              <a:spcBef>
                <a:spcPct val="20000"/>
              </a:spcBef>
              <a:buClr>
                <a:srgbClr val="C00000"/>
              </a:buClr>
              <a:buFont typeface="Arial" panose="020B0604020202020204" pitchFamily="34" charset="0"/>
              <a:buChar char="–"/>
              <a:defRPr sz="2800">
                <a:solidFill>
                  <a:schemeClr val="tx1"/>
                </a:solidFill>
                <a:latin typeface="Minion Pro"/>
              </a:defRPr>
            </a:lvl2pPr>
            <a:lvl3pPr marL="1143000" indent="-228600">
              <a:spcBef>
                <a:spcPct val="20000"/>
              </a:spcBef>
              <a:buClr>
                <a:srgbClr val="C00000"/>
              </a:buClr>
              <a:buFont typeface="Arial" panose="020B0604020202020204" pitchFamily="34" charset="0"/>
              <a:buChar char="•"/>
              <a:defRPr sz="2400">
                <a:solidFill>
                  <a:schemeClr val="tx1"/>
                </a:solidFill>
                <a:latin typeface="Minion Pro"/>
              </a:defRPr>
            </a:lvl3pPr>
            <a:lvl4pPr marL="1600200" indent="-228600">
              <a:spcBef>
                <a:spcPct val="20000"/>
              </a:spcBef>
              <a:buClr>
                <a:srgbClr val="C00000"/>
              </a:buClr>
              <a:buFont typeface="Arial" panose="020B0604020202020204" pitchFamily="34" charset="0"/>
              <a:buChar char="–"/>
              <a:defRPr sz="2000">
                <a:solidFill>
                  <a:schemeClr val="tx1"/>
                </a:solidFill>
                <a:latin typeface="Minion Pro"/>
              </a:defRPr>
            </a:lvl4pPr>
            <a:lvl5pPr marL="2057400" indent="-228600">
              <a:spcBef>
                <a:spcPct val="20000"/>
              </a:spcBef>
              <a:buClr>
                <a:srgbClr val="C00000"/>
              </a:buClr>
              <a:buFont typeface="Arial" panose="020B0604020202020204" pitchFamily="34" charset="0"/>
              <a:buChar char="»"/>
              <a:defRPr sz="2000">
                <a:solidFill>
                  <a:schemeClr val="tx1"/>
                </a:solidFill>
                <a:latin typeface="Minion Pro"/>
              </a:defRPr>
            </a:lvl5pPr>
            <a:lvl6pPr marL="25146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6pPr>
            <a:lvl7pPr marL="29718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7pPr>
            <a:lvl8pPr marL="34290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8pPr>
            <a:lvl9pPr marL="38862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9pPr>
          </a:lstStyle>
          <a:p>
            <a:pPr algn="ctr" eaLnBrk="1" hangingPunct="1">
              <a:spcBef>
                <a:spcPct val="0"/>
              </a:spcBef>
              <a:buClrTx/>
              <a:buFontTx/>
              <a:buNone/>
            </a:pPr>
            <a:r>
              <a:rPr lang="en-US" altLang="en-US" sz="1800" b="1" i="1" dirty="0">
                <a:solidFill>
                  <a:schemeClr val="accent2">
                    <a:lumMod val="75000"/>
                  </a:schemeClr>
                </a:solidFill>
                <a:latin typeface="Calibri" panose="020F0502020204030204" pitchFamily="34" charset="0"/>
              </a:rPr>
              <a:t>“What benefits has your facility attained as a result of implementing telehealth services?   (Select all that apply)” </a:t>
            </a:r>
            <a:endParaRPr lang="en-US" altLang="en-US" sz="1800" i="1" dirty="0">
              <a:solidFill>
                <a:schemeClr val="accent2">
                  <a:lumMod val="75000"/>
                </a:schemeClr>
              </a:solidFill>
              <a:latin typeface="Calibri" panose="020F0502020204030204" pitchFamily="34" charset="0"/>
            </a:endParaRPr>
          </a:p>
        </p:txBody>
      </p:sp>
      <p:sp>
        <p:nvSpPr>
          <p:cNvPr id="2" name="TextBox 1"/>
          <p:cNvSpPr txBox="1"/>
          <p:nvPr/>
        </p:nvSpPr>
        <p:spPr>
          <a:xfrm>
            <a:off x="1026091" y="415706"/>
            <a:ext cx="7091818" cy="646331"/>
          </a:xfrm>
          <a:prstGeom prst="rect">
            <a:avLst/>
          </a:prstGeom>
          <a:noFill/>
          <a:ln>
            <a:noFill/>
          </a:ln>
        </p:spPr>
        <p:txBody>
          <a:bodyPr wrap="square" rtlCol="0">
            <a:spAutoFit/>
          </a:bodyPr>
          <a:lstStyle/>
          <a:p>
            <a:pPr algn="ctr"/>
            <a:r>
              <a:rPr lang="en-US" sz="3600" b="1" dirty="0" smtClean="0">
                <a:solidFill>
                  <a:srgbClr val="1F497D">
                    <a:lumMod val="75000"/>
                  </a:srgbClr>
                </a:solidFill>
                <a:latin typeface="Myriad Pro" pitchFamily="34" charset="0"/>
                <a:ea typeface="+mj-ea"/>
                <a:cs typeface="+mj-cs"/>
              </a:rPr>
              <a:t>Benefits Reported by Facilities</a:t>
            </a:r>
            <a:endParaRPr lang="en-US" dirty="0"/>
          </a:p>
        </p:txBody>
      </p:sp>
    </p:spTree>
    <p:extLst>
      <p:ext uri="{BB962C8B-B14F-4D97-AF65-F5344CB8AC3E}">
        <p14:creationId xmlns:p14="http://schemas.microsoft.com/office/powerpoint/2010/main" val="53471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rot="16200000">
            <a:off x="2039062" y="2622098"/>
            <a:ext cx="4179105" cy="1285816"/>
          </a:xfrm>
          <a:prstGeom prst="rect">
            <a:avLst/>
          </a:prstGeom>
          <a:noFill/>
        </p:spPr>
        <p:txBody>
          <a:bodyPr wrap="none" lIns="91440" tIns="45720" rIns="91440" bIns="45720">
            <a:normAutofit/>
          </a:bodyPr>
          <a:lstStyle/>
          <a:p>
            <a:pPr algn="ctr"/>
            <a:r>
              <a:rPr lang="en-US" sz="6600" b="0" cap="none" spc="0" dirty="0" smtClean="0">
                <a:ln w="0"/>
                <a:solidFill>
                  <a:schemeClr val="accent1"/>
                </a:solidFill>
                <a:effectLst>
                  <a:outerShdw blurRad="38100" dist="25400" dir="5400000" algn="ctr" rotWithShape="0">
                    <a:srgbClr val="6E747A">
                      <a:alpha val="43000"/>
                    </a:srgbClr>
                  </a:outerShdw>
                </a:effectLst>
              </a:rPr>
              <a:t>Technology</a:t>
            </a:r>
            <a:endParaRPr lang="en-US" sz="66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4913960" y="1061696"/>
            <a:ext cx="2824299" cy="923330"/>
          </a:xfrm>
          <a:prstGeom prst="rect">
            <a:avLst/>
          </a:prstGeom>
          <a:noFill/>
        </p:spPr>
        <p:txBody>
          <a:bodyPr wrap="none" lIns="91440" tIns="45720" rIns="91440" bIns="45720">
            <a:norm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Information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4715581" y="2612259"/>
            <a:ext cx="3482556" cy="923330"/>
          </a:xfrm>
          <a:prstGeom prst="rect">
            <a:avLst/>
          </a:prstGeom>
          <a:noFill/>
        </p:spPr>
        <p:txBody>
          <a:bodyPr wrap="none" lIns="91440" tIns="45720" rIns="91440" bIns="45720">
            <a:noAutofit/>
          </a:bodyPr>
          <a:lstStyle/>
          <a:p>
            <a:pPr algn="ctr"/>
            <a:r>
              <a:rPr lang="en-US" sz="8800" b="0" cap="none" spc="0" dirty="0" smtClean="0">
                <a:ln w="0"/>
                <a:solidFill>
                  <a:schemeClr val="accent1"/>
                </a:solidFill>
                <a:effectLst>
                  <a:outerShdw blurRad="38100" dist="25400" dir="5400000" algn="ctr" rotWithShape="0">
                    <a:srgbClr val="6E747A">
                      <a:alpha val="43000"/>
                    </a:srgbClr>
                  </a:outerShdw>
                </a:effectLst>
              </a:rPr>
              <a:t>Health IT</a:t>
            </a:r>
            <a:endParaRPr lang="en-US" sz="88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a:spLocks noChangeAspect="1"/>
          </p:cNvSpPr>
          <p:nvPr/>
        </p:nvSpPr>
        <p:spPr>
          <a:xfrm>
            <a:off x="1888385" y="754440"/>
            <a:ext cx="3920162" cy="491073"/>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Electronic Health Records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a:spLocks noChangeAspect="1"/>
          </p:cNvSpPr>
          <p:nvPr/>
        </p:nvSpPr>
        <p:spPr>
          <a:xfrm>
            <a:off x="5215919" y="2379149"/>
            <a:ext cx="3820611"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Meaningful Use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a:spLocks noChangeAspect="1"/>
          </p:cNvSpPr>
          <p:nvPr/>
        </p:nvSpPr>
        <p:spPr>
          <a:xfrm>
            <a:off x="4529774" y="4500987"/>
            <a:ext cx="2193782"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Telehealth</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1" name="Rectangle 10"/>
          <p:cNvSpPr>
            <a:spLocks noChangeAspect="1"/>
          </p:cNvSpPr>
          <p:nvPr/>
        </p:nvSpPr>
        <p:spPr>
          <a:xfrm>
            <a:off x="4729141" y="1954057"/>
            <a:ext cx="2193782"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Patient Look-Up</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p:cNvSpPr>
            <a:spLocks noChangeAspect="1"/>
          </p:cNvSpPr>
          <p:nvPr/>
        </p:nvSpPr>
        <p:spPr>
          <a:xfrm rot="16200000">
            <a:off x="1225754" y="2977337"/>
            <a:ext cx="4082370"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Event Notification Service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a:spLocks noChangeAspect="1"/>
          </p:cNvSpPr>
          <p:nvPr/>
        </p:nvSpPr>
        <p:spPr>
          <a:xfrm>
            <a:off x="557620" y="1255759"/>
            <a:ext cx="2193782"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Direct Messaging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4" name="Rectangle 13"/>
          <p:cNvSpPr>
            <a:spLocks noChangeAspect="1"/>
          </p:cNvSpPr>
          <p:nvPr/>
        </p:nvSpPr>
        <p:spPr>
          <a:xfrm>
            <a:off x="1638720" y="3613607"/>
            <a:ext cx="2193782"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HL7</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p:cNvSpPr>
            <a:spLocks noChangeAspect="1"/>
          </p:cNvSpPr>
          <p:nvPr/>
        </p:nvSpPr>
        <p:spPr>
          <a:xfrm rot="16200000">
            <a:off x="7252329" y="5131054"/>
            <a:ext cx="2193782"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ADT Feeds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6" name="Rectangle 15"/>
          <p:cNvSpPr>
            <a:spLocks noChangeAspect="1"/>
          </p:cNvSpPr>
          <p:nvPr/>
        </p:nvSpPr>
        <p:spPr>
          <a:xfrm>
            <a:off x="4119028" y="3978140"/>
            <a:ext cx="2193782" cy="478602"/>
          </a:xfrm>
          <a:prstGeom prst="rect">
            <a:avLst/>
          </a:prstGeom>
          <a:noFill/>
        </p:spPr>
        <p:txBody>
          <a:bodyPr wrap="none" lIns="91440" tIns="45720" rIns="91440" bIns="45720">
            <a:normAutofit fontScale="550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ICD-10</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p:cNvSpPr>
            <a:spLocks noChangeAspect="1"/>
          </p:cNvSpPr>
          <p:nvPr/>
        </p:nvSpPr>
        <p:spPr>
          <a:xfrm rot="16200000">
            <a:off x="2805278" y="1795814"/>
            <a:ext cx="1572783" cy="343123"/>
          </a:xfrm>
          <a:prstGeom prst="rect">
            <a:avLst/>
          </a:prstGeom>
          <a:noFill/>
        </p:spPr>
        <p:txBody>
          <a:bodyPr wrap="none" lIns="91440" tIns="45720" rIns="91440" bIns="45720">
            <a:normAutofit fontScale="325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Robotic Surgery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8" name="Rectangle 17"/>
          <p:cNvSpPr>
            <a:spLocks noChangeAspect="1"/>
          </p:cNvSpPr>
          <p:nvPr/>
        </p:nvSpPr>
        <p:spPr>
          <a:xfrm>
            <a:off x="6456859" y="4552379"/>
            <a:ext cx="1572783" cy="343123"/>
          </a:xfrm>
          <a:prstGeom prst="rect">
            <a:avLst/>
          </a:prstGeom>
          <a:noFill/>
        </p:spPr>
        <p:txBody>
          <a:bodyPr wrap="none" lIns="91440" tIns="45720" rIns="91440" bIns="45720">
            <a:normAutofit fontScale="325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Data Analytics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9" name="Rectangle 18"/>
          <p:cNvSpPr>
            <a:spLocks noChangeAspect="1"/>
          </p:cNvSpPr>
          <p:nvPr/>
        </p:nvSpPr>
        <p:spPr>
          <a:xfrm rot="16200000">
            <a:off x="1329281" y="2526844"/>
            <a:ext cx="2350087" cy="343123"/>
          </a:xfrm>
          <a:prstGeom prst="rect">
            <a:avLst/>
          </a:prstGeom>
          <a:noFill/>
        </p:spPr>
        <p:txBody>
          <a:bodyPr wrap="none" lIns="91440" tIns="45720" rIns="91440" bIns="45720">
            <a:no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Network</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20" name="Rectangle 19"/>
          <p:cNvSpPr>
            <a:spLocks noChangeAspect="1"/>
          </p:cNvSpPr>
          <p:nvPr/>
        </p:nvSpPr>
        <p:spPr>
          <a:xfrm>
            <a:off x="1468527" y="4047991"/>
            <a:ext cx="1572783" cy="343123"/>
          </a:xfrm>
          <a:prstGeom prst="rect">
            <a:avLst/>
          </a:prstGeom>
          <a:noFill/>
        </p:spPr>
        <p:txBody>
          <a:bodyPr wrap="none" lIns="91440" tIns="45720" rIns="91440" bIns="45720">
            <a:normAutofit fontScale="325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Data Repository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angle 20"/>
          <p:cNvSpPr>
            <a:spLocks noChangeAspect="1"/>
          </p:cNvSpPr>
          <p:nvPr/>
        </p:nvSpPr>
        <p:spPr>
          <a:xfrm rot="16200000">
            <a:off x="3796205" y="4888295"/>
            <a:ext cx="1572783" cy="343123"/>
          </a:xfrm>
          <a:prstGeom prst="rect">
            <a:avLst/>
          </a:prstGeom>
          <a:noFill/>
        </p:spPr>
        <p:txBody>
          <a:bodyPr wrap="none" lIns="91440" tIns="45720" rIns="91440" bIns="45720">
            <a:normAutofit fontScale="325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Electronic Transactions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angle 21"/>
          <p:cNvSpPr>
            <a:spLocks noChangeAspect="1"/>
          </p:cNvSpPr>
          <p:nvPr/>
        </p:nvSpPr>
        <p:spPr>
          <a:xfrm>
            <a:off x="4405184" y="2440963"/>
            <a:ext cx="1572783" cy="343123"/>
          </a:xfrm>
          <a:prstGeom prst="rect">
            <a:avLst/>
          </a:prstGeom>
          <a:noFill/>
        </p:spPr>
        <p:txBody>
          <a:bodyPr wrap="none" lIns="91440" tIns="45720" rIns="91440" bIns="45720">
            <a:normAutofit fontScale="32500" lnSpcReduction="2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Patient Portal</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3" name="Rectangle 22"/>
          <p:cNvSpPr/>
          <p:nvPr/>
        </p:nvSpPr>
        <p:spPr>
          <a:xfrm>
            <a:off x="5796430" y="3839391"/>
            <a:ext cx="2824299" cy="815175"/>
          </a:xfrm>
          <a:prstGeom prst="rect">
            <a:avLst/>
          </a:prstGeom>
          <a:noFill/>
        </p:spPr>
        <p:txBody>
          <a:bodyPr wrap="none" lIns="91440" tIns="45720" rIns="91440" bIns="45720">
            <a:normAutofit fontScale="92500" lnSpcReduction="10000"/>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Exchange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4" name="Rectangle 23"/>
          <p:cNvSpPr>
            <a:spLocks noChangeAspect="1"/>
          </p:cNvSpPr>
          <p:nvPr/>
        </p:nvSpPr>
        <p:spPr>
          <a:xfrm>
            <a:off x="5359968" y="4793315"/>
            <a:ext cx="2193782" cy="478602"/>
          </a:xfrm>
          <a:prstGeom prst="rect">
            <a:avLst/>
          </a:prstGeom>
          <a:noFill/>
        </p:spPr>
        <p:txBody>
          <a:bodyPr wrap="none" lIns="91440" tIns="45720" rIns="91440" bIns="45720">
            <a:no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Coordinated Care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136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0-#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1000"/>
                            </p:stCondLst>
                            <p:childTnLst>
                              <p:par>
                                <p:cTn id="75" presetID="2" presetClass="entr" presetSubtype="4"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par>
                          <p:cTn id="79" fill="hold">
                            <p:stCondLst>
                              <p:cond delay="1500"/>
                            </p:stCondLst>
                            <p:childTnLst>
                              <p:par>
                                <p:cTn id="80" presetID="2" presetClass="entr" presetSubtype="2"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1+#ppt_w/2"/>
                                          </p:val>
                                        </p:tav>
                                        <p:tav tm="100000">
                                          <p:val>
                                            <p:strVal val="#ppt_x"/>
                                          </p:val>
                                        </p:tav>
                                      </p:tavLst>
                                    </p:anim>
                                    <p:anim calcmode="lin" valueType="num">
                                      <p:cBhvr additive="base">
                                        <p:cTn id="8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1+#ppt_w/2"/>
                                          </p:val>
                                        </p:tav>
                                        <p:tav tm="100000">
                                          <p:val>
                                            <p:strVal val="#ppt_x"/>
                                          </p:val>
                                        </p:tav>
                                      </p:tavLst>
                                    </p:anim>
                                    <p:anim calcmode="lin" valueType="num">
                                      <p:cBhvr additive="base">
                                        <p:cTn id="89" dur="500" fill="hold"/>
                                        <p:tgtEl>
                                          <p:spTgt spid="22"/>
                                        </p:tgtEl>
                                        <p:attrNameLst>
                                          <p:attrName>ppt_y</p:attrName>
                                        </p:attrNameLst>
                                      </p:cBhvr>
                                      <p:tavLst>
                                        <p:tav tm="0">
                                          <p:val>
                                            <p:strVal val="#ppt_y"/>
                                          </p:val>
                                        </p:tav>
                                        <p:tav tm="100000">
                                          <p:val>
                                            <p:strVal val="#ppt_y"/>
                                          </p:val>
                                        </p:tav>
                                      </p:tavLst>
                                    </p:anim>
                                  </p:childTnLst>
                                </p:cTn>
                              </p:par>
                            </p:childTnLst>
                          </p:cTn>
                        </p:par>
                        <p:par>
                          <p:cTn id="90" fill="hold">
                            <p:stCondLst>
                              <p:cond delay="500"/>
                            </p:stCondLst>
                            <p:childTnLst>
                              <p:par>
                                <p:cTn id="91" presetID="2" presetClass="entr" presetSubtype="4"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par>
                          <p:cTn id="95" fill="hold">
                            <p:stCondLst>
                              <p:cond delay="1000"/>
                            </p:stCondLst>
                            <p:childTnLst>
                              <p:par>
                                <p:cTn id="96" presetID="2" presetClass="entr" presetSubtype="2"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1+#ppt_w/2"/>
                                          </p:val>
                                        </p:tav>
                                        <p:tav tm="100000">
                                          <p:val>
                                            <p:strVal val="#ppt_x"/>
                                          </p:val>
                                        </p:tav>
                                      </p:tavLst>
                                    </p:anim>
                                    <p:anim calcmode="lin" valueType="num">
                                      <p:cBhvr additive="base">
                                        <p:cTn id="99" dur="500" fill="hold"/>
                                        <p:tgtEl>
                                          <p:spTgt spid="9"/>
                                        </p:tgtEl>
                                        <p:attrNameLst>
                                          <p:attrName>ppt_y</p:attrName>
                                        </p:attrNameLst>
                                      </p:cBhvr>
                                      <p:tavLst>
                                        <p:tav tm="0">
                                          <p:val>
                                            <p:strVal val="#ppt_y"/>
                                          </p:val>
                                        </p:tav>
                                        <p:tav tm="100000">
                                          <p:val>
                                            <p:strVal val="#ppt_y"/>
                                          </p:val>
                                        </p:tav>
                                      </p:tavLst>
                                    </p:anim>
                                  </p:childTnLst>
                                </p:cTn>
                              </p:par>
                            </p:childTnLst>
                          </p:cTn>
                        </p:par>
                        <p:par>
                          <p:cTn id="100" fill="hold">
                            <p:stCondLst>
                              <p:cond delay="1500"/>
                            </p:stCondLst>
                            <p:childTnLst>
                              <p:par>
                                <p:cTn id="101" presetID="2" presetClass="entr" presetSubtype="4"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1+#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2"/>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Practitioner Telehealth Use</a:t>
            </a:r>
            <a:endParaRPr lang="en-US" sz="4400" dirty="0"/>
          </a:p>
        </p:txBody>
      </p:sp>
      <p:pic>
        <p:nvPicPr>
          <p:cNvPr id="5" name="Content Placeholder 4"/>
          <p:cNvPicPr>
            <a:picLocks noGrp="1" noChangeAspect="1"/>
          </p:cNvPicPr>
          <p:nvPr>
            <p:ph idx="1"/>
          </p:nvPr>
        </p:nvPicPr>
        <p:blipFill>
          <a:blip r:embed="rId3"/>
          <a:stretch>
            <a:fillRect/>
          </a:stretch>
        </p:blipFill>
        <p:spPr>
          <a:xfrm>
            <a:off x="457200" y="1398625"/>
            <a:ext cx="8229600" cy="4459159"/>
          </a:xfrm>
          <a:prstGeom prst="rect">
            <a:avLst/>
          </a:prstGeom>
        </p:spPr>
      </p:pic>
      <p:sp>
        <p:nvSpPr>
          <p:cNvPr id="4" name="Slide Number Placeholder 3"/>
          <p:cNvSpPr>
            <a:spLocks noGrp="1"/>
          </p:cNvSpPr>
          <p:nvPr>
            <p:ph type="sldNum" sz="quarter" idx="4294967295"/>
          </p:nvPr>
        </p:nvSpPr>
        <p:spPr/>
        <p:txBody>
          <a:bodyPr/>
          <a:lstStyle/>
          <a:p>
            <a:fld id="{43319979-42B2-40D0-85D4-45FB21FF1E50}" type="slidenum">
              <a:rPr lang="en-US" altLang="en-US" smtClean="0"/>
              <a:pPr/>
              <a:t>20</a:t>
            </a:fld>
            <a:endParaRPr lang="en-US" altLang="en-US"/>
          </a:p>
        </p:txBody>
      </p:sp>
    </p:spTree>
    <p:extLst>
      <p:ext uri="{BB962C8B-B14F-4D97-AF65-F5344CB8AC3E}">
        <p14:creationId xmlns:p14="http://schemas.microsoft.com/office/powerpoint/2010/main" val="655560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7843" t="19303" r="10598" b="27383"/>
          <a:stretch/>
        </p:blipFill>
        <p:spPr>
          <a:xfrm>
            <a:off x="389075" y="1915427"/>
            <a:ext cx="4009670" cy="3389125"/>
          </a:xfrm>
          <a:prstGeom prst="rect">
            <a:avLst/>
          </a:prstGeom>
          <a:ln>
            <a:noFill/>
          </a:ln>
        </p:spPr>
      </p:pic>
      <p:sp>
        <p:nvSpPr>
          <p:cNvPr id="6" name="Title 1"/>
          <p:cNvSpPr>
            <a:spLocks noGrp="1"/>
          </p:cNvSpPr>
          <p:nvPr>
            <p:ph type="title"/>
          </p:nvPr>
        </p:nvSpPr>
        <p:spPr>
          <a:xfrm>
            <a:off x="304800" y="274638"/>
            <a:ext cx="8534400" cy="1143000"/>
          </a:xfrm>
        </p:spPr>
        <p:txBody>
          <a:bodyPr>
            <a:normAutofit/>
          </a:bodyPr>
          <a:lstStyle/>
          <a:p>
            <a:r>
              <a:rPr lang="en-US" sz="4400" dirty="0" smtClean="0"/>
              <a:t>Example Telehealth Programs</a:t>
            </a:r>
            <a:endParaRPr lang="en-US" sz="4400" dirty="0"/>
          </a:p>
        </p:txBody>
      </p:sp>
      <p:pic>
        <p:nvPicPr>
          <p:cNvPr id="7" name="Picture 6"/>
          <p:cNvPicPr>
            <a:picLocks noChangeAspect="1"/>
          </p:cNvPicPr>
          <p:nvPr/>
        </p:nvPicPr>
        <p:blipFill>
          <a:blip r:embed="rId3"/>
          <a:stretch>
            <a:fillRect/>
          </a:stretch>
        </p:blipFill>
        <p:spPr>
          <a:xfrm>
            <a:off x="5515277" y="1476476"/>
            <a:ext cx="2171700" cy="1271239"/>
          </a:xfrm>
          <a:prstGeom prst="rect">
            <a:avLst/>
          </a:prstGeom>
        </p:spPr>
      </p:pic>
      <p:sp>
        <p:nvSpPr>
          <p:cNvPr id="9" name="TextBox 8"/>
          <p:cNvSpPr txBox="1"/>
          <p:nvPr/>
        </p:nvSpPr>
        <p:spPr>
          <a:xfrm>
            <a:off x="4793382" y="2747714"/>
            <a:ext cx="418699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Florida Adventist partners with Advanced ICU Care, a provider of Tele-ICU services, to provide </a:t>
            </a:r>
            <a:r>
              <a:rPr lang="en-US" b="1" dirty="0" smtClean="0"/>
              <a:t>24/7 care</a:t>
            </a:r>
          </a:p>
          <a:p>
            <a:endParaRPr lang="en-US" dirty="0" smtClean="0"/>
          </a:p>
          <a:p>
            <a:pPr marL="285750" indent="-285750">
              <a:buFont typeface="Arial" panose="020B0604020202020204" pitchFamily="34" charset="0"/>
              <a:buChar char="•"/>
            </a:pPr>
            <a:r>
              <a:rPr lang="en-US" dirty="0" smtClean="0"/>
              <a:t>Two-way video access in each patient’s room enables face to face consultations between the bedside and practitioners for evaluations or when call on by a caregiver</a:t>
            </a:r>
            <a:endParaRPr lang="en-US" dirty="0"/>
          </a:p>
        </p:txBody>
      </p:sp>
    </p:spTree>
    <p:extLst>
      <p:ext uri="{BB962C8B-B14F-4D97-AF65-F5344CB8AC3E}">
        <p14:creationId xmlns:p14="http://schemas.microsoft.com/office/powerpoint/2010/main" val="522922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274638"/>
            <a:ext cx="8534400" cy="1143000"/>
          </a:xfrm>
        </p:spPr>
        <p:txBody>
          <a:bodyPr>
            <a:normAutofit/>
          </a:bodyPr>
          <a:lstStyle/>
          <a:p>
            <a:r>
              <a:rPr lang="en-US" sz="4400" dirty="0" smtClean="0"/>
              <a:t>Example Telehealth Programs</a:t>
            </a:r>
            <a:endParaRPr lang="en-US" sz="4400" dirty="0"/>
          </a:p>
        </p:txBody>
      </p:sp>
      <p:sp>
        <p:nvSpPr>
          <p:cNvPr id="4" name="Slide Number Placeholder 3"/>
          <p:cNvSpPr>
            <a:spLocks noGrp="1"/>
          </p:cNvSpPr>
          <p:nvPr>
            <p:ph type="sldNum" sz="quarter" idx="4"/>
          </p:nvPr>
        </p:nvSpPr>
        <p:spPr/>
        <p:txBody>
          <a:bodyPr/>
          <a:lstStyle/>
          <a:p>
            <a:fld id="{92351276-899D-4574-94CF-FDF2418DFF16}" type="slidenum">
              <a:rPr lang="en-US" smtClean="0">
                <a:solidFill>
                  <a:srgbClr val="4F81BD">
                    <a:lumMod val="75000"/>
                  </a:srgbClr>
                </a:solidFill>
              </a:rPr>
              <a:pPr/>
              <a:t>22</a:t>
            </a:fld>
            <a:endParaRPr lang="en-US" dirty="0">
              <a:solidFill>
                <a:srgbClr val="4F81BD">
                  <a:lumMod val="75000"/>
                </a:srgbClr>
              </a:solidFill>
            </a:endParaRPr>
          </a:p>
        </p:txBody>
      </p:sp>
      <p:pic>
        <p:nvPicPr>
          <p:cNvPr id="13" name="Picture 12"/>
          <p:cNvPicPr>
            <a:picLocks noChangeAspect="1"/>
          </p:cNvPicPr>
          <p:nvPr/>
        </p:nvPicPr>
        <p:blipFill>
          <a:blip r:embed="rId3"/>
          <a:stretch>
            <a:fillRect/>
          </a:stretch>
        </p:blipFill>
        <p:spPr>
          <a:xfrm>
            <a:off x="457200" y="1981200"/>
            <a:ext cx="3244282" cy="3443437"/>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3886199" y="2819400"/>
            <a:ext cx="49530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 Mayo Clinic medical specialist located at a distance from the patient connects via technology with local care teams to assess, diagnose and treat </a:t>
            </a:r>
            <a:r>
              <a:rPr lang="en-US" dirty="0" smtClean="0"/>
              <a:t>patients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Enhancing </a:t>
            </a:r>
            <a:r>
              <a:rPr lang="en-US" dirty="0"/>
              <a:t>the telemedicine services it offers to the </a:t>
            </a:r>
            <a:r>
              <a:rPr lang="en-US" b="1" dirty="0"/>
              <a:t>more than 45 hospitals across nine states </a:t>
            </a:r>
            <a:r>
              <a:rPr lang="en-US" dirty="0"/>
              <a:t>served by Mayo Clinic’s emergency telemedicine services</a:t>
            </a:r>
          </a:p>
          <a:p>
            <a:pPr marL="285750" indent="-285750">
              <a:buFont typeface="Arial" panose="020B0604020202020204" pitchFamily="34" charset="0"/>
              <a:buChar char="•"/>
            </a:pP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637065"/>
            <a:ext cx="910370" cy="1015414"/>
          </a:xfrm>
          <a:prstGeom prst="rect">
            <a:avLst/>
          </a:prstGeom>
        </p:spPr>
      </p:pic>
    </p:spTree>
    <p:extLst>
      <p:ext uri="{BB962C8B-B14F-4D97-AF65-F5344CB8AC3E}">
        <p14:creationId xmlns:p14="http://schemas.microsoft.com/office/powerpoint/2010/main" val="1686916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4400" dirty="0" smtClean="0"/>
              <a:t>Example Telehealth Programs</a:t>
            </a:r>
            <a:endParaRPr lang="en-US" sz="4400" dirty="0"/>
          </a:p>
        </p:txBody>
      </p:sp>
      <p:sp>
        <p:nvSpPr>
          <p:cNvPr id="3" name="Content Placeholder 2"/>
          <p:cNvSpPr>
            <a:spLocks noGrp="1"/>
          </p:cNvSpPr>
          <p:nvPr>
            <p:ph idx="1"/>
          </p:nvPr>
        </p:nvSpPr>
        <p:spPr>
          <a:xfrm>
            <a:off x="533400" y="3009117"/>
            <a:ext cx="8229600" cy="2783515"/>
          </a:xfrm>
        </p:spPr>
        <p:txBody>
          <a:bodyPr>
            <a:normAutofit/>
          </a:bodyPr>
          <a:lstStyle/>
          <a:p>
            <a:pPr>
              <a:spcBef>
                <a:spcPts val="1800"/>
              </a:spcBef>
            </a:pPr>
            <a:r>
              <a:rPr lang="en-US" sz="2000" dirty="0">
                <a:latin typeface="+mn-lt"/>
                <a:hlinkClick r:id="rId3"/>
              </a:rPr>
              <a:t>Memorial Healthcare System</a:t>
            </a:r>
            <a:r>
              <a:rPr lang="en-US" sz="2000" dirty="0">
                <a:latin typeface="+mn-lt"/>
              </a:rPr>
              <a:t> </a:t>
            </a:r>
            <a:r>
              <a:rPr lang="en-US" sz="2000" dirty="0" smtClean="0">
                <a:latin typeface="+mn-lt"/>
              </a:rPr>
              <a:t>unveiled </a:t>
            </a:r>
            <a:r>
              <a:rPr lang="en-US" sz="2000" dirty="0">
                <a:latin typeface="+mn-lt"/>
              </a:rPr>
              <a:t>a direct-to-consumer </a:t>
            </a:r>
            <a:r>
              <a:rPr lang="en-US" sz="2000" dirty="0" smtClean="0">
                <a:latin typeface="+mn-lt"/>
              </a:rPr>
              <a:t>tool in 9/2016 </a:t>
            </a:r>
          </a:p>
          <a:p>
            <a:pPr>
              <a:spcBef>
                <a:spcPts val="1800"/>
              </a:spcBef>
            </a:pPr>
            <a:r>
              <a:rPr lang="en-US" sz="2000" dirty="0">
                <a:latin typeface="+mn-lt"/>
              </a:rPr>
              <a:t>P</a:t>
            </a:r>
            <a:r>
              <a:rPr lang="en-US" sz="2000" dirty="0" smtClean="0">
                <a:latin typeface="+mn-lt"/>
              </a:rPr>
              <a:t>rovides </a:t>
            </a:r>
            <a:r>
              <a:rPr lang="en-US" sz="2000" dirty="0">
                <a:latin typeface="+mn-lt"/>
              </a:rPr>
              <a:t>consumers </a:t>
            </a:r>
            <a:r>
              <a:rPr lang="en-US" sz="2000" dirty="0" smtClean="0">
                <a:latin typeface="+mn-lt"/>
              </a:rPr>
              <a:t>the </a:t>
            </a:r>
            <a:r>
              <a:rPr lang="en-US" sz="2000" dirty="0">
                <a:latin typeface="+mn-lt"/>
              </a:rPr>
              <a:t>ability to connect 24/7 with a Memorial doctor and get diagnosed online for non-emergency cases quicker than if the patient was sitting in the emergency room seeking that same level of </a:t>
            </a:r>
            <a:r>
              <a:rPr lang="en-US" sz="2000" dirty="0" smtClean="0">
                <a:latin typeface="+mn-lt"/>
              </a:rPr>
              <a:t>care </a:t>
            </a:r>
          </a:p>
          <a:p>
            <a:pPr>
              <a:spcBef>
                <a:spcPts val="1800"/>
              </a:spcBef>
            </a:pPr>
            <a:r>
              <a:rPr lang="en-US" sz="2000" dirty="0" smtClean="0">
                <a:latin typeface="+mn-lt"/>
              </a:rPr>
              <a:t>In </a:t>
            </a:r>
            <a:r>
              <a:rPr lang="en-US" sz="2000" dirty="0">
                <a:latin typeface="+mn-lt"/>
              </a:rPr>
              <a:t>some cases, the $49 fee to connect with </a:t>
            </a:r>
            <a:r>
              <a:rPr lang="en-US" sz="2000" dirty="0" err="1">
                <a:latin typeface="+mn-lt"/>
              </a:rPr>
              <a:t>MemorialDocNow</a:t>
            </a:r>
            <a:r>
              <a:rPr lang="en-US" sz="2000" dirty="0">
                <a:latin typeface="+mn-lt"/>
              </a:rPr>
              <a:t> may be even more affordable than a co-pay for ER or Urgent Care visits</a:t>
            </a:r>
          </a:p>
        </p:txBody>
      </p:sp>
      <p:sp>
        <p:nvSpPr>
          <p:cNvPr id="4" name="Slide Number Placeholder 3"/>
          <p:cNvSpPr>
            <a:spLocks noGrp="1"/>
          </p:cNvSpPr>
          <p:nvPr>
            <p:ph type="sldNum" sz="quarter" idx="4"/>
          </p:nvPr>
        </p:nvSpPr>
        <p:spPr/>
        <p:txBody>
          <a:bodyPr/>
          <a:lstStyle/>
          <a:p>
            <a:fld id="{92351276-899D-4574-94CF-FDF2418DFF16}" type="slidenum">
              <a:rPr lang="en-US" smtClean="0">
                <a:solidFill>
                  <a:srgbClr val="4F81BD">
                    <a:lumMod val="75000"/>
                  </a:srgbClr>
                </a:solidFill>
              </a:rPr>
              <a:pPr/>
              <a:t>23</a:t>
            </a:fld>
            <a:endParaRPr lang="en-US" dirty="0">
              <a:solidFill>
                <a:srgbClr val="4F81BD">
                  <a:lumMod val="75000"/>
                </a:srgbClr>
              </a:solidFill>
            </a:endParaRPr>
          </a:p>
        </p:txBody>
      </p:sp>
      <p:pic>
        <p:nvPicPr>
          <p:cNvPr id="5" name="Picture 4"/>
          <p:cNvPicPr>
            <a:picLocks noChangeAspect="1"/>
          </p:cNvPicPr>
          <p:nvPr/>
        </p:nvPicPr>
        <p:blipFill>
          <a:blip r:embed="rId4"/>
          <a:stretch>
            <a:fillRect/>
          </a:stretch>
        </p:blipFill>
        <p:spPr>
          <a:xfrm>
            <a:off x="914400" y="1636556"/>
            <a:ext cx="3867150" cy="962025"/>
          </a:xfrm>
          <a:prstGeom prst="rect">
            <a:avLst/>
          </a:prstGeom>
        </p:spPr>
      </p:pic>
      <p:pic>
        <p:nvPicPr>
          <p:cNvPr id="6" name="Picture 5"/>
          <p:cNvPicPr>
            <a:picLocks noChangeAspect="1"/>
          </p:cNvPicPr>
          <p:nvPr/>
        </p:nvPicPr>
        <p:blipFill>
          <a:blip r:embed="rId5"/>
          <a:stretch>
            <a:fillRect/>
          </a:stretch>
        </p:blipFill>
        <p:spPr>
          <a:xfrm>
            <a:off x="5791200" y="1295400"/>
            <a:ext cx="1905000" cy="1494799"/>
          </a:xfrm>
          <a:prstGeom prst="rect">
            <a:avLst/>
          </a:prstGeom>
        </p:spPr>
      </p:pic>
    </p:spTree>
    <p:extLst>
      <p:ext uri="{BB962C8B-B14F-4D97-AF65-F5344CB8AC3E}">
        <p14:creationId xmlns:p14="http://schemas.microsoft.com/office/powerpoint/2010/main" val="2349416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4400" dirty="0" smtClean="0"/>
              <a:t>Example Telehealth Programs</a:t>
            </a:r>
            <a:endParaRPr lang="en-US" sz="4400" dirty="0"/>
          </a:p>
        </p:txBody>
      </p:sp>
      <p:sp>
        <p:nvSpPr>
          <p:cNvPr id="4" name="Slide Number Placeholder 3"/>
          <p:cNvSpPr>
            <a:spLocks noGrp="1"/>
          </p:cNvSpPr>
          <p:nvPr>
            <p:ph type="sldNum" sz="quarter" idx="4"/>
          </p:nvPr>
        </p:nvSpPr>
        <p:spPr/>
        <p:txBody>
          <a:bodyPr/>
          <a:lstStyle/>
          <a:p>
            <a:fld id="{92351276-899D-4574-94CF-FDF2418DFF16}" type="slidenum">
              <a:rPr lang="en-US" smtClean="0">
                <a:solidFill>
                  <a:srgbClr val="4F81BD">
                    <a:lumMod val="75000"/>
                  </a:srgbClr>
                </a:solidFill>
              </a:rPr>
              <a:pPr/>
              <a:t>24</a:t>
            </a:fld>
            <a:endParaRPr lang="en-US" dirty="0">
              <a:solidFill>
                <a:srgbClr val="4F81BD">
                  <a:lumMod val="75000"/>
                </a:srgbClr>
              </a:solidFill>
            </a:endParaRPr>
          </a:p>
        </p:txBody>
      </p:sp>
      <p:pic>
        <p:nvPicPr>
          <p:cNvPr id="5" name="Picture 4"/>
          <p:cNvPicPr>
            <a:picLocks noChangeAspect="1"/>
          </p:cNvPicPr>
          <p:nvPr/>
        </p:nvPicPr>
        <p:blipFill rotWithShape="1">
          <a:blip r:embed="rId3"/>
          <a:srcRect l="-1" r="37314"/>
          <a:stretch/>
        </p:blipFill>
        <p:spPr>
          <a:xfrm>
            <a:off x="743578" y="1304746"/>
            <a:ext cx="3904622" cy="846138"/>
          </a:xfrm>
          <a:prstGeom prst="rect">
            <a:avLst/>
          </a:prstGeom>
        </p:spPr>
      </p:pic>
      <p:pic>
        <p:nvPicPr>
          <p:cNvPr id="6" name="Picture 5"/>
          <p:cNvPicPr>
            <a:picLocks noChangeAspect="1"/>
          </p:cNvPicPr>
          <p:nvPr/>
        </p:nvPicPr>
        <p:blipFill>
          <a:blip r:embed="rId4"/>
          <a:stretch>
            <a:fillRect/>
          </a:stretch>
        </p:blipFill>
        <p:spPr>
          <a:xfrm>
            <a:off x="4876800" y="1449695"/>
            <a:ext cx="3679031" cy="639832"/>
          </a:xfrm>
          <a:prstGeom prst="rect">
            <a:avLst/>
          </a:prstGeom>
        </p:spPr>
      </p:pic>
      <p:sp>
        <p:nvSpPr>
          <p:cNvPr id="7" name="TextBox 6"/>
          <p:cNvSpPr txBox="1"/>
          <p:nvPr/>
        </p:nvSpPr>
        <p:spPr>
          <a:xfrm>
            <a:off x="495300" y="2472422"/>
            <a:ext cx="8305800" cy="3139321"/>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dirty="0"/>
              <a:t>The University of Miami Pediatric Mobile </a:t>
            </a:r>
            <a:r>
              <a:rPr lang="en-US" dirty="0" smtClean="0"/>
              <a:t>Clinic provides </a:t>
            </a:r>
            <a:r>
              <a:rPr lang="en-US" dirty="0"/>
              <a:t>medical care to uninsured children in </a:t>
            </a:r>
            <a:r>
              <a:rPr lang="en-US" dirty="0" smtClean="0"/>
              <a:t>need - was awarded </a:t>
            </a:r>
            <a:r>
              <a:rPr lang="en-US" dirty="0"/>
              <a:t>a $105,000 grant from the Florida Association of Free and Charitable Clinics (FAFCC) via the Florida Department of </a:t>
            </a:r>
            <a:r>
              <a:rPr lang="en-US" dirty="0" smtClean="0"/>
              <a:t>Health in 2015</a:t>
            </a: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r>
              <a:rPr lang="en-US" dirty="0" smtClean="0"/>
              <a:t>The </a:t>
            </a:r>
            <a:r>
              <a:rPr lang="en-US" dirty="0"/>
              <a:t>Pediatric Mobile Clinic offers well visits, sports physicals, immunizations, management of chronic conditions, urgent care, mental health and social </a:t>
            </a:r>
            <a:r>
              <a:rPr lang="en-US" dirty="0" smtClean="0"/>
              <a:t>work</a:t>
            </a: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r>
              <a:rPr lang="en-US" dirty="0" smtClean="0"/>
              <a:t>Services were </a:t>
            </a:r>
            <a:r>
              <a:rPr lang="en-US" dirty="0"/>
              <a:t>expanded </a:t>
            </a:r>
            <a:r>
              <a:rPr lang="en-US" dirty="0" smtClean="0"/>
              <a:t>to include store </a:t>
            </a:r>
            <a:r>
              <a:rPr lang="en-US" dirty="0"/>
              <a:t>and forward consults </a:t>
            </a:r>
            <a:r>
              <a:rPr lang="en-US" dirty="0" smtClean="0"/>
              <a:t>- allowing </a:t>
            </a:r>
            <a:r>
              <a:rPr lang="en-US" dirty="0"/>
              <a:t>onsite physicians to upload patient information, including images, documents and videos, to a secure web portal where an offsite specialist can later download the information and make diagnoses or treatment recommendations</a:t>
            </a:r>
          </a:p>
        </p:txBody>
      </p:sp>
    </p:spTree>
    <p:extLst>
      <p:ext uri="{BB962C8B-B14F-4D97-AF65-F5344CB8AC3E}">
        <p14:creationId xmlns:p14="http://schemas.microsoft.com/office/powerpoint/2010/main" val="284835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 CMP Grant Project</a:t>
            </a:r>
            <a:endParaRPr lang="en-US" dirty="0"/>
          </a:p>
        </p:txBody>
      </p:sp>
      <p:sp>
        <p:nvSpPr>
          <p:cNvPr id="10" name="Content Placeholder 9"/>
          <p:cNvSpPr>
            <a:spLocks noGrp="1"/>
          </p:cNvSpPr>
          <p:nvPr>
            <p:ph sz="half" idx="1"/>
          </p:nvPr>
        </p:nvSpPr>
        <p:spPr>
          <a:xfrm>
            <a:off x="457200" y="1417638"/>
            <a:ext cx="8229600" cy="4708525"/>
          </a:xfrm>
        </p:spPr>
        <p:txBody>
          <a:bodyPr>
            <a:normAutofit/>
          </a:bodyPr>
          <a:lstStyle/>
          <a:p>
            <a:pPr lvl="0"/>
            <a:r>
              <a:rPr lang="en-US" b="1" dirty="0">
                <a:latin typeface="+mn-lt"/>
              </a:rPr>
              <a:t>Overview/Purpose: </a:t>
            </a:r>
          </a:p>
          <a:p>
            <a:pPr lvl="1"/>
            <a:r>
              <a:rPr lang="en-US" dirty="0">
                <a:latin typeface="+mn-lt"/>
              </a:rPr>
              <a:t>Access to specialized care after hours has become an important issue in the quality of care and quality of life of nursing home residents. In-home telemedicine will reduce emergency room visits, hospitalizations, and will provide for a better quality of life for nursing home residents.</a:t>
            </a:r>
          </a:p>
          <a:p>
            <a:pPr lvl="1">
              <a:spcBef>
                <a:spcPts val="1200"/>
              </a:spcBef>
            </a:pPr>
            <a:r>
              <a:rPr lang="en-US" dirty="0">
                <a:latin typeface="+mn-lt"/>
              </a:rPr>
              <a:t>This project will attempt to reduce the frequency of avoidable hospital admissions and readmissions; improve resident health outcomes; and reduce overall health care spending without restricting access to care through telemedicine services</a:t>
            </a:r>
            <a:r>
              <a:rPr lang="en-US" dirty="0" smtClean="0">
                <a:latin typeface="+mn-lt"/>
              </a:rPr>
              <a:t>.</a:t>
            </a:r>
            <a:endParaRPr lang="en-US" dirty="0">
              <a:latin typeface="+mn-lt"/>
            </a:endParaRPr>
          </a:p>
        </p:txBody>
      </p:sp>
    </p:spTree>
    <p:extLst>
      <p:ext uri="{BB962C8B-B14F-4D97-AF65-F5344CB8AC3E}">
        <p14:creationId xmlns:p14="http://schemas.microsoft.com/office/powerpoint/2010/main" val="191810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7840" y="237867"/>
            <a:ext cx="8229600" cy="7781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2">
                    <a:lumMod val="75000"/>
                  </a:schemeClr>
                </a:solidFill>
                <a:effectLst/>
                <a:latin typeface="Myriad Pro" pitchFamily="34" charset="0"/>
                <a:ea typeface="+mj-ea"/>
                <a:cs typeface="+mj-cs"/>
              </a:defRPr>
            </a:lvl1pPr>
          </a:lstStyle>
          <a:p>
            <a:r>
              <a:rPr lang="en-US" dirty="0" smtClean="0"/>
              <a:t>Telehealth CMP Grant Project</a:t>
            </a:r>
            <a:endParaRPr lang="en-US" dirty="0"/>
          </a:p>
        </p:txBody>
      </p:sp>
      <p:grpSp>
        <p:nvGrpSpPr>
          <p:cNvPr id="6" name="Group 5"/>
          <p:cNvGrpSpPr/>
          <p:nvPr/>
        </p:nvGrpSpPr>
        <p:grpSpPr>
          <a:xfrm>
            <a:off x="1256160" y="1016000"/>
            <a:ext cx="6323200" cy="1613023"/>
            <a:chOff x="1804175" y="2733996"/>
            <a:chExt cx="6466285" cy="1623692"/>
          </a:xfrm>
        </p:grpSpPr>
        <p:pic>
          <p:nvPicPr>
            <p:cNvPr id="7" name="Picture 6"/>
            <p:cNvPicPr>
              <a:picLocks noChangeAspect="1"/>
            </p:cNvPicPr>
            <p:nvPr/>
          </p:nvPicPr>
          <p:blipFill>
            <a:blip r:embed="rId2"/>
            <a:stretch>
              <a:fillRect/>
            </a:stretch>
          </p:blipFill>
          <p:spPr>
            <a:xfrm>
              <a:off x="1804175" y="2733996"/>
              <a:ext cx="6466285" cy="1623692"/>
            </a:xfrm>
            <a:prstGeom prst="rect">
              <a:avLst/>
            </a:prstGeom>
          </p:spPr>
        </p:pic>
        <p:pic>
          <p:nvPicPr>
            <p:cNvPr id="8" name="Picture 7"/>
            <p:cNvPicPr>
              <a:picLocks noChangeAspect="1"/>
            </p:cNvPicPr>
            <p:nvPr/>
          </p:nvPicPr>
          <p:blipFill>
            <a:blip r:embed="rId3"/>
            <a:stretch>
              <a:fillRect/>
            </a:stretch>
          </p:blipFill>
          <p:spPr>
            <a:xfrm>
              <a:off x="2482356" y="2928938"/>
              <a:ext cx="911999" cy="847564"/>
            </a:xfrm>
            <a:prstGeom prst="rect">
              <a:avLst/>
            </a:prstGeom>
          </p:spPr>
        </p:pic>
      </p:grpSp>
      <p:sp>
        <p:nvSpPr>
          <p:cNvPr id="9" name="Content Placeholder 10"/>
          <p:cNvSpPr>
            <a:spLocks noGrp="1"/>
          </p:cNvSpPr>
          <p:nvPr>
            <p:ph sz="half" idx="2"/>
          </p:nvPr>
        </p:nvSpPr>
        <p:spPr>
          <a:xfrm>
            <a:off x="1514729" y="2629023"/>
            <a:ext cx="6552309" cy="3257551"/>
          </a:xfrm>
        </p:spPr>
        <p:txBody>
          <a:bodyPr>
            <a:normAutofit fontScale="77500" lnSpcReduction="20000"/>
          </a:bodyPr>
          <a:lstStyle/>
          <a:p>
            <a:pPr lvl="0">
              <a:spcBef>
                <a:spcPts val="1200"/>
              </a:spcBef>
            </a:pPr>
            <a:r>
              <a:rPr lang="en-US" b="1" dirty="0">
                <a:latin typeface="+mn-lt"/>
              </a:rPr>
              <a:t>Project Amount: $275,000</a:t>
            </a:r>
          </a:p>
          <a:p>
            <a:pPr lvl="0">
              <a:spcBef>
                <a:spcPts val="1200"/>
              </a:spcBef>
            </a:pPr>
            <a:r>
              <a:rPr lang="en-US" b="1" dirty="0">
                <a:latin typeface="+mn-lt"/>
              </a:rPr>
              <a:t>Telemedicine Providers:</a:t>
            </a:r>
          </a:p>
          <a:p>
            <a:pPr lvl="1">
              <a:spcBef>
                <a:spcPts val="1200"/>
              </a:spcBef>
            </a:pPr>
            <a:r>
              <a:rPr lang="en-US" sz="2600" dirty="0" err="1">
                <a:latin typeface="+mn-lt"/>
              </a:rPr>
              <a:t>TripleCare</a:t>
            </a:r>
            <a:endParaRPr lang="en-US" sz="2600" dirty="0">
              <a:latin typeface="+mn-lt"/>
            </a:endParaRPr>
          </a:p>
          <a:p>
            <a:pPr lvl="1">
              <a:spcBef>
                <a:spcPts val="1200"/>
              </a:spcBef>
            </a:pPr>
            <a:r>
              <a:rPr lang="en-US" sz="2600" dirty="0" err="1">
                <a:latin typeface="+mn-lt"/>
              </a:rPr>
              <a:t>DocsConnect</a:t>
            </a:r>
            <a:endParaRPr lang="en-US" sz="2600" dirty="0">
              <a:latin typeface="+mn-lt"/>
            </a:endParaRPr>
          </a:p>
          <a:p>
            <a:pPr lvl="0">
              <a:spcBef>
                <a:spcPts val="1200"/>
              </a:spcBef>
            </a:pPr>
            <a:r>
              <a:rPr lang="en-US" b="1" dirty="0">
                <a:latin typeface="+mn-lt"/>
              </a:rPr>
              <a:t>Telemedicine services:</a:t>
            </a:r>
          </a:p>
          <a:p>
            <a:pPr lvl="1">
              <a:spcBef>
                <a:spcPts val="1200"/>
              </a:spcBef>
            </a:pPr>
            <a:r>
              <a:rPr lang="en-US" sz="2600" dirty="0">
                <a:latin typeface="+mn-lt"/>
              </a:rPr>
              <a:t>Provided at four Florida nursing homes </a:t>
            </a:r>
          </a:p>
          <a:p>
            <a:pPr lvl="1">
              <a:spcBef>
                <a:spcPts val="1200"/>
              </a:spcBef>
            </a:pPr>
            <a:r>
              <a:rPr lang="en-US" sz="2600" dirty="0">
                <a:latin typeface="+mn-lt"/>
              </a:rPr>
              <a:t>Utilized from 6:00 pm to 7 am EST, Monday through Friday, all day Saturday, Sunday and national </a:t>
            </a:r>
            <a:r>
              <a:rPr lang="en-US" sz="2600" dirty="0" smtClean="0">
                <a:latin typeface="+mn-lt"/>
              </a:rPr>
              <a:t>holidays</a:t>
            </a:r>
            <a:endParaRPr lang="en-US" sz="2600" dirty="0">
              <a:latin typeface="+mn-lt"/>
            </a:endParaRPr>
          </a:p>
          <a:p>
            <a:pPr>
              <a:spcBef>
                <a:spcPts val="1200"/>
              </a:spcBef>
            </a:pPr>
            <a:endParaRPr lang="en-US" dirty="0">
              <a:latin typeface="+mn-lt"/>
            </a:endParaRPr>
          </a:p>
        </p:txBody>
      </p:sp>
    </p:spTree>
    <p:extLst>
      <p:ext uri="{BB962C8B-B14F-4D97-AF65-F5344CB8AC3E}">
        <p14:creationId xmlns:p14="http://schemas.microsoft.com/office/powerpoint/2010/main" val="1441751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5130"/>
            <a:ext cx="8229600" cy="1567470"/>
          </a:xfrm>
        </p:spPr>
        <p:txBody>
          <a:bodyPr>
            <a:normAutofit/>
          </a:bodyPr>
          <a:lstStyle/>
          <a:p>
            <a:r>
              <a:rPr lang="en-US" sz="4400" dirty="0" smtClean="0"/>
              <a:t>Telehealth Challenges</a:t>
            </a:r>
            <a:r>
              <a:rPr lang="en-US" sz="4400" dirty="0" smtClean="0"/>
              <a:t/>
            </a:r>
            <a:br>
              <a:rPr lang="en-US" sz="4400" dirty="0" smtClean="0"/>
            </a:br>
            <a:endParaRPr lang="en-US" sz="1800" i="1" dirty="0"/>
          </a:p>
        </p:txBody>
      </p:sp>
      <p:sp>
        <p:nvSpPr>
          <p:cNvPr id="3" name="Content Placeholder 2"/>
          <p:cNvSpPr>
            <a:spLocks noGrp="1"/>
          </p:cNvSpPr>
          <p:nvPr>
            <p:ph idx="1"/>
          </p:nvPr>
        </p:nvSpPr>
        <p:spPr>
          <a:xfrm>
            <a:off x="766234" y="1752600"/>
            <a:ext cx="7763932" cy="3962401"/>
          </a:xfrm>
        </p:spPr>
        <p:txBody>
          <a:bodyPr>
            <a:noAutofit/>
          </a:bodyPr>
          <a:lstStyle/>
          <a:p>
            <a:pPr>
              <a:spcBef>
                <a:spcPts val="0"/>
              </a:spcBef>
              <a:spcAft>
                <a:spcPts val="1200"/>
              </a:spcAft>
            </a:pPr>
            <a:r>
              <a:rPr lang="en-US" sz="2200" b="1" dirty="0" smtClean="0">
                <a:latin typeface="+mn-lt"/>
              </a:rPr>
              <a:t>Payment Parody</a:t>
            </a:r>
          </a:p>
          <a:p>
            <a:pPr>
              <a:spcBef>
                <a:spcPts val="0"/>
              </a:spcBef>
              <a:spcAft>
                <a:spcPts val="1200"/>
              </a:spcAft>
            </a:pPr>
            <a:r>
              <a:rPr lang="en-US" sz="2200" b="1" dirty="0" smtClean="0">
                <a:latin typeface="+mn-lt"/>
              </a:rPr>
              <a:t>Fraud and Exploitation</a:t>
            </a:r>
          </a:p>
          <a:p>
            <a:pPr lvl="1">
              <a:spcBef>
                <a:spcPts val="0"/>
              </a:spcBef>
              <a:spcAft>
                <a:spcPts val="1200"/>
              </a:spcAft>
            </a:pPr>
            <a:r>
              <a:rPr lang="en-US" sz="1800" b="1" dirty="0" smtClean="0">
                <a:latin typeface="+mn-lt"/>
              </a:rPr>
              <a:t>Home Care </a:t>
            </a:r>
          </a:p>
          <a:p>
            <a:pPr lvl="1">
              <a:spcBef>
                <a:spcPts val="0"/>
              </a:spcBef>
              <a:spcAft>
                <a:spcPts val="1200"/>
              </a:spcAft>
            </a:pPr>
            <a:r>
              <a:rPr lang="en-US" sz="1800" b="1" dirty="0" smtClean="0">
                <a:latin typeface="+mn-lt"/>
              </a:rPr>
              <a:t>Telemarketing – Unsolicited </a:t>
            </a:r>
          </a:p>
          <a:p>
            <a:pPr lvl="1">
              <a:spcBef>
                <a:spcPts val="0"/>
              </a:spcBef>
              <a:spcAft>
                <a:spcPts val="1200"/>
              </a:spcAft>
            </a:pPr>
            <a:r>
              <a:rPr lang="en-US" sz="1800" b="1" dirty="0" smtClean="0">
                <a:latin typeface="+mn-lt"/>
              </a:rPr>
              <a:t>Identity Theft/ Patient Broking/ Kickbacks</a:t>
            </a:r>
          </a:p>
          <a:p>
            <a:pPr lvl="1">
              <a:spcBef>
                <a:spcPts val="0"/>
              </a:spcBef>
              <a:spcAft>
                <a:spcPts val="1200"/>
              </a:spcAft>
            </a:pPr>
            <a:r>
              <a:rPr lang="en-US" sz="1800" b="1" dirty="0" smtClean="0">
                <a:latin typeface="+mn-lt"/>
              </a:rPr>
              <a:t>Unnecessary/Custom Equipment and Services</a:t>
            </a:r>
            <a:endParaRPr lang="en-US" sz="1800" dirty="0" smtClean="0">
              <a:latin typeface="+mn-lt"/>
            </a:endParaRPr>
          </a:p>
          <a:p>
            <a:pPr marL="457200" lvl="1" indent="0">
              <a:spcBef>
                <a:spcPts val="1800"/>
              </a:spcBef>
              <a:buNone/>
            </a:pPr>
            <a:r>
              <a:rPr lang="en-US" sz="2200" dirty="0" smtClean="0">
                <a:latin typeface="+mn-lt"/>
              </a:rPr>
              <a:t>  </a:t>
            </a:r>
            <a:endParaRPr lang="en-US" sz="2200" b="1" i="1" dirty="0">
              <a:latin typeface="+mn-lt"/>
            </a:endParaRPr>
          </a:p>
        </p:txBody>
      </p:sp>
    </p:spTree>
    <p:extLst>
      <p:ext uri="{BB962C8B-B14F-4D97-AF65-F5344CB8AC3E}">
        <p14:creationId xmlns:p14="http://schemas.microsoft.com/office/powerpoint/2010/main" val="3058921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501650"/>
            <a:ext cx="8229600" cy="1143000"/>
          </a:xfrm>
        </p:spPr>
        <p:txBody>
          <a:bodyPr>
            <a:noAutofit/>
          </a:bodyPr>
          <a:lstStyle/>
          <a:p>
            <a:r>
              <a:rPr lang="en-US" dirty="0" smtClean="0">
                <a:cs typeface="Arial" panose="020B0604020202020204" pitchFamily="34" charset="0"/>
              </a:rPr>
              <a:t>Other Florida </a:t>
            </a:r>
            <a:r>
              <a:rPr lang="en-US" dirty="0">
                <a:cs typeface="Arial" panose="020B0604020202020204" pitchFamily="34" charset="0"/>
              </a:rPr>
              <a:t>Health IT Initiatives</a:t>
            </a:r>
            <a:endParaRPr lang="en-US" dirty="0">
              <a:latin typeface="+mj-lt"/>
            </a:endParaRPr>
          </a:p>
        </p:txBody>
      </p:sp>
      <p:sp>
        <p:nvSpPr>
          <p:cNvPr id="4" name="Slide Number Placeholder 3"/>
          <p:cNvSpPr>
            <a:spLocks noGrp="1"/>
          </p:cNvSpPr>
          <p:nvPr>
            <p:ph type="sldNum" sz="quarter" idx="4"/>
          </p:nvPr>
        </p:nvSpPr>
        <p:spPr/>
        <p:txBody>
          <a:bodyPr/>
          <a:lstStyle/>
          <a:p>
            <a:fld id="{92351276-899D-4574-94CF-FDF2418DFF16}" type="slidenum">
              <a:rPr lang="en-US" smtClean="0">
                <a:solidFill>
                  <a:srgbClr val="4F81BD">
                    <a:lumMod val="75000"/>
                  </a:srgbClr>
                </a:solidFill>
              </a:rPr>
              <a:pPr/>
              <a:t>28</a:t>
            </a:fld>
            <a:endParaRPr lang="en-US" dirty="0">
              <a:solidFill>
                <a:srgbClr val="4F81BD">
                  <a:lumMod val="75000"/>
                </a:srgbClr>
              </a:solidFill>
            </a:endParaRPr>
          </a:p>
        </p:txBody>
      </p:sp>
      <p:sp>
        <p:nvSpPr>
          <p:cNvPr id="7" name="Content Placeholder 2"/>
          <p:cNvSpPr>
            <a:spLocks noGrp="1"/>
          </p:cNvSpPr>
          <p:nvPr>
            <p:ph idx="1"/>
          </p:nvPr>
        </p:nvSpPr>
        <p:spPr>
          <a:xfrm>
            <a:off x="1828800" y="1885950"/>
            <a:ext cx="5943600" cy="3086100"/>
          </a:xfrm>
        </p:spPr>
        <p:txBody>
          <a:bodyPr>
            <a:normAutofit/>
          </a:bodyPr>
          <a:lstStyle/>
          <a:p>
            <a:pPr>
              <a:spcAft>
                <a:spcPts val="1200"/>
              </a:spcAft>
            </a:pPr>
            <a:r>
              <a:rPr lang="en-US" sz="3600" dirty="0" smtClean="0">
                <a:latin typeface="+mn-lt"/>
                <a:cs typeface="Times New Roman" panose="02020603050405020304" pitchFamily="18" charset="0"/>
              </a:rPr>
              <a:t>FloridaHealthFinder.gov</a:t>
            </a:r>
          </a:p>
          <a:p>
            <a:pPr>
              <a:spcAft>
                <a:spcPts val="1200"/>
              </a:spcAft>
            </a:pPr>
            <a:r>
              <a:rPr lang="en-US" sz="3600" dirty="0" smtClean="0">
                <a:latin typeface="+mn-lt"/>
                <a:cs typeface="Times New Roman" panose="02020603050405020304" pitchFamily="18" charset="0"/>
              </a:rPr>
              <a:t>Price </a:t>
            </a:r>
            <a:r>
              <a:rPr lang="en-US" sz="3600" dirty="0" smtClean="0">
                <a:latin typeface="+mn-lt"/>
                <a:cs typeface="Times New Roman" panose="02020603050405020304" pitchFamily="18" charset="0"/>
              </a:rPr>
              <a:t>Transparency </a:t>
            </a:r>
          </a:p>
          <a:p>
            <a:pPr>
              <a:spcAft>
                <a:spcPts val="1200"/>
              </a:spcAft>
            </a:pPr>
            <a:r>
              <a:rPr lang="en-US" sz="3600" dirty="0" smtClean="0">
                <a:latin typeface="+mn-lt"/>
                <a:cs typeface="Times New Roman" panose="02020603050405020304" pitchFamily="18" charset="0"/>
              </a:rPr>
              <a:t>Promotion of e-Prescribing</a:t>
            </a:r>
          </a:p>
          <a:p>
            <a:pPr>
              <a:spcAft>
                <a:spcPts val="1200"/>
              </a:spcAft>
            </a:pPr>
            <a:endParaRPr lang="en-US" sz="2600" dirty="0">
              <a:latin typeface="+mn-lt"/>
              <a:cs typeface="Times New Roman" panose="02020603050405020304" pitchFamily="18" charset="0"/>
            </a:endParaRPr>
          </a:p>
          <a:p>
            <a:pPr marL="0" indent="0">
              <a:spcAft>
                <a:spcPts val="1200"/>
              </a:spcAft>
              <a:buNone/>
            </a:pPr>
            <a:endParaRPr lang="en-US" sz="2600" dirty="0">
              <a:latin typeface="+mn-lt"/>
              <a:cs typeface="Times New Roman" panose="02020603050405020304" pitchFamily="18" charset="0"/>
            </a:endParaRPr>
          </a:p>
        </p:txBody>
      </p:sp>
    </p:spTree>
    <p:extLst>
      <p:ext uri="{BB962C8B-B14F-4D97-AF65-F5344CB8AC3E}">
        <p14:creationId xmlns:p14="http://schemas.microsoft.com/office/powerpoint/2010/main" val="2114590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855" y="342212"/>
            <a:ext cx="7235190" cy="1158875"/>
          </a:xfrm>
        </p:spPr>
        <p:txBody>
          <a:bodyPr/>
          <a:lstStyle/>
          <a:p>
            <a:r>
              <a:rPr lang="en-US" dirty="0" smtClean="0"/>
              <a:t>Health IT &amp; Regulation</a:t>
            </a:r>
            <a:endParaRPr lang="en-US" dirty="0"/>
          </a:p>
        </p:txBody>
      </p:sp>
      <p:sp>
        <p:nvSpPr>
          <p:cNvPr id="3" name="Content Placeholder 2"/>
          <p:cNvSpPr>
            <a:spLocks noGrp="1"/>
          </p:cNvSpPr>
          <p:nvPr>
            <p:ph idx="1"/>
          </p:nvPr>
        </p:nvSpPr>
        <p:spPr>
          <a:xfrm>
            <a:off x="1126565" y="1273969"/>
            <a:ext cx="7142480" cy="4525963"/>
          </a:xfrm>
        </p:spPr>
        <p:txBody>
          <a:bodyPr>
            <a:normAutofit fontScale="92500" lnSpcReduction="20000"/>
          </a:bodyPr>
          <a:lstStyle/>
          <a:p>
            <a:r>
              <a:rPr lang="en-US" dirty="0">
                <a:latin typeface="+mn-lt"/>
              </a:rPr>
              <a:t>Reimbursement </a:t>
            </a:r>
          </a:p>
          <a:p>
            <a:pPr lvl="1"/>
            <a:r>
              <a:rPr lang="en-US" dirty="0">
                <a:latin typeface="+mn-lt"/>
              </a:rPr>
              <a:t>Public Payers</a:t>
            </a:r>
          </a:p>
          <a:p>
            <a:pPr lvl="1"/>
            <a:r>
              <a:rPr lang="en-US" dirty="0">
                <a:latin typeface="+mn-lt"/>
              </a:rPr>
              <a:t>Private Payers</a:t>
            </a:r>
          </a:p>
          <a:p>
            <a:r>
              <a:rPr lang="en-US" dirty="0" smtClean="0">
                <a:latin typeface="+mn-lt"/>
              </a:rPr>
              <a:t>HIPAA</a:t>
            </a:r>
            <a:endParaRPr lang="en-US" dirty="0">
              <a:latin typeface="+mn-lt"/>
            </a:endParaRPr>
          </a:p>
          <a:p>
            <a:pPr lvl="1"/>
            <a:r>
              <a:rPr lang="en-US" dirty="0" smtClean="0">
                <a:latin typeface="+mn-lt"/>
              </a:rPr>
              <a:t>Patient Consents</a:t>
            </a:r>
            <a:endParaRPr lang="en-US" dirty="0">
              <a:latin typeface="+mn-lt"/>
            </a:endParaRPr>
          </a:p>
          <a:p>
            <a:r>
              <a:rPr lang="en-US" dirty="0" smtClean="0">
                <a:latin typeface="+mn-lt"/>
              </a:rPr>
              <a:t>Impact on State Regulatory Duties</a:t>
            </a:r>
          </a:p>
          <a:p>
            <a:pPr lvl="1"/>
            <a:r>
              <a:rPr lang="en-US" dirty="0" smtClean="0">
                <a:latin typeface="+mn-lt"/>
              </a:rPr>
              <a:t>Integrate Technology</a:t>
            </a:r>
          </a:p>
          <a:p>
            <a:pPr lvl="1"/>
            <a:r>
              <a:rPr lang="en-US" dirty="0" smtClean="0">
                <a:latin typeface="+mn-lt"/>
              </a:rPr>
              <a:t>Leverage </a:t>
            </a:r>
            <a:r>
              <a:rPr lang="en-US" dirty="0" smtClean="0">
                <a:latin typeface="+mn-lt"/>
              </a:rPr>
              <a:t>Analytics </a:t>
            </a:r>
          </a:p>
          <a:p>
            <a:r>
              <a:rPr lang="en-US" dirty="0" smtClean="0">
                <a:latin typeface="+mn-lt"/>
              </a:rPr>
              <a:t>State Requirements Vary </a:t>
            </a:r>
            <a:r>
              <a:rPr lang="en-US" dirty="0">
                <a:latin typeface="+mn-lt"/>
              </a:rPr>
              <a:t>W</a:t>
            </a:r>
            <a:r>
              <a:rPr lang="en-US" dirty="0" smtClean="0">
                <a:latin typeface="+mn-lt"/>
              </a:rPr>
              <a:t>idely </a:t>
            </a:r>
          </a:p>
          <a:p>
            <a:pPr marL="457200" lvl="1" indent="0">
              <a:buNone/>
            </a:pPr>
            <a:r>
              <a:rPr lang="en-US" sz="3200" dirty="0" smtClean="0">
                <a:latin typeface="+mn-lt"/>
              </a:rPr>
              <a:t>– Know Yours</a:t>
            </a:r>
            <a:endParaRPr lang="en-US" sz="3200" dirty="0" smtClean="0">
              <a:latin typeface="+mn-lt"/>
            </a:endParaRPr>
          </a:p>
        </p:txBody>
      </p:sp>
      <p:sp>
        <p:nvSpPr>
          <p:cNvPr id="4" name="Slide Number Placeholder 3"/>
          <p:cNvSpPr>
            <a:spLocks noGrp="1"/>
          </p:cNvSpPr>
          <p:nvPr>
            <p:ph type="sldNum" sz="quarter" idx="4"/>
          </p:nvPr>
        </p:nvSpPr>
        <p:spPr/>
        <p:txBody>
          <a:bodyPr/>
          <a:lstStyle/>
          <a:p>
            <a:fld id="{92351276-899D-4574-94CF-FDF2418DFF16}" type="slidenum">
              <a:rPr lang="en-US" smtClean="0">
                <a:solidFill>
                  <a:srgbClr val="4F81BD">
                    <a:lumMod val="75000"/>
                  </a:srgbClr>
                </a:solidFill>
              </a:rPr>
              <a:pPr/>
              <a:t>29</a:t>
            </a:fld>
            <a:endParaRPr lang="en-US" dirty="0">
              <a:solidFill>
                <a:srgbClr val="4F81BD">
                  <a:lumMod val="75000"/>
                </a:srgbClr>
              </a:solidFill>
            </a:endParaRPr>
          </a:p>
        </p:txBody>
      </p:sp>
    </p:spTree>
    <p:extLst>
      <p:ext uri="{BB962C8B-B14F-4D97-AF65-F5344CB8AC3E}">
        <p14:creationId xmlns:p14="http://schemas.microsoft.com/office/powerpoint/2010/main" val="1933064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21" y="0"/>
            <a:ext cx="92038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365334" y="5366416"/>
            <a:ext cx="5631411" cy="904826"/>
          </a:xfrm>
          <a:prstGeom prst="cloud">
            <a:avLst/>
          </a:prstGeom>
          <a:solidFill>
            <a:schemeClr val="bg1">
              <a:lumMod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060667" y="2657794"/>
            <a:ext cx="3985723" cy="3792718"/>
          </a:xfrm>
          <a:custGeom>
            <a:avLst/>
            <a:gdLst>
              <a:gd name="connsiteX0" fmla="*/ 468925 w 2157203"/>
              <a:gd name="connsiteY0" fmla="*/ 0 h 3689146"/>
              <a:gd name="connsiteX1" fmla="*/ 515817 w 2157203"/>
              <a:gd name="connsiteY1" fmla="*/ 1899139 h 3689146"/>
              <a:gd name="connsiteX2" fmla="*/ 2 w 2157203"/>
              <a:gd name="connsiteY2" fmla="*/ 3313723 h 3689146"/>
              <a:gd name="connsiteX3" fmla="*/ 508002 w 2157203"/>
              <a:gd name="connsiteY3" fmla="*/ 2516554 h 3689146"/>
              <a:gd name="connsiteX4" fmla="*/ 273540 w 2157203"/>
              <a:gd name="connsiteY4" fmla="*/ 3688862 h 3689146"/>
              <a:gd name="connsiteX5" fmla="*/ 828432 w 2157203"/>
              <a:gd name="connsiteY5" fmla="*/ 2391508 h 3689146"/>
              <a:gd name="connsiteX6" fmla="*/ 1524002 w 2157203"/>
              <a:gd name="connsiteY6" fmla="*/ 3540370 h 3689146"/>
              <a:gd name="connsiteX7" fmla="*/ 1250463 w 2157203"/>
              <a:gd name="connsiteY7" fmla="*/ 2711939 h 3689146"/>
              <a:gd name="connsiteX8" fmla="*/ 2157048 w 2157203"/>
              <a:gd name="connsiteY8" fmla="*/ 3071446 h 3689146"/>
              <a:gd name="connsiteX9" fmla="*/ 1328617 w 2157203"/>
              <a:gd name="connsiteY9" fmla="*/ 2446216 h 3689146"/>
              <a:gd name="connsiteX10" fmla="*/ 1977294 w 2157203"/>
              <a:gd name="connsiteY10" fmla="*/ 2665046 h 3689146"/>
              <a:gd name="connsiteX11" fmla="*/ 1141048 w 2157203"/>
              <a:gd name="connsiteY11" fmla="*/ 2125785 h 3689146"/>
              <a:gd name="connsiteX12" fmla="*/ 1008186 w 2157203"/>
              <a:gd name="connsiteY12" fmla="*/ 234462 h 3689146"/>
              <a:gd name="connsiteX0" fmla="*/ 468925 w 2157203"/>
              <a:gd name="connsiteY0" fmla="*/ 0 h 3710342"/>
              <a:gd name="connsiteX1" fmla="*/ 515817 w 2157203"/>
              <a:gd name="connsiteY1" fmla="*/ 1899139 h 3710342"/>
              <a:gd name="connsiteX2" fmla="*/ 2 w 2157203"/>
              <a:gd name="connsiteY2" fmla="*/ 3313723 h 3710342"/>
              <a:gd name="connsiteX3" fmla="*/ 508002 w 2157203"/>
              <a:gd name="connsiteY3" fmla="*/ 2516554 h 3710342"/>
              <a:gd name="connsiteX4" fmla="*/ 267043 w 2157203"/>
              <a:gd name="connsiteY4" fmla="*/ 3710062 h 3710342"/>
              <a:gd name="connsiteX5" fmla="*/ 828432 w 2157203"/>
              <a:gd name="connsiteY5" fmla="*/ 2391508 h 3710342"/>
              <a:gd name="connsiteX6" fmla="*/ 1524002 w 2157203"/>
              <a:gd name="connsiteY6" fmla="*/ 3540370 h 3710342"/>
              <a:gd name="connsiteX7" fmla="*/ 1250463 w 2157203"/>
              <a:gd name="connsiteY7" fmla="*/ 2711939 h 3710342"/>
              <a:gd name="connsiteX8" fmla="*/ 2157048 w 2157203"/>
              <a:gd name="connsiteY8" fmla="*/ 3071446 h 3710342"/>
              <a:gd name="connsiteX9" fmla="*/ 1328617 w 2157203"/>
              <a:gd name="connsiteY9" fmla="*/ 2446216 h 3710342"/>
              <a:gd name="connsiteX10" fmla="*/ 1977294 w 2157203"/>
              <a:gd name="connsiteY10" fmla="*/ 2665046 h 3710342"/>
              <a:gd name="connsiteX11" fmla="*/ 1141048 w 2157203"/>
              <a:gd name="connsiteY11" fmla="*/ 2125785 h 3710342"/>
              <a:gd name="connsiteX12" fmla="*/ 1008186 w 2157203"/>
              <a:gd name="connsiteY12" fmla="*/ 234462 h 3710342"/>
              <a:gd name="connsiteX0" fmla="*/ 470812 w 2159090"/>
              <a:gd name="connsiteY0" fmla="*/ 0 h 3719141"/>
              <a:gd name="connsiteX1" fmla="*/ 517704 w 2159090"/>
              <a:gd name="connsiteY1" fmla="*/ 1899139 h 3719141"/>
              <a:gd name="connsiteX2" fmla="*/ 1889 w 2159090"/>
              <a:gd name="connsiteY2" fmla="*/ 3313723 h 3719141"/>
              <a:gd name="connsiteX3" fmla="*/ 340952 w 2159090"/>
              <a:gd name="connsiteY3" fmla="*/ 2990032 h 3719141"/>
              <a:gd name="connsiteX4" fmla="*/ 268930 w 2159090"/>
              <a:gd name="connsiteY4" fmla="*/ 3710062 h 3719141"/>
              <a:gd name="connsiteX5" fmla="*/ 830319 w 2159090"/>
              <a:gd name="connsiteY5" fmla="*/ 2391508 h 3719141"/>
              <a:gd name="connsiteX6" fmla="*/ 1525889 w 2159090"/>
              <a:gd name="connsiteY6" fmla="*/ 3540370 h 3719141"/>
              <a:gd name="connsiteX7" fmla="*/ 1252350 w 2159090"/>
              <a:gd name="connsiteY7" fmla="*/ 2711939 h 3719141"/>
              <a:gd name="connsiteX8" fmla="*/ 2158935 w 2159090"/>
              <a:gd name="connsiteY8" fmla="*/ 3071446 h 3719141"/>
              <a:gd name="connsiteX9" fmla="*/ 1330504 w 2159090"/>
              <a:gd name="connsiteY9" fmla="*/ 2446216 h 3719141"/>
              <a:gd name="connsiteX10" fmla="*/ 1979181 w 2159090"/>
              <a:gd name="connsiteY10" fmla="*/ 2665046 h 3719141"/>
              <a:gd name="connsiteX11" fmla="*/ 1142935 w 2159090"/>
              <a:gd name="connsiteY11" fmla="*/ 2125785 h 3719141"/>
              <a:gd name="connsiteX12" fmla="*/ 1010073 w 2159090"/>
              <a:gd name="connsiteY12" fmla="*/ 234462 h 3719141"/>
              <a:gd name="connsiteX0" fmla="*/ 470812 w 2159090"/>
              <a:gd name="connsiteY0" fmla="*/ 0 h 3710062"/>
              <a:gd name="connsiteX1" fmla="*/ 517704 w 2159090"/>
              <a:gd name="connsiteY1" fmla="*/ 1899139 h 3710062"/>
              <a:gd name="connsiteX2" fmla="*/ 1889 w 2159090"/>
              <a:gd name="connsiteY2" fmla="*/ 3313723 h 3710062"/>
              <a:gd name="connsiteX3" fmla="*/ 340952 w 2159090"/>
              <a:gd name="connsiteY3" fmla="*/ 2990032 h 3710062"/>
              <a:gd name="connsiteX4" fmla="*/ 268930 w 2159090"/>
              <a:gd name="connsiteY4" fmla="*/ 3710062 h 3710062"/>
              <a:gd name="connsiteX5" fmla="*/ 823822 w 2159090"/>
              <a:gd name="connsiteY5" fmla="*/ 2985123 h 3710062"/>
              <a:gd name="connsiteX6" fmla="*/ 1525889 w 2159090"/>
              <a:gd name="connsiteY6" fmla="*/ 3540370 h 3710062"/>
              <a:gd name="connsiteX7" fmla="*/ 1252350 w 2159090"/>
              <a:gd name="connsiteY7" fmla="*/ 2711939 h 3710062"/>
              <a:gd name="connsiteX8" fmla="*/ 2158935 w 2159090"/>
              <a:gd name="connsiteY8" fmla="*/ 3071446 h 3710062"/>
              <a:gd name="connsiteX9" fmla="*/ 1330504 w 2159090"/>
              <a:gd name="connsiteY9" fmla="*/ 2446216 h 3710062"/>
              <a:gd name="connsiteX10" fmla="*/ 1979181 w 2159090"/>
              <a:gd name="connsiteY10" fmla="*/ 2665046 h 3710062"/>
              <a:gd name="connsiteX11" fmla="*/ 1142935 w 2159090"/>
              <a:gd name="connsiteY11" fmla="*/ 2125785 h 3710062"/>
              <a:gd name="connsiteX12" fmla="*/ 1010073 w 2159090"/>
              <a:gd name="connsiteY12" fmla="*/ 234462 h 3710062"/>
              <a:gd name="connsiteX0" fmla="*/ 470812 w 2158954"/>
              <a:gd name="connsiteY0" fmla="*/ 0 h 3710062"/>
              <a:gd name="connsiteX1" fmla="*/ 517704 w 2158954"/>
              <a:gd name="connsiteY1" fmla="*/ 1899139 h 3710062"/>
              <a:gd name="connsiteX2" fmla="*/ 1889 w 2158954"/>
              <a:gd name="connsiteY2" fmla="*/ 3313723 h 3710062"/>
              <a:gd name="connsiteX3" fmla="*/ 340952 w 2158954"/>
              <a:gd name="connsiteY3" fmla="*/ 2990032 h 3710062"/>
              <a:gd name="connsiteX4" fmla="*/ 268930 w 2158954"/>
              <a:gd name="connsiteY4" fmla="*/ 3710062 h 3710062"/>
              <a:gd name="connsiteX5" fmla="*/ 823822 w 2158954"/>
              <a:gd name="connsiteY5" fmla="*/ 2985123 h 3710062"/>
              <a:gd name="connsiteX6" fmla="*/ 1525889 w 2158954"/>
              <a:gd name="connsiteY6" fmla="*/ 3540370 h 3710062"/>
              <a:gd name="connsiteX7" fmla="*/ 1356312 w 2158954"/>
              <a:gd name="connsiteY7" fmla="*/ 2846209 h 3710062"/>
              <a:gd name="connsiteX8" fmla="*/ 2158935 w 2158954"/>
              <a:gd name="connsiteY8" fmla="*/ 3071446 h 3710062"/>
              <a:gd name="connsiteX9" fmla="*/ 1330504 w 2158954"/>
              <a:gd name="connsiteY9" fmla="*/ 2446216 h 3710062"/>
              <a:gd name="connsiteX10" fmla="*/ 1979181 w 2158954"/>
              <a:gd name="connsiteY10" fmla="*/ 2665046 h 3710062"/>
              <a:gd name="connsiteX11" fmla="*/ 1142935 w 2158954"/>
              <a:gd name="connsiteY11" fmla="*/ 2125785 h 3710062"/>
              <a:gd name="connsiteX12" fmla="*/ 1010073 w 2158954"/>
              <a:gd name="connsiteY12" fmla="*/ 234462 h 3710062"/>
              <a:gd name="connsiteX0" fmla="*/ 470812 w 2160947"/>
              <a:gd name="connsiteY0" fmla="*/ 0 h 3710062"/>
              <a:gd name="connsiteX1" fmla="*/ 517704 w 2160947"/>
              <a:gd name="connsiteY1" fmla="*/ 1899139 h 3710062"/>
              <a:gd name="connsiteX2" fmla="*/ 1889 w 2160947"/>
              <a:gd name="connsiteY2" fmla="*/ 3313723 h 3710062"/>
              <a:gd name="connsiteX3" fmla="*/ 340952 w 2160947"/>
              <a:gd name="connsiteY3" fmla="*/ 2990032 h 3710062"/>
              <a:gd name="connsiteX4" fmla="*/ 268930 w 2160947"/>
              <a:gd name="connsiteY4" fmla="*/ 3710062 h 3710062"/>
              <a:gd name="connsiteX5" fmla="*/ 823822 w 2160947"/>
              <a:gd name="connsiteY5" fmla="*/ 2985123 h 3710062"/>
              <a:gd name="connsiteX6" fmla="*/ 1525889 w 2160947"/>
              <a:gd name="connsiteY6" fmla="*/ 3540370 h 3710062"/>
              <a:gd name="connsiteX7" fmla="*/ 1356312 w 2160947"/>
              <a:gd name="connsiteY7" fmla="*/ 2846209 h 3710062"/>
              <a:gd name="connsiteX8" fmla="*/ 2158935 w 2160947"/>
              <a:gd name="connsiteY8" fmla="*/ 3071446 h 3710062"/>
              <a:gd name="connsiteX9" fmla="*/ 1596906 w 2160947"/>
              <a:gd name="connsiteY9" fmla="*/ 2594620 h 3710062"/>
              <a:gd name="connsiteX10" fmla="*/ 1979181 w 2160947"/>
              <a:gd name="connsiteY10" fmla="*/ 2665046 h 3710062"/>
              <a:gd name="connsiteX11" fmla="*/ 1142935 w 2160947"/>
              <a:gd name="connsiteY11" fmla="*/ 2125785 h 3710062"/>
              <a:gd name="connsiteX12" fmla="*/ 1010073 w 2160947"/>
              <a:gd name="connsiteY12" fmla="*/ 234462 h 3710062"/>
              <a:gd name="connsiteX0" fmla="*/ 890350 w 2580485"/>
              <a:gd name="connsiteY0" fmla="*/ 0 h 3827751"/>
              <a:gd name="connsiteX1" fmla="*/ 937242 w 2580485"/>
              <a:gd name="connsiteY1" fmla="*/ 1899139 h 3827751"/>
              <a:gd name="connsiteX2" fmla="*/ 936 w 2580485"/>
              <a:gd name="connsiteY2" fmla="*/ 3805290 h 3827751"/>
              <a:gd name="connsiteX3" fmla="*/ 760490 w 2580485"/>
              <a:gd name="connsiteY3" fmla="*/ 2990032 h 3827751"/>
              <a:gd name="connsiteX4" fmla="*/ 688468 w 2580485"/>
              <a:gd name="connsiteY4" fmla="*/ 3710062 h 3827751"/>
              <a:gd name="connsiteX5" fmla="*/ 1243360 w 2580485"/>
              <a:gd name="connsiteY5" fmla="*/ 2985123 h 3827751"/>
              <a:gd name="connsiteX6" fmla="*/ 1945427 w 2580485"/>
              <a:gd name="connsiteY6" fmla="*/ 3540370 h 3827751"/>
              <a:gd name="connsiteX7" fmla="*/ 1775850 w 2580485"/>
              <a:gd name="connsiteY7" fmla="*/ 2846209 h 3827751"/>
              <a:gd name="connsiteX8" fmla="*/ 2578473 w 2580485"/>
              <a:gd name="connsiteY8" fmla="*/ 3071446 h 3827751"/>
              <a:gd name="connsiteX9" fmla="*/ 2016444 w 2580485"/>
              <a:gd name="connsiteY9" fmla="*/ 2594620 h 3827751"/>
              <a:gd name="connsiteX10" fmla="*/ 2398719 w 2580485"/>
              <a:gd name="connsiteY10" fmla="*/ 2665046 h 3827751"/>
              <a:gd name="connsiteX11" fmla="*/ 1562473 w 2580485"/>
              <a:gd name="connsiteY11" fmla="*/ 2125785 h 3827751"/>
              <a:gd name="connsiteX12" fmla="*/ 1429611 w 2580485"/>
              <a:gd name="connsiteY12" fmla="*/ 234462 h 3827751"/>
              <a:gd name="connsiteX0" fmla="*/ 890331 w 2580466"/>
              <a:gd name="connsiteY0" fmla="*/ 0 h 3827416"/>
              <a:gd name="connsiteX1" fmla="*/ 937223 w 2580466"/>
              <a:gd name="connsiteY1" fmla="*/ 1899139 h 3827416"/>
              <a:gd name="connsiteX2" fmla="*/ 917 w 2580466"/>
              <a:gd name="connsiteY2" fmla="*/ 3805290 h 3827416"/>
              <a:gd name="connsiteX3" fmla="*/ 760471 w 2580466"/>
              <a:gd name="connsiteY3" fmla="*/ 2990032 h 3827416"/>
              <a:gd name="connsiteX4" fmla="*/ 594392 w 2580466"/>
              <a:gd name="connsiteY4" fmla="*/ 3813549 h 3827416"/>
              <a:gd name="connsiteX5" fmla="*/ 1243341 w 2580466"/>
              <a:gd name="connsiteY5" fmla="*/ 2985123 h 3827416"/>
              <a:gd name="connsiteX6" fmla="*/ 1945408 w 2580466"/>
              <a:gd name="connsiteY6" fmla="*/ 3540370 h 3827416"/>
              <a:gd name="connsiteX7" fmla="*/ 1775831 w 2580466"/>
              <a:gd name="connsiteY7" fmla="*/ 2846209 h 3827416"/>
              <a:gd name="connsiteX8" fmla="*/ 2578454 w 2580466"/>
              <a:gd name="connsiteY8" fmla="*/ 3071446 h 3827416"/>
              <a:gd name="connsiteX9" fmla="*/ 2016425 w 2580466"/>
              <a:gd name="connsiteY9" fmla="*/ 2594620 h 3827416"/>
              <a:gd name="connsiteX10" fmla="*/ 2398700 w 2580466"/>
              <a:gd name="connsiteY10" fmla="*/ 2665046 h 3827416"/>
              <a:gd name="connsiteX11" fmla="*/ 1562454 w 2580466"/>
              <a:gd name="connsiteY11" fmla="*/ 2125785 h 3827416"/>
              <a:gd name="connsiteX12" fmla="*/ 1429592 w 2580466"/>
              <a:gd name="connsiteY12" fmla="*/ 234462 h 3827416"/>
              <a:gd name="connsiteX0" fmla="*/ 890331 w 2580466"/>
              <a:gd name="connsiteY0" fmla="*/ 0 h 3827416"/>
              <a:gd name="connsiteX1" fmla="*/ 937223 w 2580466"/>
              <a:gd name="connsiteY1" fmla="*/ 1899139 h 3827416"/>
              <a:gd name="connsiteX2" fmla="*/ 917 w 2580466"/>
              <a:gd name="connsiteY2" fmla="*/ 3805290 h 3827416"/>
              <a:gd name="connsiteX3" fmla="*/ 760471 w 2580466"/>
              <a:gd name="connsiteY3" fmla="*/ 2990032 h 3827416"/>
              <a:gd name="connsiteX4" fmla="*/ 594392 w 2580466"/>
              <a:gd name="connsiteY4" fmla="*/ 3813549 h 3827416"/>
              <a:gd name="connsiteX5" fmla="*/ 1243341 w 2580466"/>
              <a:gd name="connsiteY5" fmla="*/ 2985123 h 3827416"/>
              <a:gd name="connsiteX6" fmla="*/ 2116924 w 2580466"/>
              <a:gd name="connsiteY6" fmla="*/ 3764592 h 3827416"/>
              <a:gd name="connsiteX7" fmla="*/ 1775831 w 2580466"/>
              <a:gd name="connsiteY7" fmla="*/ 2846209 h 3827416"/>
              <a:gd name="connsiteX8" fmla="*/ 2578454 w 2580466"/>
              <a:gd name="connsiteY8" fmla="*/ 3071446 h 3827416"/>
              <a:gd name="connsiteX9" fmla="*/ 2016425 w 2580466"/>
              <a:gd name="connsiteY9" fmla="*/ 2594620 h 3827416"/>
              <a:gd name="connsiteX10" fmla="*/ 2398700 w 2580466"/>
              <a:gd name="connsiteY10" fmla="*/ 2665046 h 3827416"/>
              <a:gd name="connsiteX11" fmla="*/ 1562454 w 2580466"/>
              <a:gd name="connsiteY11" fmla="*/ 2125785 h 3827416"/>
              <a:gd name="connsiteX12" fmla="*/ 1429592 w 2580466"/>
              <a:gd name="connsiteY12" fmla="*/ 234462 h 382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0466" h="3827416">
                <a:moveTo>
                  <a:pt x="890331" y="0"/>
                </a:moveTo>
                <a:cubicBezTo>
                  <a:pt x="952854" y="673426"/>
                  <a:pt x="1085459" y="1264924"/>
                  <a:pt x="937223" y="1899139"/>
                </a:cubicBezTo>
                <a:cubicBezTo>
                  <a:pt x="788987" y="2533354"/>
                  <a:pt x="30376" y="3623475"/>
                  <a:pt x="917" y="3805290"/>
                </a:cubicBezTo>
                <a:cubicBezTo>
                  <a:pt x="-28542" y="3987105"/>
                  <a:pt x="661559" y="2988656"/>
                  <a:pt x="760471" y="2990032"/>
                </a:cubicBezTo>
                <a:cubicBezTo>
                  <a:pt x="859383" y="2991408"/>
                  <a:pt x="513914" y="3814367"/>
                  <a:pt x="594392" y="3813549"/>
                </a:cubicBezTo>
                <a:cubicBezTo>
                  <a:pt x="674870" y="3812731"/>
                  <a:pt x="989586" y="2993282"/>
                  <a:pt x="1243341" y="2985123"/>
                </a:cubicBezTo>
                <a:cubicBezTo>
                  <a:pt x="1497096" y="2976964"/>
                  <a:pt x="2028176" y="3787744"/>
                  <a:pt x="2116924" y="3764592"/>
                </a:cubicBezTo>
                <a:cubicBezTo>
                  <a:pt x="2205672" y="3741440"/>
                  <a:pt x="1698909" y="2961733"/>
                  <a:pt x="1775831" y="2846209"/>
                </a:cubicBezTo>
                <a:cubicBezTo>
                  <a:pt x="1852753" y="2730685"/>
                  <a:pt x="2538355" y="3113378"/>
                  <a:pt x="2578454" y="3071446"/>
                </a:cubicBezTo>
                <a:cubicBezTo>
                  <a:pt x="2618553" y="3029515"/>
                  <a:pt x="2046384" y="2662353"/>
                  <a:pt x="2016425" y="2594620"/>
                </a:cubicBezTo>
                <a:cubicBezTo>
                  <a:pt x="1986466" y="2526887"/>
                  <a:pt x="2474362" y="2743185"/>
                  <a:pt x="2398700" y="2665046"/>
                </a:cubicBezTo>
                <a:cubicBezTo>
                  <a:pt x="2323038" y="2586907"/>
                  <a:pt x="1723972" y="2530882"/>
                  <a:pt x="1562454" y="2125785"/>
                </a:cubicBezTo>
                <a:cubicBezTo>
                  <a:pt x="1400936" y="1720688"/>
                  <a:pt x="1415264" y="977575"/>
                  <a:pt x="1429592" y="234462"/>
                </a:cubicBezTo>
              </a:path>
            </a:pathLst>
          </a:custGeom>
          <a:solidFill>
            <a:srgbClr val="6633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a:off x="4628031" y="507391"/>
            <a:ext cx="4411699" cy="3067924"/>
          </a:xfrm>
          <a:prstGeom prst="cloud">
            <a:avLst/>
          </a:prstGeom>
          <a:solidFill>
            <a:schemeClr val="accent3">
              <a:lumMod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rot="20968833">
            <a:off x="609147" y="1963212"/>
            <a:ext cx="3196492" cy="930348"/>
            <a:chOff x="656493" y="1902730"/>
            <a:chExt cx="3196492" cy="930348"/>
          </a:xfrm>
        </p:grpSpPr>
        <p:sp>
          <p:nvSpPr>
            <p:cNvPr id="8" name="Freeform 7"/>
            <p:cNvSpPr/>
            <p:nvPr/>
          </p:nvSpPr>
          <p:spPr>
            <a:xfrm>
              <a:off x="656493" y="2166434"/>
              <a:ext cx="508946" cy="639544"/>
            </a:xfrm>
            <a:custGeom>
              <a:avLst/>
              <a:gdLst>
                <a:gd name="connsiteX0" fmla="*/ 570548 w 665279"/>
                <a:gd name="connsiteY0" fmla="*/ 14058 h 639544"/>
                <a:gd name="connsiteX1" fmla="*/ 25 w 665279"/>
                <a:gd name="connsiteY1" fmla="*/ 451720 h 639544"/>
                <a:gd name="connsiteX2" fmla="*/ 547102 w 665279"/>
                <a:gd name="connsiteY2" fmla="*/ 639289 h 639544"/>
                <a:gd name="connsiteX3" fmla="*/ 578363 w 665279"/>
                <a:gd name="connsiteY3" fmla="*/ 490797 h 639544"/>
                <a:gd name="connsiteX4" fmla="*/ 164148 w 665279"/>
                <a:gd name="connsiteY4" fmla="*/ 428274 h 639544"/>
                <a:gd name="connsiteX5" fmla="*/ 625255 w 665279"/>
                <a:gd name="connsiteY5" fmla="*/ 139104 h 639544"/>
                <a:gd name="connsiteX6" fmla="*/ 570548 w 665279"/>
                <a:gd name="connsiteY6" fmla="*/ 14058 h 6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79" h="639544">
                  <a:moveTo>
                    <a:pt x="570548" y="14058"/>
                  </a:moveTo>
                  <a:cubicBezTo>
                    <a:pt x="466343" y="66161"/>
                    <a:pt x="3933" y="347515"/>
                    <a:pt x="25" y="451720"/>
                  </a:cubicBezTo>
                  <a:cubicBezTo>
                    <a:pt x="-3883" y="555925"/>
                    <a:pt x="450712" y="632776"/>
                    <a:pt x="547102" y="639289"/>
                  </a:cubicBezTo>
                  <a:cubicBezTo>
                    <a:pt x="643492" y="645802"/>
                    <a:pt x="642189" y="525966"/>
                    <a:pt x="578363" y="490797"/>
                  </a:cubicBezTo>
                  <a:cubicBezTo>
                    <a:pt x="514537" y="455628"/>
                    <a:pt x="156333" y="486890"/>
                    <a:pt x="164148" y="428274"/>
                  </a:cubicBezTo>
                  <a:cubicBezTo>
                    <a:pt x="171963" y="369659"/>
                    <a:pt x="557522" y="212048"/>
                    <a:pt x="625255" y="139104"/>
                  </a:cubicBezTo>
                  <a:cubicBezTo>
                    <a:pt x="692988" y="66160"/>
                    <a:pt x="674753" y="-38045"/>
                    <a:pt x="570548" y="14058"/>
                  </a:cubicBezTo>
                  <a:close/>
                </a:path>
              </a:pathLst>
            </a:cu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114328" y="1902730"/>
              <a:ext cx="659464" cy="321869"/>
            </a:xfrm>
            <a:custGeom>
              <a:avLst/>
              <a:gdLst>
                <a:gd name="connsiteX0" fmla="*/ 644134 w 659464"/>
                <a:gd name="connsiteY0" fmla="*/ 269947 h 321869"/>
                <a:gd name="connsiteX1" fmla="*/ 644134 w 659464"/>
                <a:gd name="connsiteY1" fmla="*/ 207424 h 321869"/>
                <a:gd name="connsiteX2" fmla="*/ 495641 w 659464"/>
                <a:gd name="connsiteY2" fmla="*/ 19855 h 321869"/>
                <a:gd name="connsiteX3" fmla="*/ 81426 w 659464"/>
                <a:gd name="connsiteY3" fmla="*/ 35485 h 321869"/>
                <a:gd name="connsiteX4" fmla="*/ 3272 w 659464"/>
                <a:gd name="connsiteY4" fmla="*/ 285578 h 321869"/>
                <a:gd name="connsiteX5" fmla="*/ 136134 w 659464"/>
                <a:gd name="connsiteY5" fmla="*/ 285578 h 321869"/>
                <a:gd name="connsiteX6" fmla="*/ 159580 w 659464"/>
                <a:gd name="connsiteY6" fmla="*/ 137085 h 321869"/>
                <a:gd name="connsiteX7" fmla="*/ 456564 w 659464"/>
                <a:gd name="connsiteY7" fmla="*/ 129270 h 321869"/>
                <a:gd name="connsiteX8" fmla="*/ 550349 w 659464"/>
                <a:gd name="connsiteY8" fmla="*/ 316839 h 321869"/>
                <a:gd name="connsiteX9" fmla="*/ 644134 w 659464"/>
                <a:gd name="connsiteY9" fmla="*/ 269947 h 32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464" h="321869">
                  <a:moveTo>
                    <a:pt x="644134" y="269947"/>
                  </a:moveTo>
                  <a:cubicBezTo>
                    <a:pt x="659765" y="251711"/>
                    <a:pt x="668883" y="249106"/>
                    <a:pt x="644134" y="207424"/>
                  </a:cubicBezTo>
                  <a:cubicBezTo>
                    <a:pt x="619385" y="165742"/>
                    <a:pt x="589426" y="48512"/>
                    <a:pt x="495641" y="19855"/>
                  </a:cubicBezTo>
                  <a:cubicBezTo>
                    <a:pt x="401856" y="-8802"/>
                    <a:pt x="163487" y="-8802"/>
                    <a:pt x="81426" y="35485"/>
                  </a:cubicBezTo>
                  <a:cubicBezTo>
                    <a:pt x="-635" y="79772"/>
                    <a:pt x="-5846" y="243896"/>
                    <a:pt x="3272" y="285578"/>
                  </a:cubicBezTo>
                  <a:cubicBezTo>
                    <a:pt x="12390" y="327260"/>
                    <a:pt x="110083" y="310327"/>
                    <a:pt x="136134" y="285578"/>
                  </a:cubicBezTo>
                  <a:cubicBezTo>
                    <a:pt x="162185" y="260829"/>
                    <a:pt x="106175" y="163136"/>
                    <a:pt x="159580" y="137085"/>
                  </a:cubicBezTo>
                  <a:cubicBezTo>
                    <a:pt x="212985" y="111034"/>
                    <a:pt x="391436" y="99311"/>
                    <a:pt x="456564" y="129270"/>
                  </a:cubicBezTo>
                  <a:cubicBezTo>
                    <a:pt x="521692" y="159229"/>
                    <a:pt x="513877" y="295998"/>
                    <a:pt x="550349" y="316839"/>
                  </a:cubicBezTo>
                  <a:cubicBezTo>
                    <a:pt x="586821" y="337680"/>
                    <a:pt x="628503" y="288183"/>
                    <a:pt x="644134" y="269947"/>
                  </a:cubicBezTo>
                  <a:close/>
                </a:path>
              </a:pathLst>
            </a:cu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578708" y="2282092"/>
              <a:ext cx="2274277" cy="492370"/>
            </a:xfrm>
            <a:custGeom>
              <a:avLst/>
              <a:gdLst>
                <a:gd name="connsiteX0" fmla="*/ 164123 w 2274277"/>
                <a:gd name="connsiteY0" fmla="*/ 117231 h 492370"/>
                <a:gd name="connsiteX1" fmla="*/ 179754 w 2274277"/>
                <a:gd name="connsiteY1" fmla="*/ 54708 h 492370"/>
                <a:gd name="connsiteX2" fmla="*/ 273538 w 2274277"/>
                <a:gd name="connsiteY2" fmla="*/ 93785 h 492370"/>
                <a:gd name="connsiteX3" fmla="*/ 343877 w 2274277"/>
                <a:gd name="connsiteY3" fmla="*/ 23446 h 492370"/>
                <a:gd name="connsiteX4" fmla="*/ 429846 w 2274277"/>
                <a:gd name="connsiteY4" fmla="*/ 70339 h 492370"/>
                <a:gd name="connsiteX5" fmla="*/ 539261 w 2274277"/>
                <a:gd name="connsiteY5" fmla="*/ 15631 h 492370"/>
                <a:gd name="connsiteX6" fmla="*/ 609600 w 2274277"/>
                <a:gd name="connsiteY6" fmla="*/ 78154 h 492370"/>
                <a:gd name="connsiteX7" fmla="*/ 703384 w 2274277"/>
                <a:gd name="connsiteY7" fmla="*/ 23446 h 492370"/>
                <a:gd name="connsiteX8" fmla="*/ 765907 w 2274277"/>
                <a:gd name="connsiteY8" fmla="*/ 62523 h 492370"/>
                <a:gd name="connsiteX9" fmla="*/ 828430 w 2274277"/>
                <a:gd name="connsiteY9" fmla="*/ 15631 h 492370"/>
                <a:gd name="connsiteX10" fmla="*/ 922215 w 2274277"/>
                <a:gd name="connsiteY10" fmla="*/ 62523 h 492370"/>
                <a:gd name="connsiteX11" fmla="*/ 992554 w 2274277"/>
                <a:gd name="connsiteY11" fmla="*/ 15631 h 492370"/>
                <a:gd name="connsiteX12" fmla="*/ 1117600 w 2274277"/>
                <a:gd name="connsiteY12" fmla="*/ 54708 h 492370"/>
                <a:gd name="connsiteX13" fmla="*/ 1180123 w 2274277"/>
                <a:gd name="connsiteY13" fmla="*/ 0 h 492370"/>
                <a:gd name="connsiteX14" fmla="*/ 1258277 w 2274277"/>
                <a:gd name="connsiteY14" fmla="*/ 46893 h 492370"/>
                <a:gd name="connsiteX15" fmla="*/ 1336430 w 2274277"/>
                <a:gd name="connsiteY15" fmla="*/ 0 h 492370"/>
                <a:gd name="connsiteX16" fmla="*/ 1406769 w 2274277"/>
                <a:gd name="connsiteY16" fmla="*/ 62523 h 492370"/>
                <a:gd name="connsiteX17" fmla="*/ 1469292 w 2274277"/>
                <a:gd name="connsiteY17" fmla="*/ 7816 h 492370"/>
                <a:gd name="connsiteX18" fmla="*/ 1570892 w 2274277"/>
                <a:gd name="connsiteY18" fmla="*/ 62523 h 492370"/>
                <a:gd name="connsiteX19" fmla="*/ 1664677 w 2274277"/>
                <a:gd name="connsiteY19" fmla="*/ 15631 h 492370"/>
                <a:gd name="connsiteX20" fmla="*/ 1703754 w 2274277"/>
                <a:gd name="connsiteY20" fmla="*/ 78154 h 492370"/>
                <a:gd name="connsiteX21" fmla="*/ 1781907 w 2274277"/>
                <a:gd name="connsiteY21" fmla="*/ 23446 h 492370"/>
                <a:gd name="connsiteX22" fmla="*/ 1852246 w 2274277"/>
                <a:gd name="connsiteY22" fmla="*/ 109416 h 492370"/>
                <a:gd name="connsiteX23" fmla="*/ 1977292 w 2274277"/>
                <a:gd name="connsiteY23" fmla="*/ 62523 h 492370"/>
                <a:gd name="connsiteX24" fmla="*/ 2000738 w 2274277"/>
                <a:gd name="connsiteY24" fmla="*/ 156308 h 492370"/>
                <a:gd name="connsiteX25" fmla="*/ 2117969 w 2274277"/>
                <a:gd name="connsiteY25" fmla="*/ 125046 h 492370"/>
                <a:gd name="connsiteX26" fmla="*/ 2117969 w 2274277"/>
                <a:gd name="connsiteY26" fmla="*/ 125046 h 492370"/>
                <a:gd name="connsiteX27" fmla="*/ 2133600 w 2274277"/>
                <a:gd name="connsiteY27" fmla="*/ 187570 h 492370"/>
                <a:gd name="connsiteX28" fmla="*/ 2243015 w 2274277"/>
                <a:gd name="connsiteY28" fmla="*/ 203200 h 492370"/>
                <a:gd name="connsiteX29" fmla="*/ 2219569 w 2274277"/>
                <a:gd name="connsiteY29" fmla="*/ 257908 h 492370"/>
                <a:gd name="connsiteX30" fmla="*/ 2274277 w 2274277"/>
                <a:gd name="connsiteY30" fmla="*/ 343877 h 492370"/>
                <a:gd name="connsiteX31" fmla="*/ 2164861 w 2274277"/>
                <a:gd name="connsiteY31" fmla="*/ 336062 h 492370"/>
                <a:gd name="connsiteX32" fmla="*/ 2149230 w 2274277"/>
                <a:gd name="connsiteY32" fmla="*/ 414216 h 492370"/>
                <a:gd name="connsiteX33" fmla="*/ 2102338 w 2274277"/>
                <a:gd name="connsiteY33" fmla="*/ 367323 h 492370"/>
                <a:gd name="connsiteX34" fmla="*/ 2055446 w 2274277"/>
                <a:gd name="connsiteY34" fmla="*/ 422031 h 492370"/>
                <a:gd name="connsiteX35" fmla="*/ 2024184 w 2274277"/>
                <a:gd name="connsiteY35" fmla="*/ 375139 h 492370"/>
                <a:gd name="connsiteX36" fmla="*/ 1961661 w 2274277"/>
                <a:gd name="connsiteY36" fmla="*/ 429846 h 492370"/>
                <a:gd name="connsiteX37" fmla="*/ 1938215 w 2274277"/>
                <a:gd name="connsiteY37" fmla="*/ 390770 h 492370"/>
                <a:gd name="connsiteX38" fmla="*/ 1867877 w 2274277"/>
                <a:gd name="connsiteY38" fmla="*/ 461108 h 492370"/>
                <a:gd name="connsiteX39" fmla="*/ 1789723 w 2274277"/>
                <a:gd name="connsiteY39" fmla="*/ 398585 h 492370"/>
                <a:gd name="connsiteX40" fmla="*/ 1750646 w 2274277"/>
                <a:gd name="connsiteY40" fmla="*/ 461108 h 492370"/>
                <a:gd name="connsiteX41" fmla="*/ 1664677 w 2274277"/>
                <a:gd name="connsiteY41" fmla="*/ 406400 h 492370"/>
                <a:gd name="connsiteX42" fmla="*/ 1594338 w 2274277"/>
                <a:gd name="connsiteY42" fmla="*/ 468923 h 492370"/>
                <a:gd name="connsiteX43" fmla="*/ 1539630 w 2274277"/>
                <a:gd name="connsiteY43" fmla="*/ 406400 h 492370"/>
                <a:gd name="connsiteX44" fmla="*/ 1469292 w 2274277"/>
                <a:gd name="connsiteY44" fmla="*/ 468923 h 492370"/>
                <a:gd name="connsiteX45" fmla="*/ 1422400 w 2274277"/>
                <a:gd name="connsiteY45" fmla="*/ 398585 h 492370"/>
                <a:gd name="connsiteX46" fmla="*/ 1367692 w 2274277"/>
                <a:gd name="connsiteY46" fmla="*/ 468923 h 492370"/>
                <a:gd name="connsiteX47" fmla="*/ 1305169 w 2274277"/>
                <a:gd name="connsiteY47" fmla="*/ 398585 h 492370"/>
                <a:gd name="connsiteX48" fmla="*/ 1227015 w 2274277"/>
                <a:gd name="connsiteY48" fmla="*/ 468923 h 492370"/>
                <a:gd name="connsiteX49" fmla="*/ 1187938 w 2274277"/>
                <a:gd name="connsiteY49" fmla="*/ 429846 h 492370"/>
                <a:gd name="connsiteX50" fmla="*/ 1125415 w 2274277"/>
                <a:gd name="connsiteY50" fmla="*/ 492370 h 492370"/>
                <a:gd name="connsiteX51" fmla="*/ 1031630 w 2274277"/>
                <a:gd name="connsiteY51" fmla="*/ 406400 h 492370"/>
                <a:gd name="connsiteX52" fmla="*/ 945661 w 2274277"/>
                <a:gd name="connsiteY52" fmla="*/ 476739 h 492370"/>
                <a:gd name="connsiteX53" fmla="*/ 867507 w 2274277"/>
                <a:gd name="connsiteY53" fmla="*/ 406400 h 492370"/>
                <a:gd name="connsiteX54" fmla="*/ 828430 w 2274277"/>
                <a:gd name="connsiteY54" fmla="*/ 476739 h 492370"/>
                <a:gd name="connsiteX55" fmla="*/ 719015 w 2274277"/>
                <a:gd name="connsiteY55" fmla="*/ 398585 h 492370"/>
                <a:gd name="connsiteX56" fmla="*/ 703384 w 2274277"/>
                <a:gd name="connsiteY56" fmla="*/ 484554 h 492370"/>
                <a:gd name="connsiteX57" fmla="*/ 601784 w 2274277"/>
                <a:gd name="connsiteY57" fmla="*/ 406400 h 492370"/>
                <a:gd name="connsiteX58" fmla="*/ 547077 w 2274277"/>
                <a:gd name="connsiteY58" fmla="*/ 468923 h 492370"/>
                <a:gd name="connsiteX59" fmla="*/ 476738 w 2274277"/>
                <a:gd name="connsiteY59" fmla="*/ 414216 h 492370"/>
                <a:gd name="connsiteX60" fmla="*/ 414215 w 2274277"/>
                <a:gd name="connsiteY60" fmla="*/ 468923 h 492370"/>
                <a:gd name="connsiteX61" fmla="*/ 367323 w 2274277"/>
                <a:gd name="connsiteY61" fmla="*/ 406400 h 492370"/>
                <a:gd name="connsiteX62" fmla="*/ 289169 w 2274277"/>
                <a:gd name="connsiteY62" fmla="*/ 453293 h 492370"/>
                <a:gd name="connsiteX63" fmla="*/ 265723 w 2274277"/>
                <a:gd name="connsiteY63" fmla="*/ 375139 h 492370"/>
                <a:gd name="connsiteX64" fmla="*/ 140677 w 2274277"/>
                <a:gd name="connsiteY64" fmla="*/ 406400 h 492370"/>
                <a:gd name="connsiteX65" fmla="*/ 132861 w 2274277"/>
                <a:gd name="connsiteY65" fmla="*/ 320431 h 492370"/>
                <a:gd name="connsiteX66" fmla="*/ 0 w 2274277"/>
                <a:gd name="connsiteY66" fmla="*/ 336062 h 492370"/>
                <a:gd name="connsiteX67" fmla="*/ 78154 w 2274277"/>
                <a:gd name="connsiteY67" fmla="*/ 226646 h 492370"/>
                <a:gd name="connsiteX68" fmla="*/ 46892 w 2274277"/>
                <a:gd name="connsiteY68" fmla="*/ 148493 h 492370"/>
                <a:gd name="connsiteX69" fmla="*/ 164123 w 2274277"/>
                <a:gd name="connsiteY69" fmla="*/ 117231 h 4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74277" h="492370">
                  <a:moveTo>
                    <a:pt x="164123" y="117231"/>
                  </a:moveTo>
                  <a:lnTo>
                    <a:pt x="179754" y="54708"/>
                  </a:lnTo>
                  <a:lnTo>
                    <a:pt x="273538" y="93785"/>
                  </a:lnTo>
                  <a:lnTo>
                    <a:pt x="343877" y="23446"/>
                  </a:lnTo>
                  <a:lnTo>
                    <a:pt x="429846" y="70339"/>
                  </a:lnTo>
                  <a:lnTo>
                    <a:pt x="539261" y="15631"/>
                  </a:lnTo>
                  <a:lnTo>
                    <a:pt x="609600" y="78154"/>
                  </a:lnTo>
                  <a:lnTo>
                    <a:pt x="703384" y="23446"/>
                  </a:lnTo>
                  <a:lnTo>
                    <a:pt x="765907" y="62523"/>
                  </a:lnTo>
                  <a:lnTo>
                    <a:pt x="828430" y="15631"/>
                  </a:lnTo>
                  <a:lnTo>
                    <a:pt x="922215" y="62523"/>
                  </a:lnTo>
                  <a:lnTo>
                    <a:pt x="992554" y="15631"/>
                  </a:lnTo>
                  <a:lnTo>
                    <a:pt x="1117600" y="54708"/>
                  </a:lnTo>
                  <a:lnTo>
                    <a:pt x="1180123" y="0"/>
                  </a:lnTo>
                  <a:lnTo>
                    <a:pt x="1258277" y="46893"/>
                  </a:lnTo>
                  <a:lnTo>
                    <a:pt x="1336430" y="0"/>
                  </a:lnTo>
                  <a:lnTo>
                    <a:pt x="1406769" y="62523"/>
                  </a:lnTo>
                  <a:lnTo>
                    <a:pt x="1469292" y="7816"/>
                  </a:lnTo>
                  <a:lnTo>
                    <a:pt x="1570892" y="62523"/>
                  </a:lnTo>
                  <a:lnTo>
                    <a:pt x="1664677" y="15631"/>
                  </a:lnTo>
                  <a:lnTo>
                    <a:pt x="1703754" y="78154"/>
                  </a:lnTo>
                  <a:lnTo>
                    <a:pt x="1781907" y="23446"/>
                  </a:lnTo>
                  <a:lnTo>
                    <a:pt x="1852246" y="109416"/>
                  </a:lnTo>
                  <a:lnTo>
                    <a:pt x="1977292" y="62523"/>
                  </a:lnTo>
                  <a:lnTo>
                    <a:pt x="2000738" y="156308"/>
                  </a:lnTo>
                  <a:lnTo>
                    <a:pt x="2117969" y="125046"/>
                  </a:lnTo>
                  <a:lnTo>
                    <a:pt x="2117969" y="125046"/>
                  </a:lnTo>
                  <a:lnTo>
                    <a:pt x="2133600" y="187570"/>
                  </a:lnTo>
                  <a:lnTo>
                    <a:pt x="2243015" y="203200"/>
                  </a:lnTo>
                  <a:lnTo>
                    <a:pt x="2219569" y="257908"/>
                  </a:lnTo>
                  <a:lnTo>
                    <a:pt x="2274277" y="343877"/>
                  </a:lnTo>
                  <a:lnTo>
                    <a:pt x="2164861" y="336062"/>
                  </a:lnTo>
                  <a:lnTo>
                    <a:pt x="2149230" y="414216"/>
                  </a:lnTo>
                  <a:lnTo>
                    <a:pt x="2102338" y="367323"/>
                  </a:lnTo>
                  <a:lnTo>
                    <a:pt x="2055446" y="422031"/>
                  </a:lnTo>
                  <a:lnTo>
                    <a:pt x="2024184" y="375139"/>
                  </a:lnTo>
                  <a:lnTo>
                    <a:pt x="1961661" y="429846"/>
                  </a:lnTo>
                  <a:lnTo>
                    <a:pt x="1938215" y="390770"/>
                  </a:lnTo>
                  <a:lnTo>
                    <a:pt x="1867877" y="461108"/>
                  </a:lnTo>
                  <a:lnTo>
                    <a:pt x="1789723" y="398585"/>
                  </a:lnTo>
                  <a:lnTo>
                    <a:pt x="1750646" y="461108"/>
                  </a:lnTo>
                  <a:lnTo>
                    <a:pt x="1664677" y="406400"/>
                  </a:lnTo>
                  <a:lnTo>
                    <a:pt x="1594338" y="468923"/>
                  </a:lnTo>
                  <a:lnTo>
                    <a:pt x="1539630" y="406400"/>
                  </a:lnTo>
                  <a:lnTo>
                    <a:pt x="1469292" y="468923"/>
                  </a:lnTo>
                  <a:lnTo>
                    <a:pt x="1422400" y="398585"/>
                  </a:lnTo>
                  <a:lnTo>
                    <a:pt x="1367692" y="468923"/>
                  </a:lnTo>
                  <a:lnTo>
                    <a:pt x="1305169" y="398585"/>
                  </a:lnTo>
                  <a:lnTo>
                    <a:pt x="1227015" y="468923"/>
                  </a:lnTo>
                  <a:lnTo>
                    <a:pt x="1187938" y="429846"/>
                  </a:lnTo>
                  <a:lnTo>
                    <a:pt x="1125415" y="492370"/>
                  </a:lnTo>
                  <a:lnTo>
                    <a:pt x="1031630" y="406400"/>
                  </a:lnTo>
                  <a:lnTo>
                    <a:pt x="945661" y="476739"/>
                  </a:lnTo>
                  <a:lnTo>
                    <a:pt x="867507" y="406400"/>
                  </a:lnTo>
                  <a:lnTo>
                    <a:pt x="828430" y="476739"/>
                  </a:lnTo>
                  <a:lnTo>
                    <a:pt x="719015" y="398585"/>
                  </a:lnTo>
                  <a:lnTo>
                    <a:pt x="703384" y="484554"/>
                  </a:lnTo>
                  <a:lnTo>
                    <a:pt x="601784" y="406400"/>
                  </a:lnTo>
                  <a:lnTo>
                    <a:pt x="547077" y="468923"/>
                  </a:lnTo>
                  <a:lnTo>
                    <a:pt x="476738" y="414216"/>
                  </a:lnTo>
                  <a:lnTo>
                    <a:pt x="414215" y="468923"/>
                  </a:lnTo>
                  <a:lnTo>
                    <a:pt x="367323" y="406400"/>
                  </a:lnTo>
                  <a:lnTo>
                    <a:pt x="289169" y="453293"/>
                  </a:lnTo>
                  <a:lnTo>
                    <a:pt x="265723" y="375139"/>
                  </a:lnTo>
                  <a:lnTo>
                    <a:pt x="140677" y="406400"/>
                  </a:lnTo>
                  <a:lnTo>
                    <a:pt x="132861" y="320431"/>
                  </a:lnTo>
                  <a:lnTo>
                    <a:pt x="0" y="336062"/>
                  </a:lnTo>
                  <a:lnTo>
                    <a:pt x="78154" y="226646"/>
                  </a:lnTo>
                  <a:lnTo>
                    <a:pt x="46892" y="148493"/>
                  </a:lnTo>
                  <a:lnTo>
                    <a:pt x="164123" y="117231"/>
                  </a:lnTo>
                  <a:close/>
                </a:path>
              </a:pathLst>
            </a:cu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55749" y="2358613"/>
              <a:ext cx="2153358" cy="321424"/>
            </a:xfrm>
            <a:custGeom>
              <a:avLst/>
              <a:gdLst>
                <a:gd name="connsiteX0" fmla="*/ 212128 w 2153358"/>
                <a:gd name="connsiteY0" fmla="*/ 25079 h 321424"/>
                <a:gd name="connsiteX1" fmla="*/ 1822097 w 2153358"/>
                <a:gd name="connsiteY1" fmla="*/ 40710 h 321424"/>
                <a:gd name="connsiteX2" fmla="*/ 2017482 w 2153358"/>
                <a:gd name="connsiteY2" fmla="*/ 275172 h 321424"/>
                <a:gd name="connsiteX3" fmla="*/ 212128 w 2153358"/>
                <a:gd name="connsiteY3" fmla="*/ 298618 h 321424"/>
                <a:gd name="connsiteX4" fmla="*/ 212128 w 2153358"/>
                <a:gd name="connsiteY4" fmla="*/ 25079 h 3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58" h="321424">
                  <a:moveTo>
                    <a:pt x="212128" y="25079"/>
                  </a:moveTo>
                  <a:cubicBezTo>
                    <a:pt x="480456" y="-17906"/>
                    <a:pt x="1521205" y="-972"/>
                    <a:pt x="1822097" y="40710"/>
                  </a:cubicBezTo>
                  <a:cubicBezTo>
                    <a:pt x="2122989" y="82392"/>
                    <a:pt x="2285810" y="232187"/>
                    <a:pt x="2017482" y="275172"/>
                  </a:cubicBezTo>
                  <a:cubicBezTo>
                    <a:pt x="1749154" y="318157"/>
                    <a:pt x="509113" y="341603"/>
                    <a:pt x="212128" y="298618"/>
                  </a:cubicBezTo>
                  <a:cubicBezTo>
                    <a:pt x="-84857" y="255633"/>
                    <a:pt x="-56200" y="68064"/>
                    <a:pt x="212128" y="25079"/>
                  </a:cubicBezTo>
                  <a:close/>
                </a:path>
              </a:pathLst>
            </a:custGeom>
            <a:solidFill>
              <a:schemeClr val="bg1">
                <a:lumMod val="7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5077" y="2168770"/>
              <a:ext cx="812800" cy="664308"/>
            </a:xfrm>
            <a:prstGeom prst="roundRect">
              <a:avLst/>
            </a:prstGeom>
            <a:solidFill>
              <a:srgbClr val="C00000"/>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920495">
            <a:off x="3229275" y="3119084"/>
            <a:ext cx="779672" cy="2279887"/>
            <a:chOff x="1404295" y="3938954"/>
            <a:chExt cx="779672" cy="2279887"/>
          </a:xfrm>
        </p:grpSpPr>
        <p:sp>
          <p:nvSpPr>
            <p:cNvPr id="14" name="Freeform 13"/>
            <p:cNvSpPr/>
            <p:nvPr/>
          </p:nvSpPr>
          <p:spPr>
            <a:xfrm>
              <a:off x="1524937" y="3938954"/>
              <a:ext cx="210080" cy="2279887"/>
            </a:xfrm>
            <a:custGeom>
              <a:avLst/>
              <a:gdLst>
                <a:gd name="connsiteX0" fmla="*/ 39578 w 263675"/>
                <a:gd name="connsiteY0" fmla="*/ 269635 h 2682383"/>
                <a:gd name="connsiteX1" fmla="*/ 501 w 263675"/>
                <a:gd name="connsiteY1" fmla="*/ 2340712 h 2682383"/>
                <a:gd name="connsiteX2" fmla="*/ 31763 w 263675"/>
                <a:gd name="connsiteY2" fmla="*/ 2629881 h 2682383"/>
                <a:gd name="connsiteX3" fmla="*/ 203701 w 263675"/>
                <a:gd name="connsiteY3" fmla="*/ 2637696 h 2682383"/>
                <a:gd name="connsiteX4" fmla="*/ 211517 w 263675"/>
                <a:gd name="connsiteY4" fmla="*/ 2598619 h 2682383"/>
                <a:gd name="connsiteX5" fmla="*/ 203701 w 263675"/>
                <a:gd name="connsiteY5" fmla="*/ 1645142 h 2682383"/>
                <a:gd name="connsiteX6" fmla="*/ 234963 w 263675"/>
                <a:gd name="connsiteY6" fmla="*/ 636958 h 2682383"/>
                <a:gd name="connsiteX7" fmla="*/ 250594 w 263675"/>
                <a:gd name="connsiteY7" fmla="*/ 66435 h 2682383"/>
                <a:gd name="connsiteX8" fmla="*/ 31763 w 263675"/>
                <a:gd name="connsiteY8" fmla="*/ 35173 h 2682383"/>
                <a:gd name="connsiteX9" fmla="*/ 39578 w 263675"/>
                <a:gd name="connsiteY9" fmla="*/ 269635 h 268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675" h="2682383">
                  <a:moveTo>
                    <a:pt x="39578" y="269635"/>
                  </a:moveTo>
                  <a:cubicBezTo>
                    <a:pt x="34368" y="653891"/>
                    <a:pt x="1803" y="1947338"/>
                    <a:pt x="501" y="2340712"/>
                  </a:cubicBezTo>
                  <a:cubicBezTo>
                    <a:pt x="-801" y="2734086"/>
                    <a:pt x="-2104" y="2580384"/>
                    <a:pt x="31763" y="2629881"/>
                  </a:cubicBezTo>
                  <a:cubicBezTo>
                    <a:pt x="65630" y="2679378"/>
                    <a:pt x="173742" y="2642906"/>
                    <a:pt x="203701" y="2637696"/>
                  </a:cubicBezTo>
                  <a:cubicBezTo>
                    <a:pt x="233660" y="2632486"/>
                    <a:pt x="211517" y="2764045"/>
                    <a:pt x="211517" y="2598619"/>
                  </a:cubicBezTo>
                  <a:cubicBezTo>
                    <a:pt x="211517" y="2433193"/>
                    <a:pt x="199793" y="1972085"/>
                    <a:pt x="203701" y="1645142"/>
                  </a:cubicBezTo>
                  <a:cubicBezTo>
                    <a:pt x="207609" y="1318199"/>
                    <a:pt x="227148" y="900076"/>
                    <a:pt x="234963" y="636958"/>
                  </a:cubicBezTo>
                  <a:cubicBezTo>
                    <a:pt x="242778" y="373840"/>
                    <a:pt x="284461" y="166732"/>
                    <a:pt x="250594" y="66435"/>
                  </a:cubicBezTo>
                  <a:cubicBezTo>
                    <a:pt x="216727" y="-33863"/>
                    <a:pt x="68235" y="4"/>
                    <a:pt x="31763" y="35173"/>
                  </a:cubicBezTo>
                  <a:cubicBezTo>
                    <a:pt x="-4709" y="70342"/>
                    <a:pt x="44788" y="-114621"/>
                    <a:pt x="39578" y="269635"/>
                  </a:cubicBezTo>
                  <a:close/>
                </a:path>
              </a:pathLst>
            </a:custGeom>
            <a:solidFill>
              <a:srgbClr val="6633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404295" y="4047807"/>
              <a:ext cx="779672" cy="538731"/>
            </a:xfrm>
            <a:custGeom>
              <a:avLst/>
              <a:gdLst>
                <a:gd name="connsiteX0" fmla="*/ 42707 w 712514"/>
                <a:gd name="connsiteY0" fmla="*/ 68038 h 446055"/>
                <a:gd name="connsiteX1" fmla="*/ 58338 w 712514"/>
                <a:gd name="connsiteY1" fmla="*/ 349392 h 446055"/>
                <a:gd name="connsiteX2" fmla="*/ 81784 w 712514"/>
                <a:gd name="connsiteY2" fmla="*/ 333761 h 446055"/>
                <a:gd name="connsiteX3" fmla="*/ 324061 w 712514"/>
                <a:gd name="connsiteY3" fmla="*/ 263422 h 446055"/>
                <a:gd name="connsiteX4" fmla="*/ 636676 w 712514"/>
                <a:gd name="connsiteY4" fmla="*/ 411915 h 446055"/>
                <a:gd name="connsiteX5" fmla="*/ 667938 w 712514"/>
                <a:gd name="connsiteY5" fmla="*/ 411915 h 446055"/>
                <a:gd name="connsiteX6" fmla="*/ 667938 w 712514"/>
                <a:gd name="connsiteY6" fmla="*/ 36776 h 446055"/>
                <a:gd name="connsiteX7" fmla="*/ 667938 w 712514"/>
                <a:gd name="connsiteY7" fmla="*/ 21145 h 446055"/>
                <a:gd name="connsiteX8" fmla="*/ 42707 w 712514"/>
                <a:gd name="connsiteY8" fmla="*/ 68038 h 446055"/>
                <a:gd name="connsiteX0" fmla="*/ 40977 w 694349"/>
                <a:gd name="connsiteY0" fmla="*/ 62666 h 440683"/>
                <a:gd name="connsiteX1" fmla="*/ 56608 w 694349"/>
                <a:gd name="connsiteY1" fmla="*/ 344020 h 440683"/>
                <a:gd name="connsiteX2" fmla="*/ 80054 w 694349"/>
                <a:gd name="connsiteY2" fmla="*/ 328389 h 440683"/>
                <a:gd name="connsiteX3" fmla="*/ 322331 w 694349"/>
                <a:gd name="connsiteY3" fmla="*/ 258050 h 440683"/>
                <a:gd name="connsiteX4" fmla="*/ 634946 w 694349"/>
                <a:gd name="connsiteY4" fmla="*/ 406543 h 440683"/>
                <a:gd name="connsiteX5" fmla="*/ 666208 w 694349"/>
                <a:gd name="connsiteY5" fmla="*/ 406543 h 440683"/>
                <a:gd name="connsiteX6" fmla="*/ 666208 w 694349"/>
                <a:gd name="connsiteY6" fmla="*/ 31404 h 440683"/>
                <a:gd name="connsiteX7" fmla="*/ 642762 w 694349"/>
                <a:gd name="connsiteY7" fmla="*/ 31404 h 440683"/>
                <a:gd name="connsiteX8" fmla="*/ 40977 w 694349"/>
                <a:gd name="connsiteY8" fmla="*/ 62666 h 440683"/>
                <a:gd name="connsiteX0" fmla="*/ 40977 w 696046"/>
                <a:gd name="connsiteY0" fmla="*/ 37553 h 411111"/>
                <a:gd name="connsiteX1" fmla="*/ 56608 w 696046"/>
                <a:gd name="connsiteY1" fmla="*/ 318907 h 411111"/>
                <a:gd name="connsiteX2" fmla="*/ 80054 w 696046"/>
                <a:gd name="connsiteY2" fmla="*/ 303276 h 411111"/>
                <a:gd name="connsiteX3" fmla="*/ 322331 w 696046"/>
                <a:gd name="connsiteY3" fmla="*/ 232937 h 411111"/>
                <a:gd name="connsiteX4" fmla="*/ 634946 w 696046"/>
                <a:gd name="connsiteY4" fmla="*/ 381430 h 411111"/>
                <a:gd name="connsiteX5" fmla="*/ 666208 w 696046"/>
                <a:gd name="connsiteY5" fmla="*/ 381430 h 411111"/>
                <a:gd name="connsiteX6" fmla="*/ 666208 w 696046"/>
                <a:gd name="connsiteY6" fmla="*/ 68814 h 411111"/>
                <a:gd name="connsiteX7" fmla="*/ 642762 w 696046"/>
                <a:gd name="connsiteY7" fmla="*/ 6291 h 411111"/>
                <a:gd name="connsiteX8" fmla="*/ 40977 w 696046"/>
                <a:gd name="connsiteY8" fmla="*/ 37553 h 411111"/>
                <a:gd name="connsiteX0" fmla="*/ 40977 w 696046"/>
                <a:gd name="connsiteY0" fmla="*/ 37553 h 413166"/>
                <a:gd name="connsiteX1" fmla="*/ 56608 w 696046"/>
                <a:gd name="connsiteY1" fmla="*/ 318907 h 413166"/>
                <a:gd name="connsiteX2" fmla="*/ 80054 w 696046"/>
                <a:gd name="connsiteY2" fmla="*/ 303276 h 413166"/>
                <a:gd name="connsiteX3" fmla="*/ 300858 w 696046"/>
                <a:gd name="connsiteY3" fmla="*/ 193860 h 413166"/>
                <a:gd name="connsiteX4" fmla="*/ 634946 w 696046"/>
                <a:gd name="connsiteY4" fmla="*/ 381430 h 413166"/>
                <a:gd name="connsiteX5" fmla="*/ 666208 w 696046"/>
                <a:gd name="connsiteY5" fmla="*/ 381430 h 413166"/>
                <a:gd name="connsiteX6" fmla="*/ 666208 w 696046"/>
                <a:gd name="connsiteY6" fmla="*/ 68814 h 413166"/>
                <a:gd name="connsiteX7" fmla="*/ 642762 w 696046"/>
                <a:gd name="connsiteY7" fmla="*/ 6291 h 413166"/>
                <a:gd name="connsiteX8" fmla="*/ 40977 w 696046"/>
                <a:gd name="connsiteY8" fmla="*/ 37553 h 413166"/>
                <a:gd name="connsiteX0" fmla="*/ 40977 w 696046"/>
                <a:gd name="connsiteY0" fmla="*/ 37553 h 497133"/>
                <a:gd name="connsiteX1" fmla="*/ 56608 w 696046"/>
                <a:gd name="connsiteY1" fmla="*/ 318907 h 497133"/>
                <a:gd name="connsiteX2" fmla="*/ 80054 w 696046"/>
                <a:gd name="connsiteY2" fmla="*/ 303276 h 497133"/>
                <a:gd name="connsiteX3" fmla="*/ 300858 w 696046"/>
                <a:gd name="connsiteY3" fmla="*/ 193860 h 497133"/>
                <a:gd name="connsiteX4" fmla="*/ 634946 w 696046"/>
                <a:gd name="connsiteY4" fmla="*/ 381430 h 497133"/>
                <a:gd name="connsiteX5" fmla="*/ 694839 w 696046"/>
                <a:gd name="connsiteY5" fmla="*/ 483030 h 497133"/>
                <a:gd name="connsiteX6" fmla="*/ 666208 w 696046"/>
                <a:gd name="connsiteY6" fmla="*/ 68814 h 497133"/>
                <a:gd name="connsiteX7" fmla="*/ 642762 w 696046"/>
                <a:gd name="connsiteY7" fmla="*/ 6291 h 497133"/>
                <a:gd name="connsiteX8" fmla="*/ 40977 w 696046"/>
                <a:gd name="connsiteY8" fmla="*/ 37553 h 497133"/>
                <a:gd name="connsiteX0" fmla="*/ 40977 w 696175"/>
                <a:gd name="connsiteY0" fmla="*/ 37553 h 504822"/>
                <a:gd name="connsiteX1" fmla="*/ 56608 w 696175"/>
                <a:gd name="connsiteY1" fmla="*/ 318907 h 504822"/>
                <a:gd name="connsiteX2" fmla="*/ 80054 w 696175"/>
                <a:gd name="connsiteY2" fmla="*/ 303276 h 504822"/>
                <a:gd name="connsiteX3" fmla="*/ 300858 w 696175"/>
                <a:gd name="connsiteY3" fmla="*/ 193860 h 504822"/>
                <a:gd name="connsiteX4" fmla="*/ 613473 w 696175"/>
                <a:gd name="connsiteY4" fmla="*/ 420507 h 504822"/>
                <a:gd name="connsiteX5" fmla="*/ 694839 w 696175"/>
                <a:gd name="connsiteY5" fmla="*/ 483030 h 504822"/>
                <a:gd name="connsiteX6" fmla="*/ 666208 w 696175"/>
                <a:gd name="connsiteY6" fmla="*/ 68814 h 504822"/>
                <a:gd name="connsiteX7" fmla="*/ 642762 w 696175"/>
                <a:gd name="connsiteY7" fmla="*/ 6291 h 504822"/>
                <a:gd name="connsiteX8" fmla="*/ 40977 w 696175"/>
                <a:gd name="connsiteY8" fmla="*/ 37553 h 504822"/>
                <a:gd name="connsiteX0" fmla="*/ 40977 w 709687"/>
                <a:gd name="connsiteY0" fmla="*/ 37004 h 504832"/>
                <a:gd name="connsiteX1" fmla="*/ 56608 w 709687"/>
                <a:gd name="connsiteY1" fmla="*/ 318358 h 504832"/>
                <a:gd name="connsiteX2" fmla="*/ 80054 w 709687"/>
                <a:gd name="connsiteY2" fmla="*/ 302727 h 504832"/>
                <a:gd name="connsiteX3" fmla="*/ 300858 w 709687"/>
                <a:gd name="connsiteY3" fmla="*/ 193311 h 504832"/>
                <a:gd name="connsiteX4" fmla="*/ 613473 w 709687"/>
                <a:gd name="connsiteY4" fmla="*/ 419958 h 504832"/>
                <a:gd name="connsiteX5" fmla="*/ 694839 w 709687"/>
                <a:gd name="connsiteY5" fmla="*/ 482481 h 504832"/>
                <a:gd name="connsiteX6" fmla="*/ 694840 w 709687"/>
                <a:gd name="connsiteY6" fmla="*/ 60449 h 504832"/>
                <a:gd name="connsiteX7" fmla="*/ 642762 w 709687"/>
                <a:gd name="connsiteY7" fmla="*/ 5742 h 504832"/>
                <a:gd name="connsiteX8" fmla="*/ 40977 w 709687"/>
                <a:gd name="connsiteY8" fmla="*/ 37004 h 504832"/>
                <a:gd name="connsiteX0" fmla="*/ 41504 w 714069"/>
                <a:gd name="connsiteY0" fmla="*/ 70903 h 538731"/>
                <a:gd name="connsiteX1" fmla="*/ 57135 w 714069"/>
                <a:gd name="connsiteY1" fmla="*/ 352257 h 538731"/>
                <a:gd name="connsiteX2" fmla="*/ 80581 w 714069"/>
                <a:gd name="connsiteY2" fmla="*/ 336626 h 538731"/>
                <a:gd name="connsiteX3" fmla="*/ 301385 w 714069"/>
                <a:gd name="connsiteY3" fmla="*/ 227210 h 538731"/>
                <a:gd name="connsiteX4" fmla="*/ 614000 w 714069"/>
                <a:gd name="connsiteY4" fmla="*/ 453857 h 538731"/>
                <a:gd name="connsiteX5" fmla="*/ 695366 w 714069"/>
                <a:gd name="connsiteY5" fmla="*/ 516380 h 538731"/>
                <a:gd name="connsiteX6" fmla="*/ 695367 w 714069"/>
                <a:gd name="connsiteY6" fmla="*/ 94348 h 538731"/>
                <a:gd name="connsiteX7" fmla="*/ 650447 w 714069"/>
                <a:gd name="connsiteY7" fmla="*/ 564 h 538731"/>
                <a:gd name="connsiteX8" fmla="*/ 41504 w 714069"/>
                <a:gd name="connsiteY8" fmla="*/ 70903 h 53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9" h="538731">
                  <a:moveTo>
                    <a:pt x="41504" y="70903"/>
                  </a:moveTo>
                  <a:cubicBezTo>
                    <a:pt x="-57381" y="129518"/>
                    <a:pt x="50622" y="307970"/>
                    <a:pt x="57135" y="352257"/>
                  </a:cubicBezTo>
                  <a:cubicBezTo>
                    <a:pt x="63648" y="396544"/>
                    <a:pt x="39873" y="357467"/>
                    <a:pt x="80581" y="336626"/>
                  </a:cubicBezTo>
                  <a:cubicBezTo>
                    <a:pt x="121289" y="315785"/>
                    <a:pt x="212482" y="207672"/>
                    <a:pt x="301385" y="227210"/>
                  </a:cubicBezTo>
                  <a:cubicBezTo>
                    <a:pt x="390288" y="246749"/>
                    <a:pt x="548337" y="405662"/>
                    <a:pt x="614000" y="453857"/>
                  </a:cubicBezTo>
                  <a:cubicBezTo>
                    <a:pt x="679663" y="502052"/>
                    <a:pt x="681805" y="576298"/>
                    <a:pt x="695366" y="516380"/>
                  </a:cubicBezTo>
                  <a:cubicBezTo>
                    <a:pt x="708927" y="456462"/>
                    <a:pt x="695367" y="94348"/>
                    <a:pt x="695367" y="94348"/>
                  </a:cubicBezTo>
                  <a:cubicBezTo>
                    <a:pt x="695367" y="29220"/>
                    <a:pt x="759424" y="4471"/>
                    <a:pt x="650447" y="564"/>
                  </a:cubicBezTo>
                  <a:cubicBezTo>
                    <a:pt x="541470" y="-3343"/>
                    <a:pt x="140389" y="12288"/>
                    <a:pt x="41504" y="70903"/>
                  </a:cubicBezTo>
                  <a:close/>
                </a:path>
              </a:pathLst>
            </a:custGeom>
            <a:solidFill>
              <a:schemeClr val="bg1">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86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t>Remember…</a:t>
            </a:r>
            <a:endParaRPr lang="en-US" sz="4800" b="1" i="1" dirty="0"/>
          </a:p>
        </p:txBody>
      </p:sp>
      <p:sp>
        <p:nvSpPr>
          <p:cNvPr id="3" name="Content Placeholder 2"/>
          <p:cNvSpPr>
            <a:spLocks noGrp="1"/>
          </p:cNvSpPr>
          <p:nvPr>
            <p:ph idx="1"/>
          </p:nvPr>
        </p:nvSpPr>
        <p:spPr>
          <a:xfrm>
            <a:off x="1701866" y="1897780"/>
            <a:ext cx="5740267" cy="3332747"/>
          </a:xfrm>
        </p:spPr>
        <p:txBody>
          <a:bodyPr>
            <a:noAutofit/>
          </a:bodyPr>
          <a:lstStyle/>
          <a:p>
            <a:pPr lvl="1"/>
            <a:r>
              <a:rPr lang="en-US" sz="3600" dirty="0">
                <a:latin typeface="+mn-lt"/>
              </a:rPr>
              <a:t>Health IT is a </a:t>
            </a:r>
            <a:r>
              <a:rPr lang="en-US" sz="3600" dirty="0" smtClean="0">
                <a:latin typeface="+mn-lt"/>
              </a:rPr>
              <a:t>T</a:t>
            </a:r>
            <a:r>
              <a:rPr lang="en-US" sz="3600" dirty="0" smtClean="0">
                <a:latin typeface="+mn-lt"/>
              </a:rPr>
              <a:t>oolbox</a:t>
            </a:r>
            <a:endParaRPr lang="en-US" sz="3600" dirty="0" smtClean="0">
              <a:latin typeface="+mn-lt"/>
            </a:endParaRPr>
          </a:p>
          <a:p>
            <a:pPr marL="457200" lvl="1" indent="0">
              <a:buNone/>
            </a:pPr>
            <a:endParaRPr lang="en-US" sz="3600" dirty="0">
              <a:latin typeface="+mn-lt"/>
            </a:endParaRPr>
          </a:p>
          <a:p>
            <a:pPr lvl="1"/>
            <a:r>
              <a:rPr lang="en-US" sz="3600" dirty="0">
                <a:latin typeface="+mn-lt"/>
              </a:rPr>
              <a:t>It is </a:t>
            </a:r>
            <a:r>
              <a:rPr lang="en-US" sz="3600" dirty="0">
                <a:latin typeface="+mn-lt"/>
              </a:rPr>
              <a:t>a</a:t>
            </a:r>
            <a:r>
              <a:rPr lang="en-US" sz="3600" dirty="0" smtClean="0">
                <a:latin typeface="+mn-lt"/>
              </a:rPr>
              <a:t>bout </a:t>
            </a:r>
            <a:r>
              <a:rPr lang="en-US" sz="3600" dirty="0">
                <a:latin typeface="+mn-lt"/>
              </a:rPr>
              <a:t>the </a:t>
            </a:r>
            <a:r>
              <a:rPr lang="en-US" sz="3600" u="sng" dirty="0" smtClean="0">
                <a:latin typeface="+mn-lt"/>
              </a:rPr>
              <a:t>Patient</a:t>
            </a:r>
            <a:r>
              <a:rPr lang="en-US" sz="3600" dirty="0" smtClean="0">
                <a:latin typeface="+mn-lt"/>
              </a:rPr>
              <a:t>!</a:t>
            </a:r>
            <a:br>
              <a:rPr lang="en-US" sz="3600" dirty="0" smtClean="0">
                <a:latin typeface="+mn-lt"/>
              </a:rPr>
            </a:br>
            <a:endParaRPr lang="en-US" sz="3600" dirty="0">
              <a:latin typeface="+mn-lt"/>
            </a:endParaRPr>
          </a:p>
          <a:p>
            <a:pPr lvl="1"/>
            <a:r>
              <a:rPr lang="en-US" sz="3600" dirty="0" smtClean="0">
                <a:latin typeface="+mn-lt"/>
              </a:rPr>
              <a:t>The </a:t>
            </a:r>
            <a:r>
              <a:rPr lang="en-US" sz="3600" dirty="0" smtClean="0">
                <a:latin typeface="+mn-lt"/>
              </a:rPr>
              <a:t>Future </a:t>
            </a:r>
            <a:r>
              <a:rPr lang="en-US" sz="3600" dirty="0" smtClean="0">
                <a:latin typeface="+mn-lt"/>
              </a:rPr>
              <a:t>is NOW!</a:t>
            </a:r>
          </a:p>
          <a:p>
            <a:pPr marL="457200" lvl="1" indent="0">
              <a:buNone/>
            </a:pPr>
            <a:endParaRPr lang="en-US" sz="3600" dirty="0">
              <a:latin typeface="+mn-lt"/>
            </a:endParaRPr>
          </a:p>
          <a:p>
            <a:endParaRPr lang="en-US" sz="4000" dirty="0">
              <a:latin typeface="+mn-lt"/>
            </a:endParaRPr>
          </a:p>
        </p:txBody>
      </p:sp>
    </p:spTree>
    <p:extLst>
      <p:ext uri="{BB962C8B-B14F-4D97-AF65-F5344CB8AC3E}">
        <p14:creationId xmlns:p14="http://schemas.microsoft.com/office/powerpoint/2010/main" val="1674314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17" y="2805619"/>
            <a:ext cx="341312"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9"/>
          <p:cNvSpPr txBox="1">
            <a:spLocks noChangeArrowheads="1"/>
          </p:cNvSpPr>
          <p:nvPr/>
        </p:nvSpPr>
        <p:spPr bwMode="auto">
          <a:xfrm>
            <a:off x="1292904" y="2754673"/>
            <a:ext cx="5102198" cy="461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lr>
                <a:srgbClr val="C00000"/>
              </a:buClr>
              <a:buFont typeface="Arial" panose="020B0604020202020204" pitchFamily="34" charset="0"/>
              <a:buChar char="•"/>
              <a:defRPr sz="3200">
                <a:solidFill>
                  <a:schemeClr val="tx1"/>
                </a:solidFill>
                <a:latin typeface="Minion Pro"/>
              </a:defRPr>
            </a:lvl1pPr>
            <a:lvl2pPr marL="742950" indent="-285750">
              <a:spcBef>
                <a:spcPct val="20000"/>
              </a:spcBef>
              <a:buClr>
                <a:srgbClr val="C00000"/>
              </a:buClr>
              <a:buFont typeface="Arial" panose="020B0604020202020204" pitchFamily="34" charset="0"/>
              <a:buChar char="–"/>
              <a:defRPr sz="2800">
                <a:solidFill>
                  <a:schemeClr val="tx1"/>
                </a:solidFill>
                <a:latin typeface="Minion Pro"/>
              </a:defRPr>
            </a:lvl2pPr>
            <a:lvl3pPr marL="1143000" indent="-228600">
              <a:spcBef>
                <a:spcPct val="20000"/>
              </a:spcBef>
              <a:buClr>
                <a:srgbClr val="C00000"/>
              </a:buClr>
              <a:buFont typeface="Arial" panose="020B0604020202020204" pitchFamily="34" charset="0"/>
              <a:buChar char="•"/>
              <a:defRPr sz="2400">
                <a:solidFill>
                  <a:schemeClr val="tx1"/>
                </a:solidFill>
                <a:latin typeface="Minion Pro"/>
              </a:defRPr>
            </a:lvl3pPr>
            <a:lvl4pPr marL="1600200" indent="-228600">
              <a:spcBef>
                <a:spcPct val="20000"/>
              </a:spcBef>
              <a:buClr>
                <a:srgbClr val="C00000"/>
              </a:buClr>
              <a:buFont typeface="Arial" panose="020B0604020202020204" pitchFamily="34" charset="0"/>
              <a:buChar char="–"/>
              <a:defRPr sz="2000">
                <a:solidFill>
                  <a:schemeClr val="tx1"/>
                </a:solidFill>
                <a:latin typeface="Minion Pro"/>
              </a:defRPr>
            </a:lvl4pPr>
            <a:lvl5pPr marL="2057400" indent="-228600">
              <a:spcBef>
                <a:spcPct val="20000"/>
              </a:spcBef>
              <a:buClr>
                <a:srgbClr val="C00000"/>
              </a:buClr>
              <a:buFont typeface="Arial" panose="020B0604020202020204" pitchFamily="34" charset="0"/>
              <a:buChar char="»"/>
              <a:defRPr sz="2000">
                <a:solidFill>
                  <a:schemeClr val="tx1"/>
                </a:solidFill>
                <a:latin typeface="Minion Pro"/>
              </a:defRPr>
            </a:lvl5pPr>
            <a:lvl6pPr marL="25146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6pPr>
            <a:lvl7pPr marL="29718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7pPr>
            <a:lvl8pPr marL="34290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8pPr>
            <a:lvl9pPr marL="38862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9pPr>
          </a:lstStyle>
          <a:p>
            <a:pPr>
              <a:spcBef>
                <a:spcPct val="0"/>
              </a:spcBef>
              <a:buClrTx/>
              <a:buFontTx/>
              <a:buNone/>
            </a:pPr>
            <a:r>
              <a:rPr lang="en-US" altLang="en-US" sz="2800" dirty="0">
                <a:solidFill>
                  <a:schemeClr val="accent1"/>
                </a:solidFill>
                <a:latin typeface="+mn-lt"/>
              </a:rPr>
              <a:t>www.facebook.com/AHCAFlorida</a:t>
            </a:r>
          </a:p>
        </p:txBody>
      </p:sp>
      <p:sp>
        <p:nvSpPr>
          <p:cNvPr id="6" name="Text Box 10"/>
          <p:cNvSpPr txBox="1">
            <a:spLocks noChangeArrowheads="1"/>
          </p:cNvSpPr>
          <p:nvPr/>
        </p:nvSpPr>
        <p:spPr bwMode="auto">
          <a:xfrm>
            <a:off x="1326934" y="3502988"/>
            <a:ext cx="2591440" cy="446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lr>
                <a:srgbClr val="C00000"/>
              </a:buClr>
              <a:buFont typeface="Arial" panose="020B0604020202020204" pitchFamily="34" charset="0"/>
              <a:buChar char="•"/>
              <a:defRPr sz="3200">
                <a:solidFill>
                  <a:schemeClr val="tx1"/>
                </a:solidFill>
                <a:latin typeface="Minion Pro"/>
              </a:defRPr>
            </a:lvl1pPr>
            <a:lvl2pPr marL="742950" indent="-285750">
              <a:spcBef>
                <a:spcPct val="20000"/>
              </a:spcBef>
              <a:buClr>
                <a:srgbClr val="C00000"/>
              </a:buClr>
              <a:buFont typeface="Arial" panose="020B0604020202020204" pitchFamily="34" charset="0"/>
              <a:buChar char="–"/>
              <a:defRPr sz="2800">
                <a:solidFill>
                  <a:schemeClr val="tx1"/>
                </a:solidFill>
                <a:latin typeface="Minion Pro"/>
              </a:defRPr>
            </a:lvl2pPr>
            <a:lvl3pPr marL="1143000" indent="-228600">
              <a:spcBef>
                <a:spcPct val="20000"/>
              </a:spcBef>
              <a:buClr>
                <a:srgbClr val="C00000"/>
              </a:buClr>
              <a:buFont typeface="Arial" panose="020B0604020202020204" pitchFamily="34" charset="0"/>
              <a:buChar char="•"/>
              <a:defRPr sz="2400">
                <a:solidFill>
                  <a:schemeClr val="tx1"/>
                </a:solidFill>
                <a:latin typeface="Minion Pro"/>
              </a:defRPr>
            </a:lvl3pPr>
            <a:lvl4pPr marL="1600200" indent="-228600">
              <a:spcBef>
                <a:spcPct val="20000"/>
              </a:spcBef>
              <a:buClr>
                <a:srgbClr val="C00000"/>
              </a:buClr>
              <a:buFont typeface="Arial" panose="020B0604020202020204" pitchFamily="34" charset="0"/>
              <a:buChar char="–"/>
              <a:defRPr sz="2000">
                <a:solidFill>
                  <a:schemeClr val="tx1"/>
                </a:solidFill>
                <a:latin typeface="Minion Pro"/>
              </a:defRPr>
            </a:lvl4pPr>
            <a:lvl5pPr marL="2057400" indent="-228600">
              <a:spcBef>
                <a:spcPct val="20000"/>
              </a:spcBef>
              <a:buClr>
                <a:srgbClr val="C00000"/>
              </a:buClr>
              <a:buFont typeface="Arial" panose="020B0604020202020204" pitchFamily="34" charset="0"/>
              <a:buChar char="»"/>
              <a:defRPr sz="2000">
                <a:solidFill>
                  <a:schemeClr val="tx1"/>
                </a:solidFill>
                <a:latin typeface="Minion Pro"/>
              </a:defRPr>
            </a:lvl5pPr>
            <a:lvl6pPr marL="25146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6pPr>
            <a:lvl7pPr marL="29718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7pPr>
            <a:lvl8pPr marL="34290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8pPr>
            <a:lvl9pPr marL="38862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9pPr>
          </a:lstStyle>
          <a:p>
            <a:pPr>
              <a:spcBef>
                <a:spcPct val="0"/>
              </a:spcBef>
              <a:buClrTx/>
              <a:buFontTx/>
              <a:buNone/>
            </a:pPr>
            <a:r>
              <a:rPr lang="en-US" altLang="en-US" sz="2800" dirty="0">
                <a:solidFill>
                  <a:schemeClr val="accent1"/>
                </a:solidFill>
                <a:latin typeface="+mn-lt"/>
              </a:rPr>
              <a:t>@AHCA_FL </a:t>
            </a:r>
          </a:p>
        </p:txBody>
      </p:sp>
      <p:pic>
        <p:nvPicPr>
          <p:cNvPr id="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17" y="3601579"/>
            <a:ext cx="341312"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7"/>
          <p:cNvSpPr txBox="1">
            <a:spLocks noChangeArrowheads="1"/>
          </p:cNvSpPr>
          <p:nvPr/>
        </p:nvSpPr>
        <p:spPr bwMode="auto">
          <a:xfrm>
            <a:off x="1292904" y="1839578"/>
            <a:ext cx="6096000" cy="81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lr>
                <a:srgbClr val="C00000"/>
              </a:buClr>
              <a:buFont typeface="Arial" panose="020B0604020202020204" pitchFamily="34" charset="0"/>
              <a:buChar char="•"/>
              <a:defRPr sz="3200">
                <a:solidFill>
                  <a:schemeClr val="tx1"/>
                </a:solidFill>
                <a:latin typeface="Minion Pro"/>
              </a:defRPr>
            </a:lvl1pPr>
            <a:lvl2pPr marL="742950" indent="-285750">
              <a:spcBef>
                <a:spcPct val="20000"/>
              </a:spcBef>
              <a:buClr>
                <a:srgbClr val="C00000"/>
              </a:buClr>
              <a:buFont typeface="Arial" panose="020B0604020202020204" pitchFamily="34" charset="0"/>
              <a:buChar char="–"/>
              <a:defRPr sz="2800">
                <a:solidFill>
                  <a:schemeClr val="tx1"/>
                </a:solidFill>
                <a:latin typeface="Minion Pro"/>
              </a:defRPr>
            </a:lvl2pPr>
            <a:lvl3pPr marL="1143000" indent="-228600">
              <a:spcBef>
                <a:spcPct val="20000"/>
              </a:spcBef>
              <a:buClr>
                <a:srgbClr val="C00000"/>
              </a:buClr>
              <a:buFont typeface="Arial" panose="020B0604020202020204" pitchFamily="34" charset="0"/>
              <a:buChar char="•"/>
              <a:defRPr sz="2400">
                <a:solidFill>
                  <a:schemeClr val="tx1"/>
                </a:solidFill>
                <a:latin typeface="Minion Pro"/>
              </a:defRPr>
            </a:lvl3pPr>
            <a:lvl4pPr marL="1600200" indent="-228600">
              <a:spcBef>
                <a:spcPct val="20000"/>
              </a:spcBef>
              <a:buClr>
                <a:srgbClr val="C00000"/>
              </a:buClr>
              <a:buFont typeface="Arial" panose="020B0604020202020204" pitchFamily="34" charset="0"/>
              <a:buChar char="–"/>
              <a:defRPr sz="2000">
                <a:solidFill>
                  <a:schemeClr val="tx1"/>
                </a:solidFill>
                <a:latin typeface="Minion Pro"/>
              </a:defRPr>
            </a:lvl4pPr>
            <a:lvl5pPr marL="2057400" indent="-228600">
              <a:spcBef>
                <a:spcPct val="20000"/>
              </a:spcBef>
              <a:buClr>
                <a:srgbClr val="C00000"/>
              </a:buClr>
              <a:buFont typeface="Arial" panose="020B0604020202020204" pitchFamily="34" charset="0"/>
              <a:buChar char="»"/>
              <a:defRPr sz="2000">
                <a:solidFill>
                  <a:schemeClr val="tx1"/>
                </a:solidFill>
                <a:latin typeface="Minion Pro"/>
              </a:defRPr>
            </a:lvl5pPr>
            <a:lvl6pPr marL="25146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6pPr>
            <a:lvl7pPr marL="29718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7pPr>
            <a:lvl8pPr marL="34290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8pPr>
            <a:lvl9pPr marL="38862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9pPr>
          </a:lstStyle>
          <a:p>
            <a:pPr>
              <a:lnSpc>
                <a:spcPct val="150000"/>
              </a:lnSpc>
              <a:spcBef>
                <a:spcPct val="0"/>
              </a:spcBef>
              <a:buClrTx/>
              <a:buFontTx/>
              <a:buNone/>
            </a:pPr>
            <a:r>
              <a:rPr lang="en-US" altLang="en-US" sz="2800" dirty="0" smtClean="0">
                <a:solidFill>
                  <a:srgbClr val="FF0000"/>
                </a:solidFill>
                <a:latin typeface="+mn-lt"/>
              </a:rPr>
              <a:t>flhii@ahca.myflorida.com</a:t>
            </a:r>
            <a:endParaRPr lang="en-US" altLang="en-US" sz="2800" dirty="0">
              <a:solidFill>
                <a:srgbClr val="FF0000"/>
              </a:solidFill>
              <a:latin typeface="+mn-lt"/>
            </a:endParaRPr>
          </a:p>
          <a:p>
            <a:pPr>
              <a:spcBef>
                <a:spcPct val="0"/>
              </a:spcBef>
              <a:buClrTx/>
              <a:buFontTx/>
              <a:buNone/>
            </a:pPr>
            <a:endParaRPr lang="en-US" altLang="en-US" sz="1800" i="1" dirty="0">
              <a:latin typeface="Calibri" panose="020F0502020204030204" pitchFamily="34" charset="0"/>
            </a:endParaRPr>
          </a:p>
        </p:txBody>
      </p:sp>
      <p:sp>
        <p:nvSpPr>
          <p:cNvPr id="12" name="Text Box 7"/>
          <p:cNvSpPr txBox="1">
            <a:spLocks noChangeArrowheads="1"/>
          </p:cNvSpPr>
          <p:nvPr/>
        </p:nvSpPr>
        <p:spPr bwMode="auto">
          <a:xfrm>
            <a:off x="1238250" y="1066660"/>
            <a:ext cx="6520319" cy="856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lr>
                <a:srgbClr val="C00000"/>
              </a:buClr>
              <a:buFont typeface="Arial" panose="020B0604020202020204" pitchFamily="34" charset="0"/>
              <a:buChar char="•"/>
              <a:defRPr sz="3200">
                <a:solidFill>
                  <a:schemeClr val="tx1"/>
                </a:solidFill>
                <a:latin typeface="Minion Pro"/>
              </a:defRPr>
            </a:lvl1pPr>
            <a:lvl2pPr marL="742950" indent="-285750">
              <a:spcBef>
                <a:spcPct val="20000"/>
              </a:spcBef>
              <a:buClr>
                <a:srgbClr val="C00000"/>
              </a:buClr>
              <a:buFont typeface="Arial" panose="020B0604020202020204" pitchFamily="34" charset="0"/>
              <a:buChar char="–"/>
              <a:defRPr sz="2800">
                <a:solidFill>
                  <a:schemeClr val="tx1"/>
                </a:solidFill>
                <a:latin typeface="Minion Pro"/>
              </a:defRPr>
            </a:lvl2pPr>
            <a:lvl3pPr marL="1143000" indent="-228600">
              <a:spcBef>
                <a:spcPct val="20000"/>
              </a:spcBef>
              <a:buClr>
                <a:srgbClr val="C00000"/>
              </a:buClr>
              <a:buFont typeface="Arial" panose="020B0604020202020204" pitchFamily="34" charset="0"/>
              <a:buChar char="•"/>
              <a:defRPr sz="2400">
                <a:solidFill>
                  <a:schemeClr val="tx1"/>
                </a:solidFill>
                <a:latin typeface="Minion Pro"/>
              </a:defRPr>
            </a:lvl3pPr>
            <a:lvl4pPr marL="1600200" indent="-228600">
              <a:spcBef>
                <a:spcPct val="20000"/>
              </a:spcBef>
              <a:buClr>
                <a:srgbClr val="C00000"/>
              </a:buClr>
              <a:buFont typeface="Arial" panose="020B0604020202020204" pitchFamily="34" charset="0"/>
              <a:buChar char="–"/>
              <a:defRPr sz="2000">
                <a:solidFill>
                  <a:schemeClr val="tx1"/>
                </a:solidFill>
                <a:latin typeface="Minion Pro"/>
              </a:defRPr>
            </a:lvl4pPr>
            <a:lvl5pPr marL="2057400" indent="-228600">
              <a:spcBef>
                <a:spcPct val="20000"/>
              </a:spcBef>
              <a:buClr>
                <a:srgbClr val="C00000"/>
              </a:buClr>
              <a:buFont typeface="Arial" panose="020B0604020202020204" pitchFamily="34" charset="0"/>
              <a:buChar char="»"/>
              <a:defRPr sz="2000">
                <a:solidFill>
                  <a:schemeClr val="tx1"/>
                </a:solidFill>
                <a:latin typeface="Minion Pro"/>
              </a:defRPr>
            </a:lvl5pPr>
            <a:lvl6pPr marL="25146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6pPr>
            <a:lvl7pPr marL="29718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7pPr>
            <a:lvl8pPr marL="34290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8pPr>
            <a:lvl9pPr marL="3886200" indent="-228600" eaLnBrk="0" fontAlgn="base" hangingPunct="0">
              <a:spcBef>
                <a:spcPct val="20000"/>
              </a:spcBef>
              <a:spcAft>
                <a:spcPct val="0"/>
              </a:spcAft>
              <a:buClr>
                <a:srgbClr val="C00000"/>
              </a:buClr>
              <a:buFont typeface="Arial" panose="020B0604020202020204" pitchFamily="34" charset="0"/>
              <a:buChar char="»"/>
              <a:defRPr sz="2000">
                <a:solidFill>
                  <a:schemeClr val="tx1"/>
                </a:solidFill>
                <a:latin typeface="Minion Pro"/>
              </a:defRPr>
            </a:lvl9pPr>
          </a:lstStyle>
          <a:p>
            <a:pPr>
              <a:lnSpc>
                <a:spcPct val="150000"/>
              </a:lnSpc>
              <a:spcBef>
                <a:spcPct val="0"/>
              </a:spcBef>
              <a:buClrTx/>
              <a:buFontTx/>
              <a:buNone/>
            </a:pPr>
            <a:r>
              <a:rPr lang="en-US" altLang="en-US" sz="2800" dirty="0" smtClean="0">
                <a:solidFill>
                  <a:srgbClr val="FF0000"/>
                </a:solidFill>
                <a:latin typeface="+mn-lt"/>
              </a:rPr>
              <a:t>www.florida-hie.net</a:t>
            </a:r>
            <a:r>
              <a:rPr lang="en-US" altLang="en-US" sz="2800" b="1" dirty="0" smtClean="0">
                <a:solidFill>
                  <a:srgbClr val="FF0000"/>
                </a:solidFill>
                <a:latin typeface="+mn-lt"/>
              </a:rPr>
              <a:t> </a:t>
            </a:r>
            <a:r>
              <a:rPr lang="en-US" altLang="en-US" sz="2800" b="1" dirty="0" smtClean="0">
                <a:solidFill>
                  <a:srgbClr val="004FA2"/>
                </a:solidFill>
                <a:latin typeface="+mn-lt"/>
              </a:rPr>
              <a:t> </a:t>
            </a:r>
            <a:endParaRPr lang="en-US" altLang="en-US" sz="2800" b="1" dirty="0">
              <a:solidFill>
                <a:srgbClr val="004FA2"/>
              </a:solidFill>
              <a:latin typeface="+mn-lt"/>
            </a:endParaRPr>
          </a:p>
          <a:p>
            <a:pPr algn="ctr">
              <a:spcBef>
                <a:spcPct val="0"/>
              </a:spcBef>
              <a:buClrTx/>
              <a:buFontTx/>
              <a:buNone/>
            </a:pPr>
            <a:r>
              <a:rPr lang="en-US" altLang="en-US" sz="1600" dirty="0">
                <a:solidFill>
                  <a:srgbClr val="000000"/>
                </a:solidFill>
                <a:latin typeface="Times New Roman" panose="02020603050405020304" pitchFamily="18" charset="0"/>
              </a:rPr>
              <a:t> </a:t>
            </a:r>
          </a:p>
          <a:p>
            <a:pPr>
              <a:spcBef>
                <a:spcPct val="0"/>
              </a:spcBef>
              <a:buClrTx/>
              <a:buFontTx/>
              <a:buNone/>
            </a:pPr>
            <a:endParaRPr lang="en-US" altLang="en-US" sz="1800" dirty="0">
              <a:latin typeface="Calibri" panose="020F0502020204030204" pitchFamily="34" charset="0"/>
            </a:endParaRPr>
          </a:p>
        </p:txBody>
      </p:sp>
      <p:sp>
        <p:nvSpPr>
          <p:cNvPr id="21" name="Title 1"/>
          <p:cNvSpPr txBox="1">
            <a:spLocks/>
          </p:cNvSpPr>
          <p:nvPr/>
        </p:nvSpPr>
        <p:spPr>
          <a:xfrm>
            <a:off x="555059" y="292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Connect with Us:</a:t>
            </a:r>
            <a:endParaRPr lang="en-US"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161" y="1243617"/>
            <a:ext cx="530225" cy="5365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6"/>
          <a:stretch>
            <a:fillRect/>
          </a:stretch>
        </p:blipFill>
        <p:spPr>
          <a:xfrm>
            <a:off x="1292904" y="4486725"/>
            <a:ext cx="4248150" cy="714375"/>
          </a:xfrm>
          <a:prstGeom prst="rect">
            <a:avLst/>
          </a:prstGeom>
        </p:spPr>
      </p:pic>
    </p:spTree>
    <p:extLst>
      <p:ext uri="{BB962C8B-B14F-4D97-AF65-F5344CB8AC3E}">
        <p14:creationId xmlns:p14="http://schemas.microsoft.com/office/powerpoint/2010/main" val="591134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343737">
            <a:off x="-325653" y="1347085"/>
            <a:ext cx="9795305" cy="314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84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983" y="1116387"/>
            <a:ext cx="3333750" cy="333375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733" y="1758598"/>
            <a:ext cx="1916479" cy="191647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405" y="739468"/>
            <a:ext cx="1672492" cy="125436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744" y="2292349"/>
            <a:ext cx="1277815" cy="127781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6171" y="3868676"/>
            <a:ext cx="1948962" cy="1299308"/>
          </a:xfrm>
          <a:prstGeom prst="rect">
            <a:avLst/>
          </a:prstGeom>
        </p:spPr>
      </p:pic>
    </p:spTree>
    <p:extLst>
      <p:ext uri="{BB962C8B-B14F-4D97-AF65-F5344CB8AC3E}">
        <p14:creationId xmlns:p14="http://schemas.microsoft.com/office/powerpoint/2010/main" val="19444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rovide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85" y="1384256"/>
            <a:ext cx="2984106" cy="29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21" name="Group 20"/>
          <p:cNvGrpSpPr/>
          <p:nvPr/>
        </p:nvGrpSpPr>
        <p:grpSpPr>
          <a:xfrm>
            <a:off x="628315" y="1391807"/>
            <a:ext cx="2976565" cy="2980050"/>
            <a:chOff x="669530" y="1854882"/>
            <a:chExt cx="2976565" cy="2980050"/>
          </a:xfrm>
        </p:grpSpPr>
        <p:pic>
          <p:nvPicPr>
            <p:cNvPr id="9" name="Picture 8" descr="provide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30" y="1854882"/>
              <a:ext cx="2976565" cy="298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Rectangle 9"/>
            <p:cNvSpPr/>
            <p:nvPr/>
          </p:nvSpPr>
          <p:spPr>
            <a:xfrm>
              <a:off x="1991170" y="2734654"/>
              <a:ext cx="333286" cy="427290"/>
            </a:xfrm>
            <a:prstGeom prst="rect">
              <a:avLst/>
            </a:prstGeom>
            <a:solidFill>
              <a:srgbClr val="C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09161" y="2113736"/>
              <a:ext cx="697304" cy="535460"/>
            </a:xfrm>
            <a:prstGeom prst="rect">
              <a:avLst/>
            </a:prstGeom>
            <a:solidFill>
              <a:srgbClr val="006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91170" y="2295894"/>
              <a:ext cx="350377" cy="353302"/>
            </a:xfrm>
            <a:prstGeom prst="ellipse">
              <a:avLst/>
            </a:prstGeom>
            <a:solidFill>
              <a:srgbClr val="C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59197" y="2631927"/>
              <a:ext cx="336277" cy="1217427"/>
            </a:xfrm>
            <a:prstGeom prst="rect">
              <a:avLst/>
            </a:prstGeom>
            <a:solidFill>
              <a:srgbClr val="006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p:cNvSpPr/>
            <p:nvPr/>
          </p:nvSpPr>
          <p:spPr>
            <a:xfrm rot="16200000">
              <a:off x="1784466" y="3005725"/>
              <a:ext cx="163243" cy="413011"/>
            </a:xfrm>
            <a:prstGeom prst="flowChartTerminator">
              <a:avLst/>
            </a:prstGeom>
            <a:solidFill>
              <a:srgbClr val="C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Terminator 14"/>
            <p:cNvSpPr/>
            <p:nvPr/>
          </p:nvSpPr>
          <p:spPr>
            <a:xfrm rot="12823141">
              <a:off x="1674011" y="2655693"/>
              <a:ext cx="217909" cy="641810"/>
            </a:xfrm>
            <a:prstGeom prst="flowChartTerminator">
              <a:avLst/>
            </a:prstGeom>
            <a:solidFill>
              <a:srgbClr val="C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42372" y="3044477"/>
              <a:ext cx="417676" cy="249375"/>
            </a:xfrm>
            <a:custGeom>
              <a:avLst/>
              <a:gdLst>
                <a:gd name="connsiteX0" fmla="*/ 0 w 455775"/>
                <a:gd name="connsiteY0" fmla="*/ 133386 h 266771"/>
                <a:gd name="connsiteX1" fmla="*/ 227888 w 455775"/>
                <a:gd name="connsiteY1" fmla="*/ 0 h 266771"/>
                <a:gd name="connsiteX2" fmla="*/ 455776 w 455775"/>
                <a:gd name="connsiteY2" fmla="*/ 133386 h 266771"/>
                <a:gd name="connsiteX3" fmla="*/ 227888 w 455775"/>
                <a:gd name="connsiteY3" fmla="*/ 266772 h 266771"/>
                <a:gd name="connsiteX4" fmla="*/ 0 w 455775"/>
                <a:gd name="connsiteY4" fmla="*/ 133386 h 266771"/>
                <a:gd name="connsiteX0" fmla="*/ 0 w 417676"/>
                <a:gd name="connsiteY0" fmla="*/ 133386 h 266772"/>
                <a:gd name="connsiteX1" fmla="*/ 227888 w 417676"/>
                <a:gd name="connsiteY1" fmla="*/ 0 h 266772"/>
                <a:gd name="connsiteX2" fmla="*/ 417676 w 417676"/>
                <a:gd name="connsiteY2" fmla="*/ 133386 h 266772"/>
                <a:gd name="connsiteX3" fmla="*/ 227888 w 417676"/>
                <a:gd name="connsiteY3" fmla="*/ 266772 h 266772"/>
                <a:gd name="connsiteX4" fmla="*/ 0 w 417676"/>
                <a:gd name="connsiteY4" fmla="*/ 133386 h 266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76" h="266772">
                  <a:moveTo>
                    <a:pt x="0" y="133386"/>
                  </a:moveTo>
                  <a:cubicBezTo>
                    <a:pt x="0" y="59719"/>
                    <a:pt x="158275" y="0"/>
                    <a:pt x="227888" y="0"/>
                  </a:cubicBezTo>
                  <a:cubicBezTo>
                    <a:pt x="297501" y="0"/>
                    <a:pt x="417676" y="59719"/>
                    <a:pt x="417676" y="133386"/>
                  </a:cubicBezTo>
                  <a:cubicBezTo>
                    <a:pt x="417676" y="207053"/>
                    <a:pt x="297501" y="266772"/>
                    <a:pt x="227888" y="266772"/>
                  </a:cubicBezTo>
                  <a:cubicBezTo>
                    <a:pt x="158275" y="266772"/>
                    <a:pt x="0" y="207053"/>
                    <a:pt x="0" y="133386"/>
                  </a:cubicBezTo>
                  <a:close/>
                </a:path>
              </a:pathLst>
            </a:custGeom>
            <a:solidFill>
              <a:srgbClr val="C3E2F7"/>
            </a:solidFill>
            <a:ln>
              <a:solidFill>
                <a:srgbClr val="006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517850" y="2656444"/>
              <a:ext cx="864240" cy="688463"/>
            </a:xfrm>
            <a:custGeom>
              <a:avLst/>
              <a:gdLst>
                <a:gd name="connsiteX0" fmla="*/ 835608 w 850038"/>
                <a:gd name="connsiteY0" fmla="*/ 2792 h 681163"/>
                <a:gd name="connsiteX1" fmla="*/ 35508 w 850038"/>
                <a:gd name="connsiteY1" fmla="*/ 402842 h 681163"/>
                <a:gd name="connsiteX2" fmla="*/ 178383 w 850038"/>
                <a:gd name="connsiteY2" fmla="*/ 631442 h 681163"/>
                <a:gd name="connsiteX3" fmla="*/ 521283 w 850038"/>
                <a:gd name="connsiteY3" fmla="*/ 621917 h 681163"/>
                <a:gd name="connsiteX4" fmla="*/ 835608 w 850038"/>
                <a:gd name="connsiteY4" fmla="*/ 2792 h 681163"/>
                <a:gd name="connsiteX0" fmla="*/ 835608 w 855894"/>
                <a:gd name="connsiteY0" fmla="*/ 1275 h 647461"/>
                <a:gd name="connsiteX1" fmla="*/ 35508 w 855894"/>
                <a:gd name="connsiteY1" fmla="*/ 401325 h 647461"/>
                <a:gd name="connsiteX2" fmla="*/ 178383 w 855894"/>
                <a:gd name="connsiteY2" fmla="*/ 629925 h 647461"/>
                <a:gd name="connsiteX3" fmla="*/ 577612 w 855894"/>
                <a:gd name="connsiteY3" fmla="*/ 544788 h 647461"/>
                <a:gd name="connsiteX4" fmla="*/ 835608 w 855894"/>
                <a:gd name="connsiteY4" fmla="*/ 1275 h 647461"/>
                <a:gd name="connsiteX0" fmla="*/ 832010 w 851821"/>
                <a:gd name="connsiteY0" fmla="*/ 1239 h 607246"/>
                <a:gd name="connsiteX1" fmla="*/ 31910 w 851821"/>
                <a:gd name="connsiteY1" fmla="*/ 401289 h 607246"/>
                <a:gd name="connsiteX2" fmla="*/ 193562 w 851821"/>
                <a:gd name="connsiteY2" fmla="*/ 571080 h 607246"/>
                <a:gd name="connsiteX3" fmla="*/ 574014 w 851821"/>
                <a:gd name="connsiteY3" fmla="*/ 544752 h 607246"/>
                <a:gd name="connsiteX4" fmla="*/ 832010 w 851821"/>
                <a:gd name="connsiteY4" fmla="*/ 1239 h 60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821" h="607246">
                  <a:moveTo>
                    <a:pt x="832010" y="1239"/>
                  </a:moveTo>
                  <a:cubicBezTo>
                    <a:pt x="741659" y="-22671"/>
                    <a:pt x="138318" y="306316"/>
                    <a:pt x="31910" y="401289"/>
                  </a:cubicBezTo>
                  <a:cubicBezTo>
                    <a:pt x="-74498" y="496262"/>
                    <a:pt x="112600" y="534568"/>
                    <a:pt x="193562" y="571080"/>
                  </a:cubicBezTo>
                  <a:cubicBezTo>
                    <a:pt x="274524" y="607592"/>
                    <a:pt x="467606" y="639725"/>
                    <a:pt x="574014" y="544752"/>
                  </a:cubicBezTo>
                  <a:cubicBezTo>
                    <a:pt x="680422" y="449779"/>
                    <a:pt x="922361" y="25149"/>
                    <a:pt x="832010" y="1239"/>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Terminator 18"/>
            <p:cNvSpPr/>
            <p:nvPr/>
          </p:nvSpPr>
          <p:spPr>
            <a:xfrm rot="20771456">
              <a:off x="1972758" y="2384425"/>
              <a:ext cx="368661" cy="457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Terminator 19"/>
            <p:cNvSpPr/>
            <p:nvPr/>
          </p:nvSpPr>
          <p:spPr>
            <a:xfrm>
              <a:off x="1982027" y="2366393"/>
              <a:ext cx="368661" cy="457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urved Down Arrow 21"/>
          <p:cNvSpPr/>
          <p:nvPr/>
        </p:nvSpPr>
        <p:spPr>
          <a:xfrm>
            <a:off x="1801157" y="391434"/>
            <a:ext cx="5815727" cy="1095375"/>
          </a:xfrm>
          <a:prstGeom prst="curvedDownArrow">
            <a:avLst>
              <a:gd name="adj1" fmla="val 50000"/>
              <a:gd name="adj2" fmla="val 117492"/>
              <a:gd name="adj3" fmla="val 25000"/>
            </a:avLst>
          </a:prstGeom>
          <a:solidFill>
            <a:srgbClr val="6E2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Down Arrow 23"/>
          <p:cNvSpPr/>
          <p:nvPr/>
        </p:nvSpPr>
        <p:spPr>
          <a:xfrm flipH="1" flipV="1">
            <a:off x="1517981" y="4316958"/>
            <a:ext cx="5737398" cy="1095375"/>
          </a:xfrm>
          <a:prstGeom prst="curvedDownArrow">
            <a:avLst>
              <a:gd name="adj1" fmla="val 50000"/>
              <a:gd name="adj2" fmla="val 117492"/>
              <a:gd name="adj3" fmla="val 25000"/>
            </a:avLst>
          </a:prstGeom>
          <a:solidFill>
            <a:srgbClr val="6E2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631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3753" y="825650"/>
            <a:ext cx="5870942" cy="4525963"/>
          </a:xfrm>
        </p:spPr>
      </p:pic>
    </p:spTree>
    <p:extLst>
      <p:ext uri="{BB962C8B-B14F-4D97-AF65-F5344CB8AC3E}">
        <p14:creationId xmlns:p14="http://schemas.microsoft.com/office/powerpoint/2010/main" val="116857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385863" y="579982"/>
            <a:ext cx="6054465" cy="553226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179" y="2422483"/>
            <a:ext cx="1845702" cy="19054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572" y="2472256"/>
            <a:ext cx="2352855" cy="1701445"/>
          </a:xfrm>
          <a:prstGeom prst="rect">
            <a:avLst/>
          </a:prstGeom>
        </p:spPr>
      </p:pic>
      <p:sp>
        <p:nvSpPr>
          <p:cNvPr id="1066" name="Rectangle 1065"/>
          <p:cNvSpPr/>
          <p:nvPr/>
        </p:nvSpPr>
        <p:spPr>
          <a:xfrm>
            <a:off x="5143590" y="5422185"/>
            <a:ext cx="1703672" cy="6238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 name="Group 2"/>
          <p:cNvGrpSpPr>
            <a:grpSpLocks/>
          </p:cNvGrpSpPr>
          <p:nvPr/>
        </p:nvGrpSpPr>
        <p:grpSpPr bwMode="auto">
          <a:xfrm>
            <a:off x="677392" y="405596"/>
            <a:ext cx="3426652" cy="5881035"/>
            <a:chOff x="101559809" y="102752975"/>
            <a:chExt cx="8517467" cy="13553069"/>
          </a:xfrm>
        </p:grpSpPr>
        <p:sp>
          <p:nvSpPr>
            <p:cNvPr id="7" name="Oval 3"/>
            <p:cNvSpPr>
              <a:spLocks noChangeArrowheads="1"/>
            </p:cNvSpPr>
            <p:nvPr/>
          </p:nvSpPr>
          <p:spPr bwMode="auto">
            <a:xfrm>
              <a:off x="107108178" y="102752975"/>
              <a:ext cx="2857500" cy="2800350"/>
            </a:xfrm>
            <a:prstGeom prst="ellipse">
              <a:avLst/>
            </a:prstGeom>
            <a:solidFill>
              <a:srgbClr val="00628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Oval 4"/>
            <p:cNvSpPr>
              <a:spLocks noChangeArrowheads="1"/>
            </p:cNvSpPr>
            <p:nvPr/>
          </p:nvSpPr>
          <p:spPr bwMode="auto">
            <a:xfrm>
              <a:off x="108327377" y="102947029"/>
              <a:ext cx="409575" cy="396496"/>
            </a:xfrm>
            <a:prstGeom prst="ellipse">
              <a:avLst/>
            </a:prstGeom>
            <a:solidFill>
              <a:srgbClr val="C3E2F7"/>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5"/>
            <p:cNvSpPr>
              <a:spLocks noChangeArrowheads="1"/>
            </p:cNvSpPr>
            <p:nvPr/>
          </p:nvSpPr>
          <p:spPr bwMode="auto">
            <a:xfrm>
              <a:off x="108059399" y="103418513"/>
              <a:ext cx="966005" cy="333375"/>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6"/>
            <p:cNvSpPr>
              <a:spLocks noChangeArrowheads="1"/>
            </p:cNvSpPr>
            <p:nvPr/>
          </p:nvSpPr>
          <p:spPr bwMode="auto">
            <a:xfrm rot="5400000">
              <a:off x="107702211" y="103823326"/>
              <a:ext cx="904875" cy="190500"/>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7"/>
            <p:cNvSpPr>
              <a:spLocks noChangeArrowheads="1"/>
            </p:cNvSpPr>
            <p:nvPr/>
          </p:nvSpPr>
          <p:spPr bwMode="auto">
            <a:xfrm rot="5400000">
              <a:off x="108477716" y="103870951"/>
              <a:ext cx="904875" cy="190500"/>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8"/>
            <p:cNvSpPr>
              <a:spLocks noChangeArrowheads="1"/>
            </p:cNvSpPr>
            <p:nvPr/>
          </p:nvSpPr>
          <p:spPr bwMode="auto">
            <a:xfrm rot="5400000">
              <a:off x="108124013" y="103756650"/>
              <a:ext cx="838200" cy="485775"/>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AutoShape 9"/>
            <p:cNvSpPr>
              <a:spLocks noChangeArrowheads="1"/>
            </p:cNvSpPr>
            <p:nvPr/>
          </p:nvSpPr>
          <p:spPr bwMode="auto">
            <a:xfrm rot="5400000">
              <a:off x="107736729" y="104656934"/>
              <a:ext cx="1345640" cy="218647"/>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AutoShape 10"/>
            <p:cNvSpPr>
              <a:spLocks noChangeArrowheads="1"/>
            </p:cNvSpPr>
            <p:nvPr/>
          </p:nvSpPr>
          <p:spPr bwMode="auto">
            <a:xfrm rot="5400000">
              <a:off x="108002932" y="104656010"/>
              <a:ext cx="1345640" cy="220496"/>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1"/>
            <p:cNvSpPr>
              <a:spLocks noChangeArrowheads="1"/>
            </p:cNvSpPr>
            <p:nvPr/>
          </p:nvSpPr>
          <p:spPr bwMode="auto">
            <a:xfrm>
              <a:off x="108402866" y="102851495"/>
              <a:ext cx="245660" cy="252483"/>
            </a:xfrm>
            <a:prstGeom prst="ellipse">
              <a:avLst/>
            </a:prstGeom>
            <a:solidFill>
              <a:srgbClr val="FFFFFF"/>
            </a:solidFill>
            <a:ln w="25400"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AutoShape 12"/>
            <p:cNvSpPr>
              <a:spLocks noChangeArrowheads="1"/>
            </p:cNvSpPr>
            <p:nvPr/>
          </p:nvSpPr>
          <p:spPr bwMode="auto">
            <a:xfrm>
              <a:off x="108436986" y="103580438"/>
              <a:ext cx="238836" cy="238836"/>
            </a:xfrm>
            <a:prstGeom prst="plus">
              <a:avLst>
                <a:gd name="adj" fmla="val 30796"/>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3"/>
            <p:cNvSpPr>
              <a:spLocks noChangeArrowheads="1"/>
            </p:cNvSpPr>
            <p:nvPr/>
          </p:nvSpPr>
          <p:spPr bwMode="auto">
            <a:xfrm>
              <a:off x="101559809" y="108436500"/>
              <a:ext cx="2857500" cy="2800350"/>
            </a:xfrm>
            <a:prstGeom prst="ellipse">
              <a:avLst/>
            </a:prstGeom>
            <a:solidFill>
              <a:srgbClr val="00628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Rectangle 14"/>
            <p:cNvSpPr>
              <a:spLocks noChangeArrowheads="1"/>
            </p:cNvSpPr>
            <p:nvPr/>
          </p:nvSpPr>
          <p:spPr bwMode="auto">
            <a:xfrm>
              <a:off x="102953428" y="108662248"/>
              <a:ext cx="1216471" cy="2164743"/>
            </a:xfrm>
            <a:prstGeom prst="rect">
              <a:avLst/>
            </a:prstGeom>
            <a:solidFill>
              <a:srgbClr val="C3E2F7"/>
            </a:solidFill>
            <a:ln w="76200" algn="ctr">
              <a:solidFill>
                <a:srgbClr val="00628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AutoShape 15"/>
            <p:cNvSpPr>
              <a:spLocks noChangeArrowheads="1"/>
            </p:cNvSpPr>
            <p:nvPr/>
          </p:nvSpPr>
          <p:spPr bwMode="auto">
            <a:xfrm>
              <a:off x="103291005" y="108950624"/>
              <a:ext cx="525439" cy="484496"/>
            </a:xfrm>
            <a:prstGeom prst="plus">
              <a:avLst>
                <a:gd name="adj" fmla="val 30796"/>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Rectangle 16"/>
            <p:cNvSpPr>
              <a:spLocks noChangeArrowheads="1"/>
            </p:cNvSpPr>
            <p:nvPr/>
          </p:nvSpPr>
          <p:spPr bwMode="auto">
            <a:xfrm>
              <a:off x="101903662" y="109738713"/>
              <a:ext cx="1801505" cy="1098645"/>
            </a:xfrm>
            <a:prstGeom prst="rect">
              <a:avLst/>
            </a:prstGeom>
            <a:solidFill>
              <a:srgbClr val="C3E2F7"/>
            </a:solidFill>
            <a:ln w="76200" algn="ctr">
              <a:solidFill>
                <a:srgbClr val="00628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17"/>
            <p:cNvSpPr>
              <a:spLocks noChangeArrowheads="1"/>
            </p:cNvSpPr>
            <p:nvPr/>
          </p:nvSpPr>
          <p:spPr bwMode="auto">
            <a:xfrm>
              <a:off x="102070571" y="109919412"/>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Rectangle 18"/>
            <p:cNvSpPr>
              <a:spLocks noChangeArrowheads="1"/>
            </p:cNvSpPr>
            <p:nvPr/>
          </p:nvSpPr>
          <p:spPr bwMode="auto">
            <a:xfrm>
              <a:off x="102473172" y="109919412"/>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Rectangle 19"/>
            <p:cNvSpPr>
              <a:spLocks noChangeArrowheads="1"/>
            </p:cNvSpPr>
            <p:nvPr/>
          </p:nvSpPr>
          <p:spPr bwMode="auto">
            <a:xfrm>
              <a:off x="102873079" y="109919412"/>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Rectangle 20"/>
            <p:cNvSpPr>
              <a:spLocks noChangeArrowheads="1"/>
            </p:cNvSpPr>
            <p:nvPr/>
          </p:nvSpPr>
          <p:spPr bwMode="auto">
            <a:xfrm>
              <a:off x="103245550" y="109919412"/>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Rectangle 21"/>
            <p:cNvSpPr>
              <a:spLocks noChangeArrowheads="1"/>
            </p:cNvSpPr>
            <p:nvPr/>
          </p:nvSpPr>
          <p:spPr bwMode="auto">
            <a:xfrm>
              <a:off x="102070571" y="110245253"/>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Rectangle 22"/>
            <p:cNvSpPr>
              <a:spLocks noChangeArrowheads="1"/>
            </p:cNvSpPr>
            <p:nvPr/>
          </p:nvSpPr>
          <p:spPr bwMode="auto">
            <a:xfrm>
              <a:off x="102473172" y="110245253"/>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Rectangle 23"/>
            <p:cNvSpPr>
              <a:spLocks noChangeArrowheads="1"/>
            </p:cNvSpPr>
            <p:nvPr/>
          </p:nvSpPr>
          <p:spPr bwMode="auto">
            <a:xfrm>
              <a:off x="102873079" y="110245253"/>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Rectangle 24"/>
            <p:cNvSpPr>
              <a:spLocks noChangeArrowheads="1"/>
            </p:cNvSpPr>
            <p:nvPr/>
          </p:nvSpPr>
          <p:spPr bwMode="auto">
            <a:xfrm>
              <a:off x="103245550" y="110245253"/>
              <a:ext cx="288301" cy="204717"/>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25"/>
            <p:cNvSpPr>
              <a:spLocks noChangeArrowheads="1"/>
            </p:cNvSpPr>
            <p:nvPr/>
          </p:nvSpPr>
          <p:spPr bwMode="auto">
            <a:xfrm>
              <a:off x="103303535" y="112103726"/>
              <a:ext cx="2857500" cy="2800350"/>
            </a:xfrm>
            <a:prstGeom prst="ellipse">
              <a:avLst/>
            </a:prstGeom>
            <a:solidFill>
              <a:srgbClr val="00628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AutoShape 26"/>
            <p:cNvSpPr>
              <a:spLocks noChangeArrowheads="1"/>
            </p:cNvSpPr>
            <p:nvPr/>
          </p:nvSpPr>
          <p:spPr bwMode="auto">
            <a:xfrm>
              <a:off x="103180289" y="113486608"/>
              <a:ext cx="2597217" cy="894172"/>
            </a:xfrm>
            <a:prstGeom prst="roundRect">
              <a:avLst>
                <a:gd name="adj" fmla="val 16667"/>
              </a:avLst>
            </a:prstGeom>
            <a:solidFill>
              <a:srgbClr val="C3E2F7"/>
            </a:solidFill>
            <a:ln w="76200"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Rectangle 27"/>
            <p:cNvSpPr>
              <a:spLocks noChangeArrowheads="1"/>
            </p:cNvSpPr>
            <p:nvPr/>
          </p:nvSpPr>
          <p:spPr bwMode="auto">
            <a:xfrm>
              <a:off x="103352197"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Rectangle 28"/>
            <p:cNvSpPr>
              <a:spLocks noChangeArrowheads="1"/>
            </p:cNvSpPr>
            <p:nvPr/>
          </p:nvSpPr>
          <p:spPr bwMode="auto">
            <a:xfrm>
              <a:off x="103583062"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Rectangle 29"/>
            <p:cNvSpPr>
              <a:spLocks noChangeArrowheads="1"/>
            </p:cNvSpPr>
            <p:nvPr/>
          </p:nvSpPr>
          <p:spPr bwMode="auto">
            <a:xfrm>
              <a:off x="103817810"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Rectangle 30"/>
            <p:cNvSpPr>
              <a:spLocks noChangeArrowheads="1"/>
            </p:cNvSpPr>
            <p:nvPr/>
          </p:nvSpPr>
          <p:spPr bwMode="auto">
            <a:xfrm>
              <a:off x="104056762"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Rectangle 31"/>
            <p:cNvSpPr>
              <a:spLocks noChangeArrowheads="1"/>
            </p:cNvSpPr>
            <p:nvPr/>
          </p:nvSpPr>
          <p:spPr bwMode="auto">
            <a:xfrm>
              <a:off x="104287069"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Rectangle 32"/>
            <p:cNvSpPr>
              <a:spLocks noChangeArrowheads="1"/>
            </p:cNvSpPr>
            <p:nvPr/>
          </p:nvSpPr>
          <p:spPr bwMode="auto">
            <a:xfrm>
              <a:off x="104510551"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Rectangle 33"/>
            <p:cNvSpPr>
              <a:spLocks noChangeArrowheads="1"/>
            </p:cNvSpPr>
            <p:nvPr/>
          </p:nvSpPr>
          <p:spPr bwMode="auto">
            <a:xfrm>
              <a:off x="104739033"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Rectangle 34"/>
            <p:cNvSpPr>
              <a:spLocks noChangeArrowheads="1"/>
            </p:cNvSpPr>
            <p:nvPr/>
          </p:nvSpPr>
          <p:spPr bwMode="auto">
            <a:xfrm>
              <a:off x="104971162"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Rectangle 35"/>
            <p:cNvSpPr>
              <a:spLocks noChangeArrowheads="1"/>
            </p:cNvSpPr>
            <p:nvPr/>
          </p:nvSpPr>
          <p:spPr bwMode="auto">
            <a:xfrm>
              <a:off x="105197656"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Rectangle 36"/>
            <p:cNvSpPr>
              <a:spLocks noChangeArrowheads="1"/>
            </p:cNvSpPr>
            <p:nvPr/>
          </p:nvSpPr>
          <p:spPr bwMode="auto">
            <a:xfrm>
              <a:off x="105430236" y="113652021"/>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Rectangle 37"/>
            <p:cNvSpPr>
              <a:spLocks noChangeArrowheads="1"/>
            </p:cNvSpPr>
            <p:nvPr/>
          </p:nvSpPr>
          <p:spPr bwMode="auto">
            <a:xfrm>
              <a:off x="103466497"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Rectangle 38"/>
            <p:cNvSpPr>
              <a:spLocks noChangeArrowheads="1"/>
            </p:cNvSpPr>
            <p:nvPr/>
          </p:nvSpPr>
          <p:spPr bwMode="auto">
            <a:xfrm>
              <a:off x="103697362"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Rectangle 39"/>
            <p:cNvSpPr>
              <a:spLocks noChangeArrowheads="1"/>
            </p:cNvSpPr>
            <p:nvPr/>
          </p:nvSpPr>
          <p:spPr bwMode="auto">
            <a:xfrm>
              <a:off x="103932110"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Rectangle 40"/>
            <p:cNvSpPr>
              <a:spLocks noChangeArrowheads="1"/>
            </p:cNvSpPr>
            <p:nvPr/>
          </p:nvSpPr>
          <p:spPr bwMode="auto">
            <a:xfrm>
              <a:off x="104171062"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Rectangle 41"/>
            <p:cNvSpPr>
              <a:spLocks noChangeArrowheads="1"/>
            </p:cNvSpPr>
            <p:nvPr/>
          </p:nvSpPr>
          <p:spPr bwMode="auto">
            <a:xfrm>
              <a:off x="104401369"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Rectangle 42"/>
            <p:cNvSpPr>
              <a:spLocks noChangeArrowheads="1"/>
            </p:cNvSpPr>
            <p:nvPr/>
          </p:nvSpPr>
          <p:spPr bwMode="auto">
            <a:xfrm>
              <a:off x="104624851"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Rectangle 43"/>
            <p:cNvSpPr>
              <a:spLocks noChangeArrowheads="1"/>
            </p:cNvSpPr>
            <p:nvPr/>
          </p:nvSpPr>
          <p:spPr bwMode="auto">
            <a:xfrm>
              <a:off x="104853333"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Rectangle 44"/>
            <p:cNvSpPr>
              <a:spLocks noChangeArrowheads="1"/>
            </p:cNvSpPr>
            <p:nvPr/>
          </p:nvSpPr>
          <p:spPr bwMode="auto">
            <a:xfrm>
              <a:off x="105085462"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Rectangle 45"/>
            <p:cNvSpPr>
              <a:spLocks noChangeArrowheads="1"/>
            </p:cNvSpPr>
            <p:nvPr/>
          </p:nvSpPr>
          <p:spPr bwMode="auto">
            <a:xfrm>
              <a:off x="105311956" y="11386867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Rectangle 46"/>
            <p:cNvSpPr>
              <a:spLocks noChangeArrowheads="1"/>
            </p:cNvSpPr>
            <p:nvPr/>
          </p:nvSpPr>
          <p:spPr bwMode="auto">
            <a:xfrm>
              <a:off x="103343550"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Rectangle 47"/>
            <p:cNvSpPr>
              <a:spLocks noChangeArrowheads="1"/>
            </p:cNvSpPr>
            <p:nvPr/>
          </p:nvSpPr>
          <p:spPr bwMode="auto">
            <a:xfrm>
              <a:off x="103574415"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Rectangle 48"/>
            <p:cNvSpPr>
              <a:spLocks noChangeArrowheads="1"/>
            </p:cNvSpPr>
            <p:nvPr/>
          </p:nvSpPr>
          <p:spPr bwMode="auto">
            <a:xfrm>
              <a:off x="103809163"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Rectangle 49"/>
            <p:cNvSpPr>
              <a:spLocks noChangeArrowheads="1"/>
            </p:cNvSpPr>
            <p:nvPr/>
          </p:nvSpPr>
          <p:spPr bwMode="auto">
            <a:xfrm>
              <a:off x="104048115"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Rectangle 50"/>
            <p:cNvSpPr>
              <a:spLocks noChangeArrowheads="1"/>
            </p:cNvSpPr>
            <p:nvPr/>
          </p:nvSpPr>
          <p:spPr bwMode="auto">
            <a:xfrm>
              <a:off x="104278422"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Rectangle 51"/>
            <p:cNvSpPr>
              <a:spLocks noChangeArrowheads="1"/>
            </p:cNvSpPr>
            <p:nvPr/>
          </p:nvSpPr>
          <p:spPr bwMode="auto">
            <a:xfrm>
              <a:off x="104501904"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Rectangle 52"/>
            <p:cNvSpPr>
              <a:spLocks noChangeArrowheads="1"/>
            </p:cNvSpPr>
            <p:nvPr/>
          </p:nvSpPr>
          <p:spPr bwMode="auto">
            <a:xfrm>
              <a:off x="104730386"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Rectangle 53"/>
            <p:cNvSpPr>
              <a:spLocks noChangeArrowheads="1"/>
            </p:cNvSpPr>
            <p:nvPr/>
          </p:nvSpPr>
          <p:spPr bwMode="auto">
            <a:xfrm>
              <a:off x="104962515"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Rectangle 54"/>
            <p:cNvSpPr>
              <a:spLocks noChangeArrowheads="1"/>
            </p:cNvSpPr>
            <p:nvPr/>
          </p:nvSpPr>
          <p:spPr bwMode="auto">
            <a:xfrm>
              <a:off x="105189009"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Rectangle 55"/>
            <p:cNvSpPr>
              <a:spLocks noChangeArrowheads="1"/>
            </p:cNvSpPr>
            <p:nvPr/>
          </p:nvSpPr>
          <p:spPr bwMode="auto">
            <a:xfrm>
              <a:off x="105421589" y="114071689"/>
              <a:ext cx="178947" cy="169091"/>
            </a:xfrm>
            <a:prstGeom prst="rect">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0" name="AutoShape 56"/>
            <p:cNvCxnSpPr>
              <a:cxnSpLocks noChangeShapeType="1"/>
              <a:endCxn id="1064" idx="0"/>
            </p:cNvCxnSpPr>
            <p:nvPr/>
          </p:nvCxnSpPr>
          <p:spPr bwMode="auto">
            <a:xfrm>
              <a:off x="105264409" y="112848007"/>
              <a:ext cx="694579" cy="373987"/>
            </a:xfrm>
            <a:prstGeom prst="curvedConnector2">
              <a:avLst/>
            </a:prstGeom>
            <a:noFill/>
            <a:ln w="28575" cap="rnd">
              <a:solidFill>
                <a:srgbClr val="C3E2F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69" name="Group 57"/>
            <p:cNvGrpSpPr>
              <a:grpSpLocks/>
            </p:cNvGrpSpPr>
            <p:nvPr/>
          </p:nvGrpSpPr>
          <p:grpSpPr bwMode="auto">
            <a:xfrm rot="-1244125">
              <a:off x="105852569" y="113204312"/>
              <a:ext cx="395785" cy="518615"/>
              <a:chOff x="112264068" y="112611984"/>
              <a:chExt cx="395785" cy="518615"/>
            </a:xfrm>
          </p:grpSpPr>
          <p:sp>
            <p:nvSpPr>
              <p:cNvPr id="1064" name="AutoShape 58"/>
              <p:cNvSpPr>
                <a:spLocks noChangeArrowheads="1"/>
              </p:cNvSpPr>
              <p:nvPr/>
            </p:nvSpPr>
            <p:spPr bwMode="auto">
              <a:xfrm>
                <a:off x="112264068" y="112625632"/>
                <a:ext cx="395785" cy="504967"/>
              </a:xfrm>
              <a:prstGeom prst="flowChartTerminator">
                <a:avLst/>
              </a:prstGeom>
              <a:solidFill>
                <a:srgbClr val="C3E2F7"/>
              </a:solidFill>
              <a:ln w="25400" algn="ctr">
                <a:solidFill>
                  <a:srgbClr val="00628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3" name="AutoShape 59"/>
              <p:cNvCxnSpPr>
                <a:cxnSpLocks noChangeShapeType="1"/>
              </p:cNvCxnSpPr>
              <p:nvPr/>
            </p:nvCxnSpPr>
            <p:spPr bwMode="auto">
              <a:xfrm>
                <a:off x="112273307" y="112798746"/>
                <a:ext cx="382138" cy="0"/>
              </a:xfrm>
              <a:prstGeom prst="straightConnector1">
                <a:avLst/>
              </a:prstGeom>
              <a:noFill/>
              <a:ln w="25400">
                <a:solidFill>
                  <a:srgbClr val="0062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84" name="AutoShape 60"/>
              <p:cNvCxnSpPr>
                <a:cxnSpLocks noChangeShapeType="1"/>
              </p:cNvCxnSpPr>
              <p:nvPr/>
            </p:nvCxnSpPr>
            <p:spPr bwMode="auto">
              <a:xfrm>
                <a:off x="112455846" y="112611984"/>
                <a:ext cx="2" cy="191070"/>
              </a:xfrm>
              <a:prstGeom prst="straightConnector1">
                <a:avLst/>
              </a:prstGeom>
              <a:noFill/>
              <a:ln w="25400" algn="ctr">
                <a:solidFill>
                  <a:srgbClr val="0062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70" name="AutoShape 61"/>
            <p:cNvSpPr>
              <a:spLocks noChangeArrowheads="1"/>
            </p:cNvSpPr>
            <p:nvPr/>
          </p:nvSpPr>
          <p:spPr bwMode="auto">
            <a:xfrm>
              <a:off x="103479163" y="111772107"/>
              <a:ext cx="1888793" cy="1557552"/>
            </a:xfrm>
            <a:prstGeom prst="roundRect">
              <a:avLst>
                <a:gd name="adj" fmla="val 16667"/>
              </a:avLst>
            </a:prstGeom>
            <a:solidFill>
              <a:srgbClr val="C3E2F7"/>
            </a:solidFill>
            <a:ln w="76200"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AutoShape 62"/>
            <p:cNvSpPr>
              <a:spLocks noChangeArrowheads="1"/>
            </p:cNvSpPr>
            <p:nvPr/>
          </p:nvSpPr>
          <p:spPr bwMode="auto">
            <a:xfrm>
              <a:off x="103574415" y="111886407"/>
              <a:ext cx="1691718" cy="1317905"/>
            </a:xfrm>
            <a:prstGeom prst="roundRect">
              <a:avLst>
                <a:gd name="adj" fmla="val 16667"/>
              </a:avLst>
            </a:prstGeom>
            <a:solidFill>
              <a:srgbClr val="C3E2F7"/>
            </a:solidFill>
            <a:ln w="76200"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Freeform 63"/>
            <p:cNvSpPr>
              <a:spLocks/>
            </p:cNvSpPr>
            <p:nvPr/>
          </p:nvSpPr>
          <p:spPr bwMode="auto">
            <a:xfrm>
              <a:off x="103512343" y="112194495"/>
              <a:ext cx="910617" cy="374055"/>
            </a:xfrm>
            <a:custGeom>
              <a:avLst/>
              <a:gdLst>
                <a:gd name="T0" fmla="*/ 87751 w 1578769"/>
                <a:gd name="T1" fmla="*/ 522027 h 700699"/>
                <a:gd name="T2" fmla="*/ 394826 w 1578769"/>
                <a:gd name="T3" fmla="*/ 399197 h 700699"/>
                <a:gd name="T4" fmla="*/ 756492 w 1578769"/>
                <a:gd name="T5" fmla="*/ 160361 h 700699"/>
                <a:gd name="T6" fmla="*/ 1043095 w 1578769"/>
                <a:gd name="T7" fmla="*/ 3412 h 700699"/>
                <a:gd name="T8" fmla="*/ 1302402 w 1578769"/>
                <a:gd name="T9" fmla="*/ 180833 h 700699"/>
                <a:gd name="T10" fmla="*/ 1425232 w 1578769"/>
                <a:gd name="T11" fmla="*/ 221776 h 700699"/>
                <a:gd name="T12" fmla="*/ 1575357 w 1578769"/>
                <a:gd name="T13" fmla="*/ 228600 h 700699"/>
                <a:gd name="T14" fmla="*/ 1404760 w 1578769"/>
                <a:gd name="T15" fmla="*/ 358254 h 700699"/>
                <a:gd name="T16" fmla="*/ 1213692 w 1578769"/>
                <a:gd name="T17" fmla="*/ 460612 h 700699"/>
                <a:gd name="T18" fmla="*/ 1111334 w 1578769"/>
                <a:gd name="T19" fmla="*/ 399197 h 700699"/>
                <a:gd name="T20" fmla="*/ 1110708 w 1578769"/>
                <a:gd name="T21" fmla="*/ 502579 h 700699"/>
                <a:gd name="T22" fmla="*/ 988788 w 1578769"/>
                <a:gd name="T23" fmla="*/ 559729 h 700699"/>
                <a:gd name="T24" fmla="*/ 927089 w 1578769"/>
                <a:gd name="T25" fmla="*/ 474260 h 700699"/>
                <a:gd name="T26" fmla="*/ 904968 w 1578769"/>
                <a:gd name="T27" fmla="*/ 586399 h 700699"/>
                <a:gd name="T28" fmla="*/ 790668 w 1578769"/>
                <a:gd name="T29" fmla="*/ 666409 h 700699"/>
                <a:gd name="T30" fmla="*/ 680178 w 1578769"/>
                <a:gd name="T31" fmla="*/ 605449 h 700699"/>
                <a:gd name="T32" fmla="*/ 611598 w 1578769"/>
                <a:gd name="T33" fmla="*/ 685459 h 700699"/>
                <a:gd name="T34" fmla="*/ 516348 w 1578769"/>
                <a:gd name="T35" fmla="*/ 696889 h 700699"/>
                <a:gd name="T36" fmla="*/ 456241 w 1578769"/>
                <a:gd name="T37" fmla="*/ 678976 h 700699"/>
                <a:gd name="T38" fmla="*/ 442593 w 1578769"/>
                <a:gd name="T39" fmla="*/ 603914 h 700699"/>
                <a:gd name="T40" fmla="*/ 347768 w 1578769"/>
                <a:gd name="T41" fmla="*/ 678976 h 700699"/>
                <a:gd name="T42" fmla="*/ 217405 w 1578769"/>
                <a:gd name="T43" fmla="*/ 667694 h 700699"/>
                <a:gd name="T44" fmla="*/ 210581 w 1578769"/>
                <a:gd name="T45" fmla="*/ 569794 h 700699"/>
                <a:gd name="T46" fmla="*/ 128695 w 1578769"/>
                <a:gd name="T47" fmla="*/ 610738 h 700699"/>
                <a:gd name="T48" fmla="*/ 46808 w 1578769"/>
                <a:gd name="T49" fmla="*/ 569794 h 700699"/>
                <a:gd name="T50" fmla="*/ 7961 w 1578769"/>
                <a:gd name="T51" fmla="*/ 549323 h 700699"/>
                <a:gd name="T52" fmla="*/ 87751 w 1578769"/>
                <a:gd name="T53" fmla="*/ 522027 h 700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8769" h="700699">
                  <a:moveTo>
                    <a:pt x="87751" y="522027"/>
                  </a:moveTo>
                  <a:cubicBezTo>
                    <a:pt x="152228" y="497006"/>
                    <a:pt x="283369" y="459475"/>
                    <a:pt x="394826" y="399197"/>
                  </a:cubicBezTo>
                  <a:cubicBezTo>
                    <a:pt x="506283" y="338919"/>
                    <a:pt x="648447" y="226325"/>
                    <a:pt x="756492" y="160361"/>
                  </a:cubicBezTo>
                  <a:cubicBezTo>
                    <a:pt x="864537" y="94397"/>
                    <a:pt x="952110" y="0"/>
                    <a:pt x="1043095" y="3412"/>
                  </a:cubicBezTo>
                  <a:cubicBezTo>
                    <a:pt x="1134080" y="6824"/>
                    <a:pt x="1238713" y="144439"/>
                    <a:pt x="1302402" y="180833"/>
                  </a:cubicBezTo>
                  <a:cubicBezTo>
                    <a:pt x="1366091" y="217227"/>
                    <a:pt x="1379740" y="213815"/>
                    <a:pt x="1425232" y="221776"/>
                  </a:cubicBezTo>
                  <a:cubicBezTo>
                    <a:pt x="1470724" y="229737"/>
                    <a:pt x="1578769" y="205854"/>
                    <a:pt x="1575357" y="228600"/>
                  </a:cubicBezTo>
                  <a:cubicBezTo>
                    <a:pt x="1571945" y="251346"/>
                    <a:pt x="1465037" y="319585"/>
                    <a:pt x="1404760" y="358254"/>
                  </a:cubicBezTo>
                  <a:cubicBezTo>
                    <a:pt x="1344483" y="396923"/>
                    <a:pt x="1262596" y="453788"/>
                    <a:pt x="1213692" y="460612"/>
                  </a:cubicBezTo>
                  <a:cubicBezTo>
                    <a:pt x="1164788" y="467436"/>
                    <a:pt x="1128498" y="392203"/>
                    <a:pt x="1111334" y="399197"/>
                  </a:cubicBezTo>
                  <a:cubicBezTo>
                    <a:pt x="1094170" y="406191"/>
                    <a:pt x="1131132" y="475824"/>
                    <a:pt x="1110708" y="502579"/>
                  </a:cubicBezTo>
                  <a:cubicBezTo>
                    <a:pt x="1090284" y="529334"/>
                    <a:pt x="1019391" y="564449"/>
                    <a:pt x="988788" y="559729"/>
                  </a:cubicBezTo>
                  <a:cubicBezTo>
                    <a:pt x="958185" y="555009"/>
                    <a:pt x="941059" y="469815"/>
                    <a:pt x="927089" y="474260"/>
                  </a:cubicBezTo>
                  <a:cubicBezTo>
                    <a:pt x="913119" y="478705"/>
                    <a:pt x="927705" y="554374"/>
                    <a:pt x="904968" y="586399"/>
                  </a:cubicBezTo>
                  <a:cubicBezTo>
                    <a:pt x="882231" y="618424"/>
                    <a:pt x="828133" y="663234"/>
                    <a:pt x="790668" y="666409"/>
                  </a:cubicBezTo>
                  <a:cubicBezTo>
                    <a:pt x="753203" y="669584"/>
                    <a:pt x="710023" y="602274"/>
                    <a:pt x="680178" y="605449"/>
                  </a:cubicBezTo>
                  <a:cubicBezTo>
                    <a:pt x="650333" y="608624"/>
                    <a:pt x="638903" y="670219"/>
                    <a:pt x="611598" y="685459"/>
                  </a:cubicBezTo>
                  <a:cubicBezTo>
                    <a:pt x="584293" y="700699"/>
                    <a:pt x="542241" y="697969"/>
                    <a:pt x="516348" y="696889"/>
                  </a:cubicBezTo>
                  <a:cubicBezTo>
                    <a:pt x="490455" y="695809"/>
                    <a:pt x="468533" y="694472"/>
                    <a:pt x="456241" y="678976"/>
                  </a:cubicBezTo>
                  <a:cubicBezTo>
                    <a:pt x="443949" y="663480"/>
                    <a:pt x="460672" y="603914"/>
                    <a:pt x="442593" y="603914"/>
                  </a:cubicBezTo>
                  <a:cubicBezTo>
                    <a:pt x="424514" y="603914"/>
                    <a:pt x="385299" y="668346"/>
                    <a:pt x="347768" y="678976"/>
                  </a:cubicBezTo>
                  <a:cubicBezTo>
                    <a:pt x="310237" y="689606"/>
                    <a:pt x="240269" y="685891"/>
                    <a:pt x="217405" y="667694"/>
                  </a:cubicBezTo>
                  <a:cubicBezTo>
                    <a:pt x="194541" y="649497"/>
                    <a:pt x="225366" y="579287"/>
                    <a:pt x="210581" y="569794"/>
                  </a:cubicBezTo>
                  <a:cubicBezTo>
                    <a:pt x="195796" y="560301"/>
                    <a:pt x="155990" y="610738"/>
                    <a:pt x="128695" y="610738"/>
                  </a:cubicBezTo>
                  <a:cubicBezTo>
                    <a:pt x="101400" y="610738"/>
                    <a:pt x="66930" y="580030"/>
                    <a:pt x="46808" y="569794"/>
                  </a:cubicBezTo>
                  <a:cubicBezTo>
                    <a:pt x="26686" y="559558"/>
                    <a:pt x="0" y="559559"/>
                    <a:pt x="7961" y="549323"/>
                  </a:cubicBezTo>
                  <a:cubicBezTo>
                    <a:pt x="15922" y="539087"/>
                    <a:pt x="23274" y="547048"/>
                    <a:pt x="87751" y="522027"/>
                  </a:cubicBezTo>
                  <a:close/>
                </a:path>
              </a:pathLst>
            </a:custGeom>
            <a:solidFill>
              <a:srgbClr val="FFFFFF"/>
            </a:solidFill>
            <a:ln w="25400" cap="flat">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Freeform 64"/>
            <p:cNvSpPr>
              <a:spLocks/>
            </p:cNvSpPr>
            <p:nvPr/>
          </p:nvSpPr>
          <p:spPr bwMode="auto">
            <a:xfrm flipH="1">
              <a:off x="104457922" y="112194495"/>
              <a:ext cx="910617" cy="374055"/>
            </a:xfrm>
            <a:custGeom>
              <a:avLst/>
              <a:gdLst>
                <a:gd name="T0" fmla="*/ 87751 w 1578769"/>
                <a:gd name="T1" fmla="*/ 522027 h 700699"/>
                <a:gd name="T2" fmla="*/ 394826 w 1578769"/>
                <a:gd name="T3" fmla="*/ 399197 h 700699"/>
                <a:gd name="T4" fmla="*/ 756492 w 1578769"/>
                <a:gd name="T5" fmla="*/ 160361 h 700699"/>
                <a:gd name="T6" fmla="*/ 1043095 w 1578769"/>
                <a:gd name="T7" fmla="*/ 3412 h 700699"/>
                <a:gd name="T8" fmla="*/ 1302402 w 1578769"/>
                <a:gd name="T9" fmla="*/ 180833 h 700699"/>
                <a:gd name="T10" fmla="*/ 1425232 w 1578769"/>
                <a:gd name="T11" fmla="*/ 221776 h 700699"/>
                <a:gd name="T12" fmla="*/ 1575357 w 1578769"/>
                <a:gd name="T13" fmla="*/ 228600 h 700699"/>
                <a:gd name="T14" fmla="*/ 1404760 w 1578769"/>
                <a:gd name="T15" fmla="*/ 358254 h 700699"/>
                <a:gd name="T16" fmla="*/ 1213692 w 1578769"/>
                <a:gd name="T17" fmla="*/ 460612 h 700699"/>
                <a:gd name="T18" fmla="*/ 1111334 w 1578769"/>
                <a:gd name="T19" fmla="*/ 399197 h 700699"/>
                <a:gd name="T20" fmla="*/ 1110708 w 1578769"/>
                <a:gd name="T21" fmla="*/ 502579 h 700699"/>
                <a:gd name="T22" fmla="*/ 988788 w 1578769"/>
                <a:gd name="T23" fmla="*/ 559729 h 700699"/>
                <a:gd name="T24" fmla="*/ 927089 w 1578769"/>
                <a:gd name="T25" fmla="*/ 474260 h 700699"/>
                <a:gd name="T26" fmla="*/ 904968 w 1578769"/>
                <a:gd name="T27" fmla="*/ 586399 h 700699"/>
                <a:gd name="T28" fmla="*/ 790668 w 1578769"/>
                <a:gd name="T29" fmla="*/ 666409 h 700699"/>
                <a:gd name="T30" fmla="*/ 680178 w 1578769"/>
                <a:gd name="T31" fmla="*/ 605449 h 700699"/>
                <a:gd name="T32" fmla="*/ 611598 w 1578769"/>
                <a:gd name="T33" fmla="*/ 685459 h 700699"/>
                <a:gd name="T34" fmla="*/ 516348 w 1578769"/>
                <a:gd name="T35" fmla="*/ 696889 h 700699"/>
                <a:gd name="T36" fmla="*/ 456241 w 1578769"/>
                <a:gd name="T37" fmla="*/ 678976 h 700699"/>
                <a:gd name="T38" fmla="*/ 442593 w 1578769"/>
                <a:gd name="T39" fmla="*/ 603914 h 700699"/>
                <a:gd name="T40" fmla="*/ 347768 w 1578769"/>
                <a:gd name="T41" fmla="*/ 678976 h 700699"/>
                <a:gd name="T42" fmla="*/ 217405 w 1578769"/>
                <a:gd name="T43" fmla="*/ 667694 h 700699"/>
                <a:gd name="T44" fmla="*/ 210581 w 1578769"/>
                <a:gd name="T45" fmla="*/ 569794 h 700699"/>
                <a:gd name="T46" fmla="*/ 128695 w 1578769"/>
                <a:gd name="T47" fmla="*/ 610738 h 700699"/>
                <a:gd name="T48" fmla="*/ 46808 w 1578769"/>
                <a:gd name="T49" fmla="*/ 569794 h 700699"/>
                <a:gd name="T50" fmla="*/ 7961 w 1578769"/>
                <a:gd name="T51" fmla="*/ 549323 h 700699"/>
                <a:gd name="T52" fmla="*/ 87751 w 1578769"/>
                <a:gd name="T53" fmla="*/ 522027 h 700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8769" h="700699">
                  <a:moveTo>
                    <a:pt x="87751" y="522027"/>
                  </a:moveTo>
                  <a:cubicBezTo>
                    <a:pt x="152228" y="497006"/>
                    <a:pt x="283369" y="459475"/>
                    <a:pt x="394826" y="399197"/>
                  </a:cubicBezTo>
                  <a:cubicBezTo>
                    <a:pt x="506283" y="338919"/>
                    <a:pt x="648447" y="226325"/>
                    <a:pt x="756492" y="160361"/>
                  </a:cubicBezTo>
                  <a:cubicBezTo>
                    <a:pt x="864537" y="94397"/>
                    <a:pt x="952110" y="0"/>
                    <a:pt x="1043095" y="3412"/>
                  </a:cubicBezTo>
                  <a:cubicBezTo>
                    <a:pt x="1134080" y="6824"/>
                    <a:pt x="1238713" y="144439"/>
                    <a:pt x="1302402" y="180833"/>
                  </a:cubicBezTo>
                  <a:cubicBezTo>
                    <a:pt x="1366091" y="217227"/>
                    <a:pt x="1379740" y="213815"/>
                    <a:pt x="1425232" y="221776"/>
                  </a:cubicBezTo>
                  <a:cubicBezTo>
                    <a:pt x="1470724" y="229737"/>
                    <a:pt x="1578769" y="205854"/>
                    <a:pt x="1575357" y="228600"/>
                  </a:cubicBezTo>
                  <a:cubicBezTo>
                    <a:pt x="1571945" y="251346"/>
                    <a:pt x="1465037" y="319585"/>
                    <a:pt x="1404760" y="358254"/>
                  </a:cubicBezTo>
                  <a:cubicBezTo>
                    <a:pt x="1344483" y="396923"/>
                    <a:pt x="1262596" y="453788"/>
                    <a:pt x="1213692" y="460612"/>
                  </a:cubicBezTo>
                  <a:cubicBezTo>
                    <a:pt x="1164788" y="467436"/>
                    <a:pt x="1128498" y="392203"/>
                    <a:pt x="1111334" y="399197"/>
                  </a:cubicBezTo>
                  <a:cubicBezTo>
                    <a:pt x="1094170" y="406191"/>
                    <a:pt x="1131132" y="475824"/>
                    <a:pt x="1110708" y="502579"/>
                  </a:cubicBezTo>
                  <a:cubicBezTo>
                    <a:pt x="1090284" y="529334"/>
                    <a:pt x="1019391" y="564449"/>
                    <a:pt x="988788" y="559729"/>
                  </a:cubicBezTo>
                  <a:cubicBezTo>
                    <a:pt x="958185" y="555009"/>
                    <a:pt x="941059" y="469815"/>
                    <a:pt x="927089" y="474260"/>
                  </a:cubicBezTo>
                  <a:cubicBezTo>
                    <a:pt x="913119" y="478705"/>
                    <a:pt x="927705" y="554374"/>
                    <a:pt x="904968" y="586399"/>
                  </a:cubicBezTo>
                  <a:cubicBezTo>
                    <a:pt x="882231" y="618424"/>
                    <a:pt x="828133" y="663234"/>
                    <a:pt x="790668" y="666409"/>
                  </a:cubicBezTo>
                  <a:cubicBezTo>
                    <a:pt x="753203" y="669584"/>
                    <a:pt x="710023" y="602274"/>
                    <a:pt x="680178" y="605449"/>
                  </a:cubicBezTo>
                  <a:cubicBezTo>
                    <a:pt x="650333" y="608624"/>
                    <a:pt x="638903" y="670219"/>
                    <a:pt x="611598" y="685459"/>
                  </a:cubicBezTo>
                  <a:cubicBezTo>
                    <a:pt x="584293" y="700699"/>
                    <a:pt x="542241" y="697969"/>
                    <a:pt x="516348" y="696889"/>
                  </a:cubicBezTo>
                  <a:cubicBezTo>
                    <a:pt x="490455" y="695809"/>
                    <a:pt x="468533" y="694472"/>
                    <a:pt x="456241" y="678976"/>
                  </a:cubicBezTo>
                  <a:cubicBezTo>
                    <a:pt x="443949" y="663480"/>
                    <a:pt x="460672" y="603914"/>
                    <a:pt x="442593" y="603914"/>
                  </a:cubicBezTo>
                  <a:cubicBezTo>
                    <a:pt x="424514" y="603914"/>
                    <a:pt x="385299" y="668346"/>
                    <a:pt x="347768" y="678976"/>
                  </a:cubicBezTo>
                  <a:cubicBezTo>
                    <a:pt x="310237" y="689606"/>
                    <a:pt x="240269" y="685891"/>
                    <a:pt x="217405" y="667694"/>
                  </a:cubicBezTo>
                  <a:cubicBezTo>
                    <a:pt x="194541" y="649497"/>
                    <a:pt x="225366" y="579287"/>
                    <a:pt x="210581" y="569794"/>
                  </a:cubicBezTo>
                  <a:cubicBezTo>
                    <a:pt x="195796" y="560301"/>
                    <a:pt x="155990" y="610738"/>
                    <a:pt x="128695" y="610738"/>
                  </a:cubicBezTo>
                  <a:cubicBezTo>
                    <a:pt x="101400" y="610738"/>
                    <a:pt x="66930" y="580030"/>
                    <a:pt x="46808" y="569794"/>
                  </a:cubicBezTo>
                  <a:cubicBezTo>
                    <a:pt x="26686" y="559558"/>
                    <a:pt x="0" y="559559"/>
                    <a:pt x="7961" y="549323"/>
                  </a:cubicBezTo>
                  <a:cubicBezTo>
                    <a:pt x="15922" y="539087"/>
                    <a:pt x="23274" y="547048"/>
                    <a:pt x="87751" y="522027"/>
                  </a:cubicBezTo>
                  <a:close/>
                </a:path>
              </a:pathLst>
            </a:custGeom>
            <a:solidFill>
              <a:srgbClr val="FFFFFF"/>
            </a:solidFill>
            <a:ln w="25400" cap="flat"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Freeform 65"/>
            <p:cNvSpPr>
              <a:spLocks/>
            </p:cNvSpPr>
            <p:nvPr/>
          </p:nvSpPr>
          <p:spPr bwMode="auto">
            <a:xfrm>
              <a:off x="104368150" y="111985811"/>
              <a:ext cx="148702" cy="1172201"/>
            </a:xfrm>
            <a:custGeom>
              <a:avLst/>
              <a:gdLst>
                <a:gd name="T0" fmla="*/ 19050 w 257810"/>
                <a:gd name="T1" fmla="*/ 312790 h 2195830"/>
                <a:gd name="T2" fmla="*/ 125730 w 257810"/>
                <a:gd name="T3" fmla="*/ 2194930 h 2195830"/>
                <a:gd name="T4" fmla="*/ 240030 w 257810"/>
                <a:gd name="T5" fmla="*/ 318188 h 2195830"/>
                <a:gd name="T6" fmla="*/ 19050 w 257810"/>
                <a:gd name="T7" fmla="*/ 312790 h 2195830"/>
              </a:gdLst>
              <a:ahLst/>
              <a:cxnLst>
                <a:cxn ang="0">
                  <a:pos x="T0" y="T1"/>
                </a:cxn>
                <a:cxn ang="0">
                  <a:pos x="T2" y="T3"/>
                </a:cxn>
                <a:cxn ang="0">
                  <a:pos x="T4" y="T5"/>
                </a:cxn>
                <a:cxn ang="0">
                  <a:pos x="T6" y="T7"/>
                </a:cxn>
              </a:cxnLst>
              <a:rect l="0" t="0" r="r" b="b"/>
              <a:pathLst>
                <a:path w="257810" h="2195830">
                  <a:moveTo>
                    <a:pt x="19050" y="312790"/>
                  </a:moveTo>
                  <a:cubicBezTo>
                    <a:pt x="0" y="625580"/>
                    <a:pt x="88900" y="2194030"/>
                    <a:pt x="125730" y="2194930"/>
                  </a:cubicBezTo>
                  <a:cubicBezTo>
                    <a:pt x="162560" y="2195830"/>
                    <a:pt x="257810" y="631878"/>
                    <a:pt x="240030" y="318188"/>
                  </a:cubicBezTo>
                  <a:cubicBezTo>
                    <a:pt x="222250" y="4498"/>
                    <a:pt x="38100" y="0"/>
                    <a:pt x="19050" y="312790"/>
                  </a:cubicBezTo>
                  <a:close/>
                </a:path>
              </a:pathLst>
            </a:custGeom>
            <a:solidFill>
              <a:srgbClr val="FFFFFF"/>
            </a:solidFill>
            <a:ln w="25400" cap="flat">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Freeform 66"/>
            <p:cNvSpPr>
              <a:spLocks/>
            </p:cNvSpPr>
            <p:nvPr/>
          </p:nvSpPr>
          <p:spPr bwMode="auto">
            <a:xfrm>
              <a:off x="104064300" y="112443465"/>
              <a:ext cx="516668" cy="702372"/>
            </a:xfrm>
            <a:custGeom>
              <a:avLst/>
              <a:gdLst>
                <a:gd name="T0" fmla="*/ 466271 w 895766"/>
                <a:gd name="T1" fmla="*/ 47625 h 1315720"/>
                <a:gd name="T2" fmla="*/ 251389 w 895766"/>
                <a:gd name="T3" fmla="*/ 40005 h 1315720"/>
                <a:gd name="T4" fmla="*/ 23876 w 895766"/>
                <a:gd name="T5" fmla="*/ 287655 h 1315720"/>
                <a:gd name="T6" fmla="*/ 394644 w 895766"/>
                <a:gd name="T7" fmla="*/ 443865 h 1315720"/>
                <a:gd name="T8" fmla="*/ 793266 w 895766"/>
                <a:gd name="T9" fmla="*/ 600075 h 1315720"/>
                <a:gd name="T10" fmla="*/ 646897 w 895766"/>
                <a:gd name="T11" fmla="*/ 817245 h 1315720"/>
                <a:gd name="T12" fmla="*/ 488071 w 895766"/>
                <a:gd name="T13" fmla="*/ 958215 h 1315720"/>
                <a:gd name="T14" fmla="*/ 447586 w 895766"/>
                <a:gd name="T15" fmla="*/ 1038225 h 1315720"/>
                <a:gd name="T16" fmla="*/ 481842 w 895766"/>
                <a:gd name="T17" fmla="*/ 1148715 h 1315720"/>
                <a:gd name="T18" fmla="*/ 559698 w 895766"/>
                <a:gd name="T19" fmla="*/ 1259205 h 1315720"/>
                <a:gd name="T20" fmla="*/ 615755 w 895766"/>
                <a:gd name="T21" fmla="*/ 1282065 h 1315720"/>
                <a:gd name="T22" fmla="*/ 522327 w 895766"/>
                <a:gd name="T23" fmla="*/ 1057275 h 1315720"/>
                <a:gd name="T24" fmla="*/ 705866 w 895766"/>
                <a:gd name="T25" fmla="*/ 866775 h 1315720"/>
                <a:gd name="T26" fmla="*/ 877351 w 895766"/>
                <a:gd name="T27" fmla="*/ 683895 h 1315720"/>
                <a:gd name="T28" fmla="*/ 816356 w 895766"/>
                <a:gd name="T29" fmla="*/ 508635 h 1315720"/>
                <a:gd name="T30" fmla="*/ 435356 w 895766"/>
                <a:gd name="T31" fmla="*/ 379095 h 1315720"/>
                <a:gd name="T32" fmla="*/ 145796 w 895766"/>
                <a:gd name="T33" fmla="*/ 268605 h 1315720"/>
                <a:gd name="T34" fmla="*/ 285645 w 895766"/>
                <a:gd name="T35" fmla="*/ 127635 h 1315720"/>
                <a:gd name="T36" fmla="*/ 391529 w 895766"/>
                <a:gd name="T37" fmla="*/ 196215 h 1315720"/>
                <a:gd name="T38" fmla="*/ 500528 w 895766"/>
                <a:gd name="T39" fmla="*/ 158115 h 1315720"/>
                <a:gd name="T40" fmla="*/ 466271 w 895766"/>
                <a:gd name="T41" fmla="*/ 47625 h 1315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766" h="1315720">
                  <a:moveTo>
                    <a:pt x="466271" y="47625"/>
                  </a:moveTo>
                  <a:cubicBezTo>
                    <a:pt x="425267" y="20955"/>
                    <a:pt x="325122" y="0"/>
                    <a:pt x="251389" y="40005"/>
                  </a:cubicBezTo>
                  <a:cubicBezTo>
                    <a:pt x="177656" y="80010"/>
                    <a:pt x="0" y="220345"/>
                    <a:pt x="23876" y="287655"/>
                  </a:cubicBezTo>
                  <a:cubicBezTo>
                    <a:pt x="47752" y="354965"/>
                    <a:pt x="266412" y="391795"/>
                    <a:pt x="394644" y="443865"/>
                  </a:cubicBezTo>
                  <a:cubicBezTo>
                    <a:pt x="522876" y="495935"/>
                    <a:pt x="751224" y="537845"/>
                    <a:pt x="793266" y="600075"/>
                  </a:cubicBezTo>
                  <a:cubicBezTo>
                    <a:pt x="835309" y="662305"/>
                    <a:pt x="697763" y="757555"/>
                    <a:pt x="646897" y="817245"/>
                  </a:cubicBezTo>
                  <a:cubicBezTo>
                    <a:pt x="596031" y="876935"/>
                    <a:pt x="521289" y="921385"/>
                    <a:pt x="488071" y="958215"/>
                  </a:cubicBezTo>
                  <a:cubicBezTo>
                    <a:pt x="454852" y="995045"/>
                    <a:pt x="448624" y="1006475"/>
                    <a:pt x="447586" y="1038225"/>
                  </a:cubicBezTo>
                  <a:cubicBezTo>
                    <a:pt x="446548" y="1069975"/>
                    <a:pt x="463157" y="1111885"/>
                    <a:pt x="481842" y="1148715"/>
                  </a:cubicBezTo>
                  <a:cubicBezTo>
                    <a:pt x="500528" y="1185545"/>
                    <a:pt x="537380" y="1236980"/>
                    <a:pt x="559698" y="1259205"/>
                  </a:cubicBezTo>
                  <a:cubicBezTo>
                    <a:pt x="582017" y="1281430"/>
                    <a:pt x="621983" y="1315720"/>
                    <a:pt x="615755" y="1282065"/>
                  </a:cubicBezTo>
                  <a:cubicBezTo>
                    <a:pt x="609526" y="1248410"/>
                    <a:pt x="507309" y="1126490"/>
                    <a:pt x="522327" y="1057275"/>
                  </a:cubicBezTo>
                  <a:cubicBezTo>
                    <a:pt x="537345" y="988060"/>
                    <a:pt x="646695" y="929005"/>
                    <a:pt x="705866" y="866775"/>
                  </a:cubicBezTo>
                  <a:cubicBezTo>
                    <a:pt x="765037" y="804545"/>
                    <a:pt x="858936" y="743585"/>
                    <a:pt x="877351" y="683895"/>
                  </a:cubicBezTo>
                  <a:cubicBezTo>
                    <a:pt x="895766" y="624205"/>
                    <a:pt x="890022" y="559435"/>
                    <a:pt x="816356" y="508635"/>
                  </a:cubicBezTo>
                  <a:cubicBezTo>
                    <a:pt x="742690" y="457835"/>
                    <a:pt x="547116" y="419100"/>
                    <a:pt x="435356" y="379095"/>
                  </a:cubicBezTo>
                  <a:cubicBezTo>
                    <a:pt x="323596" y="339090"/>
                    <a:pt x="170748" y="310515"/>
                    <a:pt x="145796" y="268605"/>
                  </a:cubicBezTo>
                  <a:cubicBezTo>
                    <a:pt x="120844" y="226695"/>
                    <a:pt x="244690" y="139700"/>
                    <a:pt x="285645" y="127635"/>
                  </a:cubicBezTo>
                  <a:cubicBezTo>
                    <a:pt x="326600" y="115570"/>
                    <a:pt x="355716" y="191135"/>
                    <a:pt x="391529" y="196215"/>
                  </a:cubicBezTo>
                  <a:cubicBezTo>
                    <a:pt x="427343" y="201295"/>
                    <a:pt x="488071" y="182880"/>
                    <a:pt x="500528" y="158115"/>
                  </a:cubicBezTo>
                  <a:cubicBezTo>
                    <a:pt x="512985" y="133350"/>
                    <a:pt x="473408" y="70644"/>
                    <a:pt x="466271" y="47625"/>
                  </a:cubicBezTo>
                  <a:close/>
                </a:path>
              </a:pathLst>
            </a:custGeom>
            <a:solidFill>
              <a:srgbClr val="FFFFFF"/>
            </a:solidFill>
            <a:ln w="25400" cap="flat">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Freeform 67"/>
            <p:cNvSpPr>
              <a:spLocks/>
            </p:cNvSpPr>
            <p:nvPr/>
          </p:nvSpPr>
          <p:spPr bwMode="auto">
            <a:xfrm flipH="1">
              <a:off x="104297242" y="112443465"/>
              <a:ext cx="516668" cy="702372"/>
            </a:xfrm>
            <a:custGeom>
              <a:avLst/>
              <a:gdLst>
                <a:gd name="T0" fmla="*/ 466271 w 895766"/>
                <a:gd name="T1" fmla="*/ 47625 h 1315720"/>
                <a:gd name="T2" fmla="*/ 251389 w 895766"/>
                <a:gd name="T3" fmla="*/ 40005 h 1315720"/>
                <a:gd name="T4" fmla="*/ 23876 w 895766"/>
                <a:gd name="T5" fmla="*/ 287655 h 1315720"/>
                <a:gd name="T6" fmla="*/ 394644 w 895766"/>
                <a:gd name="T7" fmla="*/ 443865 h 1315720"/>
                <a:gd name="T8" fmla="*/ 793266 w 895766"/>
                <a:gd name="T9" fmla="*/ 600075 h 1315720"/>
                <a:gd name="T10" fmla="*/ 646897 w 895766"/>
                <a:gd name="T11" fmla="*/ 817245 h 1315720"/>
                <a:gd name="T12" fmla="*/ 488071 w 895766"/>
                <a:gd name="T13" fmla="*/ 958215 h 1315720"/>
                <a:gd name="T14" fmla="*/ 447586 w 895766"/>
                <a:gd name="T15" fmla="*/ 1038225 h 1315720"/>
                <a:gd name="T16" fmla="*/ 481842 w 895766"/>
                <a:gd name="T17" fmla="*/ 1148715 h 1315720"/>
                <a:gd name="T18" fmla="*/ 559698 w 895766"/>
                <a:gd name="T19" fmla="*/ 1259205 h 1315720"/>
                <a:gd name="T20" fmla="*/ 615755 w 895766"/>
                <a:gd name="T21" fmla="*/ 1282065 h 1315720"/>
                <a:gd name="T22" fmla="*/ 522327 w 895766"/>
                <a:gd name="T23" fmla="*/ 1057275 h 1315720"/>
                <a:gd name="T24" fmla="*/ 705866 w 895766"/>
                <a:gd name="T25" fmla="*/ 866775 h 1315720"/>
                <a:gd name="T26" fmla="*/ 877351 w 895766"/>
                <a:gd name="T27" fmla="*/ 683895 h 1315720"/>
                <a:gd name="T28" fmla="*/ 816356 w 895766"/>
                <a:gd name="T29" fmla="*/ 508635 h 1315720"/>
                <a:gd name="T30" fmla="*/ 435356 w 895766"/>
                <a:gd name="T31" fmla="*/ 379095 h 1315720"/>
                <a:gd name="T32" fmla="*/ 145796 w 895766"/>
                <a:gd name="T33" fmla="*/ 268605 h 1315720"/>
                <a:gd name="T34" fmla="*/ 285645 w 895766"/>
                <a:gd name="T35" fmla="*/ 127635 h 1315720"/>
                <a:gd name="T36" fmla="*/ 391529 w 895766"/>
                <a:gd name="T37" fmla="*/ 196215 h 1315720"/>
                <a:gd name="T38" fmla="*/ 500528 w 895766"/>
                <a:gd name="T39" fmla="*/ 158115 h 1315720"/>
                <a:gd name="T40" fmla="*/ 466271 w 895766"/>
                <a:gd name="T41" fmla="*/ 47625 h 1315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766" h="1315720">
                  <a:moveTo>
                    <a:pt x="466271" y="47625"/>
                  </a:moveTo>
                  <a:cubicBezTo>
                    <a:pt x="425267" y="20955"/>
                    <a:pt x="325122" y="0"/>
                    <a:pt x="251389" y="40005"/>
                  </a:cubicBezTo>
                  <a:cubicBezTo>
                    <a:pt x="177656" y="80010"/>
                    <a:pt x="0" y="220345"/>
                    <a:pt x="23876" y="287655"/>
                  </a:cubicBezTo>
                  <a:cubicBezTo>
                    <a:pt x="47752" y="354965"/>
                    <a:pt x="266412" y="391795"/>
                    <a:pt x="394644" y="443865"/>
                  </a:cubicBezTo>
                  <a:cubicBezTo>
                    <a:pt x="522876" y="495935"/>
                    <a:pt x="751224" y="537845"/>
                    <a:pt x="793266" y="600075"/>
                  </a:cubicBezTo>
                  <a:cubicBezTo>
                    <a:pt x="835309" y="662305"/>
                    <a:pt x="697763" y="757555"/>
                    <a:pt x="646897" y="817245"/>
                  </a:cubicBezTo>
                  <a:cubicBezTo>
                    <a:pt x="596031" y="876935"/>
                    <a:pt x="521289" y="921385"/>
                    <a:pt x="488071" y="958215"/>
                  </a:cubicBezTo>
                  <a:cubicBezTo>
                    <a:pt x="454852" y="995045"/>
                    <a:pt x="448624" y="1006475"/>
                    <a:pt x="447586" y="1038225"/>
                  </a:cubicBezTo>
                  <a:cubicBezTo>
                    <a:pt x="446548" y="1069975"/>
                    <a:pt x="463157" y="1111885"/>
                    <a:pt x="481842" y="1148715"/>
                  </a:cubicBezTo>
                  <a:cubicBezTo>
                    <a:pt x="500528" y="1185545"/>
                    <a:pt x="537380" y="1236980"/>
                    <a:pt x="559698" y="1259205"/>
                  </a:cubicBezTo>
                  <a:cubicBezTo>
                    <a:pt x="582017" y="1281430"/>
                    <a:pt x="621983" y="1315720"/>
                    <a:pt x="615755" y="1282065"/>
                  </a:cubicBezTo>
                  <a:cubicBezTo>
                    <a:pt x="609526" y="1248410"/>
                    <a:pt x="507309" y="1126490"/>
                    <a:pt x="522327" y="1057275"/>
                  </a:cubicBezTo>
                  <a:cubicBezTo>
                    <a:pt x="537345" y="988060"/>
                    <a:pt x="646695" y="929005"/>
                    <a:pt x="705866" y="866775"/>
                  </a:cubicBezTo>
                  <a:cubicBezTo>
                    <a:pt x="765037" y="804545"/>
                    <a:pt x="858936" y="743585"/>
                    <a:pt x="877351" y="683895"/>
                  </a:cubicBezTo>
                  <a:cubicBezTo>
                    <a:pt x="895766" y="624205"/>
                    <a:pt x="890022" y="559435"/>
                    <a:pt x="816356" y="508635"/>
                  </a:cubicBezTo>
                  <a:cubicBezTo>
                    <a:pt x="742690" y="457835"/>
                    <a:pt x="547116" y="419100"/>
                    <a:pt x="435356" y="379095"/>
                  </a:cubicBezTo>
                  <a:cubicBezTo>
                    <a:pt x="323596" y="339090"/>
                    <a:pt x="170748" y="310515"/>
                    <a:pt x="145796" y="268605"/>
                  </a:cubicBezTo>
                  <a:cubicBezTo>
                    <a:pt x="120844" y="226695"/>
                    <a:pt x="244690" y="139700"/>
                    <a:pt x="285645" y="127635"/>
                  </a:cubicBezTo>
                  <a:cubicBezTo>
                    <a:pt x="326600" y="115570"/>
                    <a:pt x="355716" y="191135"/>
                    <a:pt x="391529" y="196215"/>
                  </a:cubicBezTo>
                  <a:cubicBezTo>
                    <a:pt x="427343" y="201295"/>
                    <a:pt x="488071" y="182880"/>
                    <a:pt x="500528" y="158115"/>
                  </a:cubicBezTo>
                  <a:cubicBezTo>
                    <a:pt x="512985" y="133350"/>
                    <a:pt x="473408" y="70644"/>
                    <a:pt x="466271" y="47625"/>
                  </a:cubicBezTo>
                  <a:close/>
                </a:path>
              </a:pathLst>
            </a:custGeom>
            <a:solidFill>
              <a:srgbClr val="FFFFFF"/>
            </a:solidFill>
            <a:ln w="25400" cap="flat"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Oval 68"/>
            <p:cNvSpPr>
              <a:spLocks noChangeArrowheads="1"/>
            </p:cNvSpPr>
            <p:nvPr/>
          </p:nvSpPr>
          <p:spPr bwMode="auto">
            <a:xfrm>
              <a:off x="104314988" y="111955302"/>
              <a:ext cx="249974" cy="235169"/>
            </a:xfrm>
            <a:prstGeom prst="ellipse">
              <a:avLst/>
            </a:prstGeom>
            <a:solidFill>
              <a:srgbClr val="FFFFFF"/>
            </a:solidFill>
            <a:ln w="25400"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Rectangle 69"/>
            <p:cNvSpPr>
              <a:spLocks noChangeArrowheads="1"/>
            </p:cNvSpPr>
            <p:nvPr/>
          </p:nvSpPr>
          <p:spPr bwMode="auto">
            <a:xfrm>
              <a:off x="104390577" y="112118443"/>
              <a:ext cx="105377" cy="8816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Oval 70"/>
            <p:cNvSpPr>
              <a:spLocks noChangeArrowheads="1"/>
            </p:cNvSpPr>
            <p:nvPr/>
          </p:nvSpPr>
          <p:spPr bwMode="auto">
            <a:xfrm>
              <a:off x="102788577" y="104642762"/>
              <a:ext cx="2857500" cy="2800350"/>
            </a:xfrm>
            <a:prstGeom prst="ellipse">
              <a:avLst/>
            </a:prstGeom>
            <a:solidFill>
              <a:srgbClr val="00628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Oval 71"/>
            <p:cNvSpPr>
              <a:spLocks noChangeArrowheads="1"/>
            </p:cNvSpPr>
            <p:nvPr/>
          </p:nvSpPr>
          <p:spPr bwMode="auto">
            <a:xfrm>
              <a:off x="104007776" y="104836816"/>
              <a:ext cx="409575" cy="396496"/>
            </a:xfrm>
            <a:prstGeom prst="ellipse">
              <a:avLst/>
            </a:prstGeom>
            <a:solidFill>
              <a:srgbClr val="C3E2F7"/>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AutoShape 72"/>
            <p:cNvSpPr>
              <a:spLocks noChangeArrowheads="1"/>
            </p:cNvSpPr>
            <p:nvPr/>
          </p:nvSpPr>
          <p:spPr bwMode="auto">
            <a:xfrm>
              <a:off x="103739798" y="105308300"/>
              <a:ext cx="966005" cy="333375"/>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AutoShape 73"/>
            <p:cNvSpPr>
              <a:spLocks noChangeArrowheads="1"/>
            </p:cNvSpPr>
            <p:nvPr/>
          </p:nvSpPr>
          <p:spPr bwMode="auto">
            <a:xfrm rot="5400000">
              <a:off x="103382610" y="105713113"/>
              <a:ext cx="904875" cy="190500"/>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AutoShape 74"/>
            <p:cNvSpPr>
              <a:spLocks noChangeArrowheads="1"/>
            </p:cNvSpPr>
            <p:nvPr/>
          </p:nvSpPr>
          <p:spPr bwMode="auto">
            <a:xfrm rot="5400000">
              <a:off x="104158115" y="105760738"/>
              <a:ext cx="904875" cy="190500"/>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AutoShape 75"/>
            <p:cNvSpPr>
              <a:spLocks noChangeArrowheads="1"/>
            </p:cNvSpPr>
            <p:nvPr/>
          </p:nvSpPr>
          <p:spPr bwMode="auto">
            <a:xfrm rot="5400000">
              <a:off x="103804412" y="105646437"/>
              <a:ext cx="838200" cy="485775"/>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AutoShape 76"/>
            <p:cNvSpPr>
              <a:spLocks noChangeArrowheads="1"/>
            </p:cNvSpPr>
            <p:nvPr/>
          </p:nvSpPr>
          <p:spPr bwMode="auto">
            <a:xfrm>
              <a:off x="103086553" y="106055418"/>
              <a:ext cx="2240366" cy="972684"/>
            </a:xfrm>
            <a:prstGeom prst="roundRect">
              <a:avLst>
                <a:gd name="adj" fmla="val 16667"/>
              </a:avLst>
            </a:prstGeom>
            <a:solidFill>
              <a:srgbClr val="C3E2F7"/>
            </a:solidFill>
            <a:ln w="76200" algn="ctr">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AutoShape 77"/>
            <p:cNvSpPr>
              <a:spLocks noChangeArrowheads="1"/>
            </p:cNvSpPr>
            <p:nvPr/>
          </p:nvSpPr>
          <p:spPr bwMode="auto">
            <a:xfrm>
              <a:off x="104007196" y="104935670"/>
              <a:ext cx="397918" cy="48122"/>
            </a:xfrm>
            <a:prstGeom prst="flowChartTerminator">
              <a:avLst/>
            </a:prstGeom>
            <a:solidFill>
              <a:srgbClr val="006286"/>
            </a:solidFill>
            <a:ln>
              <a:noFill/>
            </a:ln>
            <a:effectLst/>
            <a:extLst>
              <a:ext uri="{91240B29-F687-4F45-9708-019B960494DF}">
                <a14:hiddenLine xmlns:a14="http://schemas.microsoft.com/office/drawing/2010/main" w="25400" algn="ctr">
                  <a:solidFill>
                    <a:srgbClr val="006286"/>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AutoShape 78"/>
            <p:cNvSpPr>
              <a:spLocks noChangeArrowheads="1"/>
            </p:cNvSpPr>
            <p:nvPr/>
          </p:nvSpPr>
          <p:spPr bwMode="auto">
            <a:xfrm rot="5400000">
              <a:off x="104066494" y="104934942"/>
              <a:ext cx="88850" cy="139206"/>
            </a:xfrm>
            <a:prstGeom prst="flowChartDelay">
              <a:avLst/>
            </a:prstGeom>
            <a:solidFill>
              <a:srgbClr val="C3E2F7"/>
            </a:solidFill>
            <a:ln w="25400" algn="ctr">
              <a:solidFill>
                <a:srgbClr val="00628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AutoShape 79"/>
            <p:cNvSpPr>
              <a:spLocks noChangeArrowheads="1"/>
            </p:cNvSpPr>
            <p:nvPr/>
          </p:nvSpPr>
          <p:spPr bwMode="auto">
            <a:xfrm rot="5400000">
              <a:off x="104255856" y="104936437"/>
              <a:ext cx="88850" cy="139206"/>
            </a:xfrm>
            <a:prstGeom prst="flowChartDelay">
              <a:avLst/>
            </a:prstGeom>
            <a:solidFill>
              <a:srgbClr val="C3E2F7"/>
            </a:solidFill>
            <a:ln w="25400" algn="ctr">
              <a:solidFill>
                <a:srgbClr val="00628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0"/>
            <p:cNvSpPr txBox="1">
              <a:spLocks noChangeArrowheads="1"/>
            </p:cNvSpPr>
            <p:nvPr/>
          </p:nvSpPr>
          <p:spPr bwMode="auto">
            <a:xfrm>
              <a:off x="104583542" y="106181063"/>
              <a:ext cx="707215" cy="6101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noProof="1" smtClean="0">
                  <a:ln>
                    <a:noFill/>
                  </a:ln>
                  <a:solidFill>
                    <a:srgbClr val="006286"/>
                  </a:solidFill>
                  <a:effectLst/>
                  <a:latin typeface="Wingdings" panose="05000000000000000000" pitchFamily="2" charset="2"/>
                </a:rPr>
                <a:t>þ</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AutoShape 81"/>
            <p:cNvSpPr>
              <a:spLocks noChangeArrowheads="1"/>
            </p:cNvSpPr>
            <p:nvPr/>
          </p:nvSpPr>
          <p:spPr bwMode="auto">
            <a:xfrm flipV="1">
              <a:off x="104136626" y="105791954"/>
              <a:ext cx="175076" cy="174686"/>
            </a:xfrm>
            <a:prstGeom prst="triangle">
              <a:avLst>
                <a:gd name="adj" fmla="val 50000"/>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AutoShape 82"/>
            <p:cNvSpPr>
              <a:spLocks noChangeArrowheads="1"/>
            </p:cNvSpPr>
            <p:nvPr/>
          </p:nvSpPr>
          <p:spPr bwMode="auto">
            <a:xfrm>
              <a:off x="104136626" y="105318872"/>
              <a:ext cx="175076" cy="477776"/>
            </a:xfrm>
            <a:prstGeom prst="triangle">
              <a:avLst>
                <a:gd name="adj" fmla="val 50000"/>
              </a:avLst>
            </a:pr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AutoShape 83"/>
            <p:cNvSpPr>
              <a:spLocks noChangeArrowheads="1"/>
            </p:cNvSpPr>
            <p:nvPr/>
          </p:nvSpPr>
          <p:spPr bwMode="auto">
            <a:xfrm>
              <a:off x="104147197" y="105320343"/>
              <a:ext cx="153084" cy="1150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628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Oval 84"/>
            <p:cNvSpPr>
              <a:spLocks noChangeArrowheads="1"/>
            </p:cNvSpPr>
            <p:nvPr/>
          </p:nvSpPr>
          <p:spPr bwMode="auto">
            <a:xfrm>
              <a:off x="107219776" y="113505694"/>
              <a:ext cx="2857500" cy="2800350"/>
            </a:xfrm>
            <a:prstGeom prst="ellipse">
              <a:avLst/>
            </a:prstGeom>
            <a:solidFill>
              <a:srgbClr val="00628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Oval 85"/>
            <p:cNvSpPr>
              <a:spLocks noChangeArrowheads="1"/>
            </p:cNvSpPr>
            <p:nvPr/>
          </p:nvSpPr>
          <p:spPr bwMode="auto">
            <a:xfrm>
              <a:off x="108438975" y="113699748"/>
              <a:ext cx="409575" cy="396496"/>
            </a:xfrm>
            <a:prstGeom prst="ellipse">
              <a:avLst/>
            </a:prstGeom>
            <a:solidFill>
              <a:srgbClr val="C3E2F7"/>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AutoShape 86"/>
            <p:cNvSpPr>
              <a:spLocks noChangeArrowheads="1"/>
            </p:cNvSpPr>
            <p:nvPr/>
          </p:nvSpPr>
          <p:spPr bwMode="auto">
            <a:xfrm>
              <a:off x="108170997" y="114171232"/>
              <a:ext cx="966005" cy="333375"/>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6" name="AutoShape 87"/>
            <p:cNvSpPr>
              <a:spLocks noChangeArrowheads="1"/>
            </p:cNvSpPr>
            <p:nvPr/>
          </p:nvSpPr>
          <p:spPr bwMode="auto">
            <a:xfrm rot="6337331">
              <a:off x="107916211" y="114426078"/>
              <a:ext cx="578570" cy="170903"/>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7" name="AutoShape 88"/>
            <p:cNvSpPr>
              <a:spLocks noChangeArrowheads="1"/>
            </p:cNvSpPr>
            <p:nvPr/>
          </p:nvSpPr>
          <p:spPr bwMode="auto">
            <a:xfrm rot="5400000">
              <a:off x="108589314" y="114623670"/>
              <a:ext cx="904875" cy="190500"/>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8" name="AutoShape 89"/>
            <p:cNvSpPr>
              <a:spLocks noChangeArrowheads="1"/>
            </p:cNvSpPr>
            <p:nvPr/>
          </p:nvSpPr>
          <p:spPr bwMode="auto">
            <a:xfrm rot="5400000">
              <a:off x="108235611" y="114509369"/>
              <a:ext cx="838200" cy="485775"/>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AutoShape 90"/>
            <p:cNvSpPr>
              <a:spLocks noChangeArrowheads="1"/>
            </p:cNvSpPr>
            <p:nvPr/>
          </p:nvSpPr>
          <p:spPr bwMode="auto">
            <a:xfrm rot="5400000">
              <a:off x="107848327" y="115409653"/>
              <a:ext cx="1345640" cy="218647"/>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0" name="AutoShape 91"/>
            <p:cNvSpPr>
              <a:spLocks noChangeArrowheads="1"/>
            </p:cNvSpPr>
            <p:nvPr/>
          </p:nvSpPr>
          <p:spPr bwMode="auto">
            <a:xfrm rot="5400000">
              <a:off x="108114530" y="115408729"/>
              <a:ext cx="1345640" cy="220496"/>
            </a:xfrm>
            <a:prstGeom prst="flowChartTerminator">
              <a:avLst/>
            </a:prstGeom>
            <a:solidFill>
              <a:srgbClr val="C3E2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Freeform 92"/>
            <p:cNvSpPr>
              <a:spLocks/>
            </p:cNvSpPr>
            <p:nvPr/>
          </p:nvSpPr>
          <p:spPr bwMode="auto">
            <a:xfrm>
              <a:off x="107982601" y="114089664"/>
              <a:ext cx="1055912" cy="907018"/>
            </a:xfrm>
            <a:custGeom>
              <a:avLst/>
              <a:gdLst>
                <a:gd name="T0" fmla="*/ 912912 w 1055912"/>
                <a:gd name="T1" fmla="*/ 68692 h 907018"/>
                <a:gd name="T2" fmla="*/ 131976 w 1055912"/>
                <a:gd name="T3" fmla="*/ 556546 h 907018"/>
                <a:gd name="T4" fmla="*/ 121055 w 1055912"/>
                <a:gd name="T5" fmla="*/ 741595 h 907018"/>
                <a:gd name="T6" fmla="*/ 670318 w 1055912"/>
                <a:gd name="T7" fmla="*/ 867765 h 907018"/>
                <a:gd name="T8" fmla="*/ 904133 w 1055912"/>
                <a:gd name="T9" fmla="*/ 506079 h 907018"/>
                <a:gd name="T10" fmla="*/ 989979 w 1055912"/>
                <a:gd name="T11" fmla="*/ 144394 h 907018"/>
                <a:gd name="T12" fmla="*/ 912912 w 1055912"/>
                <a:gd name="T13" fmla="*/ 68692 h 907018"/>
              </a:gdLst>
              <a:ahLst/>
              <a:cxnLst>
                <a:cxn ang="0">
                  <a:pos x="T0" y="T1"/>
                </a:cxn>
                <a:cxn ang="0">
                  <a:pos x="T2" y="T3"/>
                </a:cxn>
                <a:cxn ang="0">
                  <a:pos x="T4" y="T5"/>
                </a:cxn>
                <a:cxn ang="0">
                  <a:pos x="T6" y="T7"/>
                </a:cxn>
                <a:cxn ang="0">
                  <a:pos x="T8" y="T9"/>
                </a:cxn>
                <a:cxn ang="0">
                  <a:pos x="T10" y="T11"/>
                </a:cxn>
                <a:cxn ang="0">
                  <a:pos x="T12" y="T13"/>
                </a:cxn>
              </a:cxnLst>
              <a:rect l="0" t="0" r="r" b="b"/>
              <a:pathLst>
                <a:path w="1055912" h="907018">
                  <a:moveTo>
                    <a:pt x="912912" y="68692"/>
                  </a:moveTo>
                  <a:cubicBezTo>
                    <a:pt x="769912" y="137384"/>
                    <a:pt x="263952" y="444396"/>
                    <a:pt x="131976" y="556546"/>
                  </a:cubicBezTo>
                  <a:cubicBezTo>
                    <a:pt x="0" y="668696"/>
                    <a:pt x="31331" y="689725"/>
                    <a:pt x="121055" y="741595"/>
                  </a:cubicBezTo>
                  <a:cubicBezTo>
                    <a:pt x="210779" y="793466"/>
                    <a:pt x="539805" y="907018"/>
                    <a:pt x="670318" y="867765"/>
                  </a:cubicBezTo>
                  <a:cubicBezTo>
                    <a:pt x="800832" y="828512"/>
                    <a:pt x="850857" y="626640"/>
                    <a:pt x="904133" y="506079"/>
                  </a:cubicBezTo>
                  <a:cubicBezTo>
                    <a:pt x="957410" y="385517"/>
                    <a:pt x="986796" y="217291"/>
                    <a:pt x="989979" y="144394"/>
                  </a:cubicBezTo>
                  <a:cubicBezTo>
                    <a:pt x="993162" y="71496"/>
                    <a:pt x="1055912" y="0"/>
                    <a:pt x="912912" y="68692"/>
                  </a:cubicBezTo>
                  <a:close/>
                </a:path>
              </a:pathLst>
            </a:custGeom>
            <a:solidFill>
              <a:srgbClr val="FFFFFF"/>
            </a:solidFill>
            <a:ln w="25400" cap="flat">
              <a:solidFill>
                <a:srgbClr val="00628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2" name="AutoShape 93"/>
            <p:cNvSpPr>
              <a:spLocks noChangeArrowheads="1"/>
            </p:cNvSpPr>
            <p:nvPr/>
          </p:nvSpPr>
          <p:spPr bwMode="auto">
            <a:xfrm rot="-1333050">
              <a:off x="108394062" y="113772242"/>
              <a:ext cx="421694" cy="55929"/>
            </a:xfrm>
            <a:prstGeom prst="flowChartTerminator">
              <a:avLst/>
            </a:prstGeom>
            <a:solidFill>
              <a:srgbClr val="FFFFFF"/>
            </a:solidFill>
            <a:ln w="25400" algn="ctr">
              <a:solidFill>
                <a:srgbClr val="00628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AutoShape 94"/>
            <p:cNvSpPr>
              <a:spLocks noChangeArrowheads="1"/>
            </p:cNvSpPr>
            <p:nvPr/>
          </p:nvSpPr>
          <p:spPr bwMode="auto">
            <a:xfrm>
              <a:off x="108404336" y="113803999"/>
              <a:ext cx="475488" cy="45719"/>
            </a:xfrm>
            <a:prstGeom prst="flowChartTerminator">
              <a:avLst/>
            </a:prstGeom>
            <a:solidFill>
              <a:srgbClr val="FFFFFF"/>
            </a:solidFill>
            <a:ln w="25400" algn="ctr">
              <a:solidFill>
                <a:srgbClr val="00628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27778"/>
          <a:stretch/>
        </p:blipFill>
        <p:spPr>
          <a:xfrm>
            <a:off x="5106008" y="4746684"/>
            <a:ext cx="2769649" cy="1351002"/>
          </a:xfrm>
          <a:prstGeom prst="rect">
            <a:avLst/>
          </a:prstGeom>
        </p:spPr>
      </p:pic>
      <p:sp>
        <p:nvSpPr>
          <p:cNvPr id="110" name="Rectangle 109"/>
          <p:cNvSpPr/>
          <p:nvPr/>
        </p:nvSpPr>
        <p:spPr>
          <a:xfrm>
            <a:off x="5070997" y="727427"/>
            <a:ext cx="1703672" cy="7869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0997" y="-150365"/>
            <a:ext cx="2275246" cy="2275246"/>
          </a:xfrm>
          <a:prstGeom prst="rect">
            <a:avLst/>
          </a:prstGeom>
        </p:spPr>
      </p:pic>
    </p:spTree>
    <p:extLst>
      <p:ext uri="{BB962C8B-B14F-4D97-AF65-F5344CB8AC3E}">
        <p14:creationId xmlns:p14="http://schemas.microsoft.com/office/powerpoint/2010/main" val="198377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9302" y="451799"/>
            <a:ext cx="6584941" cy="1143000"/>
          </a:xfrm>
        </p:spPr>
        <p:txBody>
          <a:bodyPr>
            <a:normAutofit fontScale="90000"/>
          </a:bodyPr>
          <a:lstStyle/>
          <a:p>
            <a:r>
              <a:rPr lang="en-US" sz="2400" dirty="0"/>
              <a:t>o</a:t>
            </a:r>
            <a:r>
              <a:rPr lang="en-US" sz="2400" dirty="0" smtClean="0"/>
              <a:t>f physicians believe that the use of an </a:t>
            </a:r>
            <a:r>
              <a:rPr lang="en-US" sz="2400" dirty="0" smtClean="0"/>
              <a:t>Electronic Health Record (EHR) </a:t>
            </a:r>
            <a:r>
              <a:rPr lang="en-US" sz="2400" dirty="0" smtClean="0"/>
              <a:t>improves communication between patients</a:t>
            </a:r>
            <a:endParaRPr lang="en-US" sz="2400" dirty="0"/>
          </a:p>
        </p:txBody>
      </p:sp>
      <p:grpSp>
        <p:nvGrpSpPr>
          <p:cNvPr id="34" name="Group 33"/>
          <p:cNvGrpSpPr/>
          <p:nvPr/>
        </p:nvGrpSpPr>
        <p:grpSpPr>
          <a:xfrm>
            <a:off x="6269756" y="2108999"/>
            <a:ext cx="2011680" cy="2011680"/>
            <a:chOff x="965675" y="2345724"/>
            <a:chExt cx="2011680" cy="2011680"/>
          </a:xfrm>
        </p:grpSpPr>
        <p:sp>
          <p:nvSpPr>
            <p:cNvPr id="18" name="Oval 17"/>
            <p:cNvSpPr/>
            <p:nvPr/>
          </p:nvSpPr>
          <p:spPr>
            <a:xfrm>
              <a:off x="965675" y="2345724"/>
              <a:ext cx="2011680" cy="2011680"/>
            </a:xfrm>
            <a:prstGeom prst="ellipse">
              <a:avLst/>
            </a:prstGeom>
            <a:solidFill>
              <a:srgbClr val="117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516877" y="2997621"/>
              <a:ext cx="1115227" cy="707886"/>
            </a:xfrm>
            <a:prstGeom prst="rect">
              <a:avLst/>
            </a:prstGeom>
            <a:noFill/>
          </p:spPr>
          <p:txBody>
            <a:bodyPr wrap="square" rtlCol="0">
              <a:spAutoFit/>
            </a:bodyPr>
            <a:lstStyle/>
            <a:p>
              <a:r>
                <a:rPr lang="en-US" sz="4000" b="1" dirty="0" smtClean="0">
                  <a:solidFill>
                    <a:schemeClr val="bg1"/>
                  </a:solidFill>
                </a:rPr>
                <a:t>65%</a:t>
              </a:r>
              <a:endParaRPr lang="en-US" sz="4000" b="1" dirty="0">
                <a:solidFill>
                  <a:schemeClr val="bg1"/>
                </a:solidFill>
              </a:endParaRPr>
            </a:p>
          </p:txBody>
        </p:sp>
      </p:grpSp>
      <p:grpSp>
        <p:nvGrpSpPr>
          <p:cNvPr id="35" name="Group 34"/>
          <p:cNvGrpSpPr/>
          <p:nvPr/>
        </p:nvGrpSpPr>
        <p:grpSpPr>
          <a:xfrm>
            <a:off x="6452636" y="3578248"/>
            <a:ext cx="1828800" cy="1828800"/>
            <a:chOff x="3204664" y="2549399"/>
            <a:chExt cx="1828800" cy="1828800"/>
          </a:xfrm>
        </p:grpSpPr>
        <p:sp>
          <p:nvSpPr>
            <p:cNvPr id="31" name="Oval 30"/>
            <p:cNvSpPr/>
            <p:nvPr/>
          </p:nvSpPr>
          <p:spPr>
            <a:xfrm>
              <a:off x="3204664" y="2549399"/>
              <a:ext cx="1828800" cy="1828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74276" y="3109856"/>
              <a:ext cx="1115227" cy="707886"/>
            </a:xfrm>
            <a:prstGeom prst="rect">
              <a:avLst/>
            </a:prstGeom>
            <a:noFill/>
          </p:spPr>
          <p:txBody>
            <a:bodyPr wrap="square" rtlCol="0">
              <a:spAutoFit/>
            </a:bodyPr>
            <a:lstStyle/>
            <a:p>
              <a:r>
                <a:rPr lang="en-US" sz="4000" b="1" dirty="0" smtClean="0">
                  <a:solidFill>
                    <a:schemeClr val="bg1"/>
                  </a:solidFill>
                </a:rPr>
                <a:t>62%</a:t>
              </a:r>
              <a:endParaRPr lang="en-US" sz="4000" b="1" dirty="0">
                <a:solidFill>
                  <a:schemeClr val="bg1"/>
                </a:solidFill>
              </a:endParaRPr>
            </a:p>
          </p:txBody>
        </p:sp>
      </p:grpSp>
      <p:grpSp>
        <p:nvGrpSpPr>
          <p:cNvPr id="33" name="Group 32"/>
          <p:cNvGrpSpPr/>
          <p:nvPr/>
        </p:nvGrpSpPr>
        <p:grpSpPr>
          <a:xfrm>
            <a:off x="1009407" y="530617"/>
            <a:ext cx="1008403" cy="914400"/>
            <a:chOff x="965675" y="1204957"/>
            <a:chExt cx="1008403" cy="914400"/>
          </a:xfrm>
        </p:grpSpPr>
        <p:sp>
          <p:nvSpPr>
            <p:cNvPr id="16" name="Oval 15"/>
            <p:cNvSpPr/>
            <p:nvPr/>
          </p:nvSpPr>
          <p:spPr>
            <a:xfrm>
              <a:off x="965675" y="1204957"/>
              <a:ext cx="914400" cy="914400"/>
            </a:xfrm>
            <a:prstGeom prst="ellipse">
              <a:avLst/>
            </a:prstGeom>
            <a:solidFill>
              <a:srgbClr val="6E2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93861" y="1431324"/>
              <a:ext cx="880217" cy="461665"/>
            </a:xfrm>
            <a:prstGeom prst="rect">
              <a:avLst/>
            </a:prstGeom>
            <a:noFill/>
          </p:spPr>
          <p:txBody>
            <a:bodyPr wrap="square" rtlCol="0">
              <a:spAutoFit/>
            </a:bodyPr>
            <a:lstStyle/>
            <a:p>
              <a:r>
                <a:rPr lang="en-US" sz="2400" b="1" dirty="0" smtClean="0">
                  <a:solidFill>
                    <a:schemeClr val="bg1"/>
                  </a:solidFill>
                </a:rPr>
                <a:t>30%</a:t>
              </a:r>
              <a:endParaRPr lang="en-US" sz="2400" b="1" dirty="0">
                <a:solidFill>
                  <a:schemeClr val="bg1"/>
                </a:solidFill>
              </a:endParaRPr>
            </a:p>
          </p:txBody>
        </p:sp>
      </p:grpSp>
      <p:sp>
        <p:nvSpPr>
          <p:cNvPr id="36" name="Title 1"/>
          <p:cNvSpPr txBox="1">
            <a:spLocks/>
          </p:cNvSpPr>
          <p:nvPr/>
        </p:nvSpPr>
        <p:spPr bwMode="auto">
          <a:xfrm>
            <a:off x="92818" y="1680515"/>
            <a:ext cx="56072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US" sz="2400" b="1" dirty="0" smtClean="0"/>
              <a:t>An EHR aided the physician in alerting of:</a:t>
            </a:r>
          </a:p>
        </p:txBody>
      </p:sp>
      <p:sp>
        <p:nvSpPr>
          <p:cNvPr id="37" name="Title 1"/>
          <p:cNvSpPr txBox="1">
            <a:spLocks/>
          </p:cNvSpPr>
          <p:nvPr/>
        </p:nvSpPr>
        <p:spPr bwMode="auto">
          <a:xfrm>
            <a:off x="1295129" y="2530024"/>
            <a:ext cx="49390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US" sz="2400" dirty="0"/>
              <a:t> a potential medication </a:t>
            </a:r>
            <a:r>
              <a:rPr lang="en-US" sz="2400" dirty="0" smtClean="0"/>
              <a:t>error</a:t>
            </a:r>
            <a:endParaRPr lang="en-US" sz="2400" dirty="0"/>
          </a:p>
        </p:txBody>
      </p:sp>
      <p:sp>
        <p:nvSpPr>
          <p:cNvPr id="38" name="Title 1"/>
          <p:cNvSpPr txBox="1">
            <a:spLocks/>
          </p:cNvSpPr>
          <p:nvPr/>
        </p:nvSpPr>
        <p:spPr bwMode="auto">
          <a:xfrm>
            <a:off x="1513609" y="4008418"/>
            <a:ext cx="49390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US" sz="2400" dirty="0"/>
              <a:t> </a:t>
            </a:r>
            <a:r>
              <a:rPr lang="en-US" sz="2400" dirty="0" smtClean="0"/>
              <a:t>critical lab values</a:t>
            </a:r>
            <a:endParaRPr lang="en-US" sz="2400" dirty="0"/>
          </a:p>
        </p:txBody>
      </p:sp>
      <p:sp>
        <p:nvSpPr>
          <p:cNvPr id="39" name="Title 1"/>
          <p:cNvSpPr txBox="1">
            <a:spLocks/>
          </p:cNvSpPr>
          <p:nvPr/>
        </p:nvSpPr>
        <p:spPr bwMode="auto">
          <a:xfrm>
            <a:off x="786437" y="5103044"/>
            <a:ext cx="59564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US" sz="2400" dirty="0"/>
              <a:t> </a:t>
            </a:r>
            <a:r>
              <a:rPr lang="en-US" sz="2400" dirty="0" smtClean="0"/>
              <a:t>essential screening or preventative measures</a:t>
            </a:r>
            <a:endParaRPr lang="en-US" sz="2400" dirty="0"/>
          </a:p>
        </p:txBody>
      </p:sp>
      <p:grpSp>
        <p:nvGrpSpPr>
          <p:cNvPr id="40" name="Group 39"/>
          <p:cNvGrpSpPr/>
          <p:nvPr/>
        </p:nvGrpSpPr>
        <p:grpSpPr>
          <a:xfrm>
            <a:off x="6742847" y="5038060"/>
            <a:ext cx="1371600" cy="1371601"/>
            <a:chOff x="3204664" y="2549399"/>
            <a:chExt cx="1828800" cy="1828800"/>
          </a:xfrm>
          <a:solidFill>
            <a:schemeClr val="tx2">
              <a:lumMod val="75000"/>
            </a:schemeClr>
          </a:solidFill>
        </p:grpSpPr>
        <p:sp>
          <p:nvSpPr>
            <p:cNvPr id="41" name="Oval 40"/>
            <p:cNvSpPr/>
            <p:nvPr/>
          </p:nvSpPr>
          <p:spPr>
            <a:xfrm>
              <a:off x="3204664" y="2549399"/>
              <a:ext cx="1828800" cy="18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574276" y="3109856"/>
              <a:ext cx="1115227" cy="697626"/>
            </a:xfrm>
            <a:prstGeom prst="rect">
              <a:avLst/>
            </a:prstGeom>
            <a:grpFill/>
          </p:spPr>
          <p:txBody>
            <a:bodyPr wrap="square" rtlCol="0">
              <a:spAutoFit/>
            </a:bodyPr>
            <a:lstStyle/>
            <a:p>
              <a:r>
                <a:rPr lang="en-US" sz="2800" b="1" dirty="0" smtClean="0">
                  <a:solidFill>
                    <a:schemeClr val="bg1"/>
                  </a:solidFill>
                </a:rPr>
                <a:t>47%</a:t>
              </a:r>
              <a:endParaRPr lang="en-US" sz="2800" b="1" dirty="0">
                <a:solidFill>
                  <a:schemeClr val="bg1"/>
                </a:solidFill>
              </a:endParaRPr>
            </a:p>
          </p:txBody>
        </p:sp>
      </p:grpSp>
      <p:sp>
        <p:nvSpPr>
          <p:cNvPr id="46" name="Title 1"/>
          <p:cNvSpPr txBox="1">
            <a:spLocks/>
          </p:cNvSpPr>
          <p:nvPr/>
        </p:nvSpPr>
        <p:spPr bwMode="auto">
          <a:xfrm>
            <a:off x="2336569" y="6068799"/>
            <a:ext cx="49390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1100" dirty="0" smtClean="0"/>
              <a:t>*http</a:t>
            </a:r>
            <a:r>
              <a:rPr lang="en-US" sz="1100" dirty="0"/>
              <a:t>://</a:t>
            </a:r>
            <a:r>
              <a:rPr lang="en-US" sz="1100" dirty="0" smtClean="0"/>
              <a:t>pxjournal.org/cgi/viewcontent.cgi?article=1071&amp;context=journal  </a:t>
            </a:r>
            <a:endParaRPr lang="en-US" sz="1100" dirty="0"/>
          </a:p>
        </p:txBody>
      </p:sp>
    </p:spTree>
    <p:extLst>
      <p:ext uri="{BB962C8B-B14F-4D97-AF65-F5344CB8AC3E}">
        <p14:creationId xmlns:p14="http://schemas.microsoft.com/office/powerpoint/2010/main" val="3724241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AH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HCA" id="{19E8AAC5-E312-4B1D-9228-BD9FC65343A3}" vid="{2B331445-536A-43AE-85F1-BF00A1FA001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AHCA</Template>
  <TotalTime>2483</TotalTime>
  <Words>2197</Words>
  <Application>Microsoft Office PowerPoint</Application>
  <PresentationFormat>On-screen Show (4:3)</PresentationFormat>
  <Paragraphs>282</Paragraphs>
  <Slides>31</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Arial Rounded MT Bold</vt:lpstr>
      <vt:lpstr>Calibri</vt:lpstr>
      <vt:lpstr>Courier New</vt:lpstr>
      <vt:lpstr>Minion Pro</vt:lpstr>
      <vt:lpstr>Myriad Pro</vt:lpstr>
      <vt:lpstr>Times New Roman</vt:lpstr>
      <vt:lpstr>Wingdings</vt:lpstr>
      <vt:lpstr>AHCA</vt:lpstr>
      <vt:lpstr>Custom Design</vt:lpstr>
      <vt:lpstr>The Future Is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 physicians believe that the use of an Electronic Health Record (EHR) improves communication between patients</vt:lpstr>
      <vt:lpstr>PowerPoint Presentation</vt:lpstr>
      <vt:lpstr>Current Landscape </vt:lpstr>
      <vt:lpstr>Event Notification Service (ENS)</vt:lpstr>
      <vt:lpstr>Total ENS Alerts Delivered  through June 2017</vt:lpstr>
      <vt:lpstr>PowerPoint Presentation</vt:lpstr>
      <vt:lpstr>Timeliness for Telehealth</vt:lpstr>
      <vt:lpstr>Telehealth HB 7087 (2016) / 2016-240 L.O.F.</vt:lpstr>
      <vt:lpstr>Primary Reported Uses of Telehealth in Health Care Facilities</vt:lpstr>
      <vt:lpstr>Telehealth Modalities Currently Used, by Facility Type</vt:lpstr>
      <vt:lpstr>PowerPoint Presentation</vt:lpstr>
      <vt:lpstr>Practitioner Telehealth Use</vt:lpstr>
      <vt:lpstr>Example Telehealth Programs</vt:lpstr>
      <vt:lpstr>Example Telehealth Programs</vt:lpstr>
      <vt:lpstr>Example Telehealth Programs</vt:lpstr>
      <vt:lpstr>Example Telehealth Programs</vt:lpstr>
      <vt:lpstr>Telehealth CMP Grant Project</vt:lpstr>
      <vt:lpstr>PowerPoint Presentation</vt:lpstr>
      <vt:lpstr>Telehealth Challenges </vt:lpstr>
      <vt:lpstr>Other Florida Health IT Initiatives</vt:lpstr>
      <vt:lpstr>Health IT &amp; Regulation</vt:lpstr>
      <vt:lpstr>Remember…</vt:lpstr>
      <vt:lpstr>PowerPoint Presentation</vt:lpstr>
    </vt:vector>
  </TitlesOfParts>
  <Company>AHCA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Gaudio, Carrie</dc:creator>
  <cp:lastModifiedBy>McKinstry, Molly</cp:lastModifiedBy>
  <cp:revision>121</cp:revision>
  <cp:lastPrinted>2016-09-20T14:30:10Z</cp:lastPrinted>
  <dcterms:created xsi:type="dcterms:W3CDTF">2016-05-23T18:05:06Z</dcterms:created>
  <dcterms:modified xsi:type="dcterms:W3CDTF">2017-08-16T12:20:57Z</dcterms:modified>
</cp:coreProperties>
</file>