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5"/>
  </p:sldMasterIdLst>
  <p:notesMasterIdLst>
    <p:notesMasterId r:id="rId26"/>
  </p:notesMasterIdLst>
  <p:handoutMasterIdLst>
    <p:handoutMasterId r:id="rId27"/>
  </p:handoutMasterIdLst>
  <p:sldIdLst>
    <p:sldId id="258" r:id="rId6"/>
    <p:sldId id="260"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6" r:id="rId21"/>
    <p:sldId id="274" r:id="rId22"/>
    <p:sldId id="273" r:id="rId23"/>
    <p:sldId id="277" r:id="rId24"/>
    <p:sldId id="275" r:id="rId25"/>
  </p:sldIdLst>
  <p:sldSz cx="9144000" cy="6858000" type="screen4x3"/>
  <p:notesSz cx="7102475" cy="9388475"/>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D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9" d="100"/>
          <a:sy n="119" d="100"/>
        </p:scale>
        <p:origin x="1374" y="96"/>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2556" y="-9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15" tIns="47107" rIns="94215" bIns="47107"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15" tIns="47107" rIns="94215" bIns="47107" rtlCol="0"/>
          <a:lstStyle>
            <a:lvl1pPr algn="r">
              <a:defRPr sz="1200"/>
            </a:lvl1pPr>
          </a:lstStyle>
          <a:p>
            <a:fld id="{B186A4B3-CC3A-4F91-BE00-251F2072146A}" type="datetimeFigureOut">
              <a:rPr lang="en-US" smtClean="0"/>
              <a:pPr/>
              <a:t>07/29/2019</a:t>
            </a:fld>
            <a:endParaRPr lang="en-US" dirty="0"/>
          </a:p>
        </p:txBody>
      </p:sp>
      <p:sp>
        <p:nvSpPr>
          <p:cNvPr id="4" name="Footer Placeholder 3"/>
          <p:cNvSpPr>
            <a:spLocks noGrp="1"/>
          </p:cNvSpPr>
          <p:nvPr>
            <p:ph type="ftr" sz="quarter" idx="2"/>
          </p:nvPr>
        </p:nvSpPr>
        <p:spPr>
          <a:xfrm>
            <a:off x="1" y="8917422"/>
            <a:ext cx="3077739" cy="469424"/>
          </a:xfrm>
          <a:prstGeom prst="rect">
            <a:avLst/>
          </a:prstGeom>
        </p:spPr>
        <p:txBody>
          <a:bodyPr vert="horz" lIns="94215" tIns="47107" rIns="94215" bIns="471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15" tIns="47107" rIns="94215" bIns="47107" rtlCol="0" anchor="b"/>
          <a:lstStyle>
            <a:lvl1pPr algn="r">
              <a:defRPr sz="1200"/>
            </a:lvl1pPr>
          </a:lstStyle>
          <a:p>
            <a:fld id="{E0D26305-2AB5-4D33-AC2C-ACB0F5482730}" type="slidenum">
              <a:rPr lang="en-US" smtClean="0"/>
              <a:pPr/>
              <a:t>‹#›</a:t>
            </a:fld>
            <a:endParaRPr lang="en-US" dirty="0"/>
          </a:p>
        </p:txBody>
      </p:sp>
    </p:spTree>
    <p:extLst>
      <p:ext uri="{BB962C8B-B14F-4D97-AF65-F5344CB8AC3E}">
        <p14:creationId xmlns:p14="http://schemas.microsoft.com/office/powerpoint/2010/main" val="2701728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69424"/>
          </a:xfrm>
          <a:prstGeom prst="rect">
            <a:avLst/>
          </a:prstGeom>
        </p:spPr>
        <p:txBody>
          <a:bodyPr vert="horz" lIns="94215" tIns="47107" rIns="94215" bIns="47107" rtlCol="0"/>
          <a:lstStyle>
            <a:lvl1pPr algn="l">
              <a:defRPr sz="1200"/>
            </a:lvl1pPr>
          </a:lstStyle>
          <a:p>
            <a:endParaRPr lang="en-US" dirty="0"/>
          </a:p>
        </p:txBody>
      </p:sp>
      <p:sp>
        <p:nvSpPr>
          <p:cNvPr id="3" name="Date Placeholder 2"/>
          <p:cNvSpPr>
            <a:spLocks noGrp="1"/>
          </p:cNvSpPr>
          <p:nvPr>
            <p:ph type="dt" idx="1"/>
          </p:nvPr>
        </p:nvSpPr>
        <p:spPr>
          <a:xfrm>
            <a:off x="4023093" y="0"/>
            <a:ext cx="3077739" cy="469424"/>
          </a:xfrm>
          <a:prstGeom prst="rect">
            <a:avLst/>
          </a:prstGeom>
        </p:spPr>
        <p:txBody>
          <a:bodyPr vert="horz" lIns="94215" tIns="47107" rIns="94215" bIns="47107" rtlCol="0"/>
          <a:lstStyle>
            <a:lvl1pPr algn="r">
              <a:defRPr sz="1200"/>
            </a:lvl1pPr>
          </a:lstStyle>
          <a:p>
            <a:fld id="{C81A33DF-AFE3-4BDC-A89F-0B35E7E80216}" type="datetimeFigureOut">
              <a:rPr lang="en-US" smtClean="0"/>
              <a:pPr/>
              <a:t>07/29/2019</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4215" tIns="47107" rIns="94215" bIns="47107"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15" tIns="47107" rIns="94215" bIns="4710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69424"/>
          </a:xfrm>
          <a:prstGeom prst="rect">
            <a:avLst/>
          </a:prstGeom>
        </p:spPr>
        <p:txBody>
          <a:bodyPr vert="horz" lIns="94215" tIns="47107" rIns="94215"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15" tIns="47107" rIns="94215" bIns="47107" rtlCol="0" anchor="b"/>
          <a:lstStyle>
            <a:lvl1pPr algn="r">
              <a:defRPr sz="1200"/>
            </a:lvl1pPr>
          </a:lstStyle>
          <a:p>
            <a:fld id="{8698A9B7-3E19-404D-921E-F43BFDF6ECD7}" type="slidenum">
              <a:rPr lang="en-US" smtClean="0"/>
              <a:pPr/>
              <a:t>‹#›</a:t>
            </a:fld>
            <a:endParaRPr lang="en-US" dirty="0"/>
          </a:p>
        </p:txBody>
      </p:sp>
    </p:spTree>
    <p:extLst>
      <p:ext uri="{BB962C8B-B14F-4D97-AF65-F5344CB8AC3E}">
        <p14:creationId xmlns:p14="http://schemas.microsoft.com/office/powerpoint/2010/main" val="1730789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1</a:t>
            </a:fld>
            <a:endParaRPr lang="en-US" dirty="0"/>
          </a:p>
        </p:txBody>
      </p:sp>
    </p:spTree>
    <p:extLst>
      <p:ext uri="{BB962C8B-B14F-4D97-AF65-F5344CB8AC3E}">
        <p14:creationId xmlns:p14="http://schemas.microsoft.com/office/powerpoint/2010/main" val="2814086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98A9B7-3E19-404D-921E-F43BFDF6ECD7}" type="slidenum">
              <a:rPr lang="en-US" smtClean="0"/>
              <a:pPr/>
              <a:t>2</a:t>
            </a:fld>
            <a:endParaRPr lang="en-US" dirty="0"/>
          </a:p>
        </p:txBody>
      </p:sp>
    </p:spTree>
    <p:extLst>
      <p:ext uri="{BB962C8B-B14F-4D97-AF65-F5344CB8AC3E}">
        <p14:creationId xmlns:p14="http://schemas.microsoft.com/office/powerpoint/2010/main" val="2498232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98A9B7-3E19-404D-921E-F43BFDF6ECD7}" type="slidenum">
              <a:rPr lang="en-US" smtClean="0"/>
              <a:pPr/>
              <a:t>3</a:t>
            </a:fld>
            <a:endParaRPr lang="en-US" dirty="0"/>
          </a:p>
        </p:txBody>
      </p:sp>
    </p:spTree>
    <p:extLst>
      <p:ext uri="{BB962C8B-B14F-4D97-AF65-F5344CB8AC3E}">
        <p14:creationId xmlns:p14="http://schemas.microsoft.com/office/powerpoint/2010/main" val="177355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98A9B7-3E19-404D-921E-F43BFDF6ECD7}" type="slidenum">
              <a:rPr lang="en-US" smtClean="0"/>
              <a:pPr/>
              <a:t>10</a:t>
            </a:fld>
            <a:endParaRPr lang="en-US" dirty="0"/>
          </a:p>
        </p:txBody>
      </p:sp>
    </p:spTree>
    <p:extLst>
      <p:ext uri="{BB962C8B-B14F-4D97-AF65-F5344CB8AC3E}">
        <p14:creationId xmlns:p14="http://schemas.microsoft.com/office/powerpoint/2010/main" val="1376073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98A9B7-3E19-404D-921E-F43BFDF6ECD7}" type="slidenum">
              <a:rPr lang="en-US" smtClean="0"/>
              <a:pPr/>
              <a:t>11</a:t>
            </a:fld>
            <a:endParaRPr lang="en-US" dirty="0"/>
          </a:p>
        </p:txBody>
      </p:sp>
    </p:spTree>
    <p:extLst>
      <p:ext uri="{BB962C8B-B14F-4D97-AF65-F5344CB8AC3E}">
        <p14:creationId xmlns:p14="http://schemas.microsoft.com/office/powerpoint/2010/main" val="2460742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98A9B7-3E19-404D-921E-F43BFDF6ECD7}" type="slidenum">
              <a:rPr lang="en-US" smtClean="0"/>
              <a:pPr/>
              <a:t>18</a:t>
            </a:fld>
            <a:endParaRPr lang="en-US" dirty="0"/>
          </a:p>
        </p:txBody>
      </p:sp>
    </p:spTree>
    <p:extLst>
      <p:ext uri="{BB962C8B-B14F-4D97-AF65-F5344CB8AC3E}">
        <p14:creationId xmlns:p14="http://schemas.microsoft.com/office/powerpoint/2010/main" val="1040102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lumMod val="75000"/>
                  </a:schemeClr>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tx2">
                    <a:lumMod val="7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13"/>
          <p:cNvSpPr>
            <a:spLocks noGrp="1"/>
          </p:cNvSpPr>
          <p:nvPr>
            <p:ph type="sldNum" sz="quarter" idx="10"/>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dirty="0"/>
              <a:t>Click to edit Master title style</a:t>
            </a:r>
          </a:p>
        </p:txBody>
      </p:sp>
      <p:sp>
        <p:nvSpPr>
          <p:cNvPr id="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
        <p:nvSpPr>
          <p:cNvPr id="6" name="Title 1"/>
          <p:cNvSpPr>
            <a:spLocks noGrp="1"/>
          </p:cNvSpPr>
          <p:nvPr>
            <p:ph type="title"/>
          </p:nvPr>
        </p:nvSpPr>
        <p:spPr>
          <a:xfrm>
            <a:off x="457200" y="274638"/>
            <a:ext cx="8229600" cy="1143000"/>
          </a:xfrm>
        </p:spPr>
        <p:txBody>
          <a:bodyPr/>
          <a:lstStyle>
            <a:lvl1pPr>
              <a:defRPr>
                <a:solidFill>
                  <a:schemeClr val="tx2">
                    <a:lumMod val="75000"/>
                  </a:schemeClr>
                </a:solidFill>
              </a:defRPr>
            </a:lvl1pPr>
          </a:lstStyle>
          <a:p>
            <a:r>
              <a:rPr lang="en-US" dirty="0"/>
              <a:t>Click to edit Master title style</a:t>
            </a:r>
          </a:p>
        </p:txBody>
      </p:sp>
      <p:sp>
        <p:nvSpPr>
          <p:cNvPr id="7"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extLst>
      <p:ext uri="{BB962C8B-B14F-4D97-AF65-F5344CB8AC3E}">
        <p14:creationId xmlns:p14="http://schemas.microsoft.com/office/powerpoint/2010/main" val="2096052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2">
                    <a:lumMod val="75000"/>
                  </a:schemeClr>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Slide Number Placeholder 13"/>
          <p:cNvSpPr>
            <a:spLocks noGrp="1"/>
          </p:cNvSpPr>
          <p:nvPr>
            <p:ph type="sldNum" sz="quarter" idx="4"/>
          </p:nvPr>
        </p:nvSpPr>
        <p:spPr>
          <a:xfrm>
            <a:off x="6858000" y="6356350"/>
            <a:ext cx="2133600" cy="365125"/>
          </a:xfrm>
          <a:prstGeom prst="rect">
            <a:avLst/>
          </a:prstGeom>
        </p:spPr>
        <p:txBody>
          <a:bodyPr vert="horz" lIns="91440" tIns="45720" rIns="91440" bIns="45720" rtlCol="0" anchor="ctr"/>
          <a:lstStyle>
            <a:lvl1pPr algn="r">
              <a:defRPr sz="1200">
                <a:solidFill>
                  <a:schemeClr val="accent1">
                    <a:lumMod val="75000"/>
                  </a:schemeClr>
                </a:solidFill>
                <a:latin typeface="Myriad Pro" pitchFamily="34" charset="0"/>
              </a:defRPr>
            </a:lvl1pPr>
          </a:lstStyle>
          <a:p>
            <a:fld id="{92351276-899D-4574-94CF-FDF2418DFF16}" type="slidenum">
              <a:rPr lang="en-US" smtClean="0"/>
              <a:pPr/>
              <a:t>‹#›</a:t>
            </a:fld>
            <a:endParaRPr lang="en-US" dirty="0"/>
          </a:p>
        </p:txBody>
      </p:sp>
      <p:pic>
        <p:nvPicPr>
          <p:cNvPr id="5" name="Picture 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80" r:id="rId8"/>
    <p:sldLayoutId id="2147483676" r:id="rId9"/>
    <p:sldLayoutId id="2147483677" r:id="rId10"/>
    <p:sldLayoutId id="2147483678" r:id="rId11"/>
    <p:sldLayoutId id="2147483679" r:id="rId12"/>
  </p:sldLayoutIdLst>
  <p:hf hdr="0" ftr="0" dt="0"/>
  <p:txStyles>
    <p:titleStyle>
      <a:lvl1pPr algn="ctr" defTabSz="914400" rtl="0" eaLnBrk="1" latinLnBrk="0" hangingPunct="1">
        <a:spcBef>
          <a:spcPct val="0"/>
        </a:spcBef>
        <a:buNone/>
        <a:defRPr sz="4000" b="1" kern="1200">
          <a:solidFill>
            <a:srgbClr val="0070C0"/>
          </a:solidFill>
          <a:effectLst/>
          <a:latin typeface="Myriad Pro" pitchFamily="34" charset="0"/>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inion Pro" pitchFamily="18" charset="0"/>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inion Pro" pitchFamily="18" charset="0"/>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inion Pro" pitchFamily="18" charset="0"/>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inion Pro" pitchFamily="18" charset="0"/>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inion Pro"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Michelle.Dillehay@ahca.myflorid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81001"/>
            <a:ext cx="7772400" cy="3219450"/>
          </a:xfrm>
        </p:spPr>
        <p:txBody>
          <a:bodyPr>
            <a:normAutofit/>
          </a:bodyPr>
          <a:lstStyle/>
          <a:p>
            <a:r>
              <a:rPr lang="en-US" dirty="0"/>
              <a:t>Best Practices for Florida Home-Based Surveyors</a:t>
            </a:r>
            <a:br>
              <a:rPr lang="en-US" dirty="0"/>
            </a:br>
            <a:r>
              <a:rPr lang="en-US" dirty="0"/>
              <a:t>AHFSA Annual Conference</a:t>
            </a:r>
            <a:br>
              <a:rPr lang="en-US" dirty="0"/>
            </a:br>
            <a:r>
              <a:rPr lang="en-US" dirty="0"/>
              <a:t>August 6, 2019</a:t>
            </a:r>
          </a:p>
        </p:txBody>
      </p:sp>
      <p:sp>
        <p:nvSpPr>
          <p:cNvPr id="7" name="Subtitle 6"/>
          <p:cNvSpPr>
            <a:spLocks noGrp="1"/>
          </p:cNvSpPr>
          <p:nvPr>
            <p:ph type="subTitle" idx="1"/>
          </p:nvPr>
        </p:nvSpPr>
        <p:spPr/>
        <p:txBody>
          <a:bodyPr>
            <a:normAutofit fontScale="92500"/>
          </a:bodyPr>
          <a:lstStyle/>
          <a:p>
            <a:r>
              <a:rPr lang="en-US" dirty="0"/>
              <a:t>Michelle Dillehay RN-BC</a:t>
            </a:r>
          </a:p>
          <a:p>
            <a:r>
              <a:rPr lang="en-US" dirty="0"/>
              <a:t>Agency for Health Care Administration</a:t>
            </a:r>
          </a:p>
          <a:p>
            <a:r>
              <a:rPr lang="en-US" dirty="0"/>
              <a:t>Division of Health Quality Assurance</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F7B3B-3E42-450E-961A-18BF490C445F}"/>
              </a:ext>
            </a:extLst>
          </p:cNvPr>
          <p:cNvSpPr>
            <a:spLocks noGrp="1"/>
          </p:cNvSpPr>
          <p:nvPr>
            <p:ph type="title"/>
          </p:nvPr>
        </p:nvSpPr>
        <p:spPr/>
        <p:txBody>
          <a:bodyPr>
            <a:noAutofit/>
          </a:bodyPr>
          <a:lstStyle/>
          <a:p>
            <a:r>
              <a:rPr lang="en-US" dirty="0"/>
              <a:t>Remote Worker Agreement (cont.)</a:t>
            </a:r>
          </a:p>
        </p:txBody>
      </p:sp>
      <p:sp>
        <p:nvSpPr>
          <p:cNvPr id="3" name="Content Placeholder 2">
            <a:extLst>
              <a:ext uri="{FF2B5EF4-FFF2-40B4-BE49-F238E27FC236}">
                <a16:creationId xmlns:a16="http://schemas.microsoft.com/office/drawing/2014/main" id="{87384A00-A8C9-4CB7-86A0-C95768374E3C}"/>
              </a:ext>
            </a:extLst>
          </p:cNvPr>
          <p:cNvSpPr>
            <a:spLocks noGrp="1"/>
          </p:cNvSpPr>
          <p:nvPr>
            <p:ph idx="1"/>
          </p:nvPr>
        </p:nvSpPr>
        <p:spPr/>
        <p:txBody>
          <a:bodyPr/>
          <a:lstStyle/>
          <a:p>
            <a:pPr marL="0" indent="0">
              <a:buNone/>
            </a:pPr>
            <a:r>
              <a:rPr lang="en-US" dirty="0"/>
              <a:t>Management has the right to remove the employee from the program at any time if, within management’s sole discretion, continued participation would not be in the Agency’s best interests.</a:t>
            </a:r>
          </a:p>
        </p:txBody>
      </p:sp>
      <p:sp>
        <p:nvSpPr>
          <p:cNvPr id="4" name="Slide Number Placeholder 3">
            <a:extLst>
              <a:ext uri="{FF2B5EF4-FFF2-40B4-BE49-F238E27FC236}">
                <a16:creationId xmlns:a16="http://schemas.microsoft.com/office/drawing/2014/main" id="{9EFED55D-F2CA-4FBE-A3AB-4230A4EA07FD}"/>
              </a:ext>
            </a:extLst>
          </p:cNvPr>
          <p:cNvSpPr>
            <a:spLocks noGrp="1"/>
          </p:cNvSpPr>
          <p:nvPr>
            <p:ph type="sldNum" sz="quarter" idx="4"/>
          </p:nvPr>
        </p:nvSpPr>
        <p:spPr/>
        <p:txBody>
          <a:bodyPr/>
          <a:lstStyle/>
          <a:p>
            <a:fld id="{92351276-899D-4574-94CF-FDF2418DFF16}" type="slidenum">
              <a:rPr lang="en-US" smtClean="0"/>
              <a:pPr/>
              <a:t>10</a:t>
            </a:fld>
            <a:endParaRPr lang="en-US" dirty="0"/>
          </a:p>
        </p:txBody>
      </p:sp>
    </p:spTree>
    <p:extLst>
      <p:ext uri="{BB962C8B-B14F-4D97-AF65-F5344CB8AC3E}">
        <p14:creationId xmlns:p14="http://schemas.microsoft.com/office/powerpoint/2010/main" val="2899733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4A6CF-B4ED-4DC8-959A-3CAA1B1022F5}"/>
              </a:ext>
            </a:extLst>
          </p:cNvPr>
          <p:cNvSpPr>
            <a:spLocks noGrp="1"/>
          </p:cNvSpPr>
          <p:nvPr>
            <p:ph type="title"/>
          </p:nvPr>
        </p:nvSpPr>
        <p:spPr/>
        <p:txBody>
          <a:bodyPr>
            <a:normAutofit/>
          </a:bodyPr>
          <a:lstStyle/>
          <a:p>
            <a:r>
              <a:rPr lang="en-US" dirty="0"/>
              <a:t>Remote Worker Status</a:t>
            </a:r>
          </a:p>
        </p:txBody>
      </p:sp>
      <p:sp>
        <p:nvSpPr>
          <p:cNvPr id="3" name="Content Placeholder 2">
            <a:extLst>
              <a:ext uri="{FF2B5EF4-FFF2-40B4-BE49-F238E27FC236}">
                <a16:creationId xmlns:a16="http://schemas.microsoft.com/office/drawing/2014/main" id="{03E358D0-2C12-4221-B43A-68521412D522}"/>
              </a:ext>
            </a:extLst>
          </p:cNvPr>
          <p:cNvSpPr>
            <a:spLocks noGrp="1"/>
          </p:cNvSpPr>
          <p:nvPr>
            <p:ph idx="1"/>
          </p:nvPr>
        </p:nvSpPr>
        <p:spPr/>
        <p:txBody>
          <a:bodyPr/>
          <a:lstStyle/>
          <a:p>
            <a:r>
              <a:rPr lang="en-US" dirty="0"/>
              <a:t>Varies -upon hire to 2-4 weeks after hire date.</a:t>
            </a:r>
          </a:p>
          <a:p>
            <a:r>
              <a:rPr lang="en-US" dirty="0"/>
              <a:t>Distance of home office from Field Office varies. </a:t>
            </a:r>
          </a:p>
          <a:p>
            <a:r>
              <a:rPr lang="en-US" dirty="0"/>
              <a:t>Each Field Office varies in geographic area, number of counties, and number/type of facilities.</a:t>
            </a:r>
          </a:p>
          <a:p>
            <a:r>
              <a:rPr lang="en-US" dirty="0"/>
              <a:t>Surveyors might “Practice Remote.” </a:t>
            </a:r>
          </a:p>
        </p:txBody>
      </p:sp>
      <p:sp>
        <p:nvSpPr>
          <p:cNvPr id="4" name="Slide Number Placeholder 3">
            <a:extLst>
              <a:ext uri="{FF2B5EF4-FFF2-40B4-BE49-F238E27FC236}">
                <a16:creationId xmlns:a16="http://schemas.microsoft.com/office/drawing/2014/main" id="{20A321CE-13C5-4C6A-9A4B-034CC9CEC18F}"/>
              </a:ext>
            </a:extLst>
          </p:cNvPr>
          <p:cNvSpPr>
            <a:spLocks noGrp="1"/>
          </p:cNvSpPr>
          <p:nvPr>
            <p:ph type="sldNum" sz="quarter" idx="4"/>
          </p:nvPr>
        </p:nvSpPr>
        <p:spPr/>
        <p:txBody>
          <a:bodyPr/>
          <a:lstStyle/>
          <a:p>
            <a:fld id="{92351276-899D-4574-94CF-FDF2418DFF16}" type="slidenum">
              <a:rPr lang="en-US" smtClean="0"/>
              <a:pPr/>
              <a:t>11</a:t>
            </a:fld>
            <a:endParaRPr lang="en-US" dirty="0"/>
          </a:p>
        </p:txBody>
      </p:sp>
    </p:spTree>
    <p:extLst>
      <p:ext uri="{BB962C8B-B14F-4D97-AF65-F5344CB8AC3E}">
        <p14:creationId xmlns:p14="http://schemas.microsoft.com/office/powerpoint/2010/main" val="87004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DAAF0-307C-4F5A-A0DC-9B04BC777E8F}"/>
              </a:ext>
            </a:extLst>
          </p:cNvPr>
          <p:cNvSpPr>
            <a:spLocks noGrp="1"/>
          </p:cNvSpPr>
          <p:nvPr>
            <p:ph type="title"/>
          </p:nvPr>
        </p:nvSpPr>
        <p:spPr/>
        <p:txBody>
          <a:bodyPr/>
          <a:lstStyle/>
          <a:p>
            <a:r>
              <a:rPr lang="en-US" dirty="0"/>
              <a:t>Remote Worker Status (cont.)</a:t>
            </a:r>
          </a:p>
        </p:txBody>
      </p:sp>
      <p:sp>
        <p:nvSpPr>
          <p:cNvPr id="3" name="Content Placeholder 2">
            <a:extLst>
              <a:ext uri="{FF2B5EF4-FFF2-40B4-BE49-F238E27FC236}">
                <a16:creationId xmlns:a16="http://schemas.microsoft.com/office/drawing/2014/main" id="{880C748B-71F1-47E0-B3B2-A84C1AD322AF}"/>
              </a:ext>
            </a:extLst>
          </p:cNvPr>
          <p:cNvSpPr>
            <a:spLocks noGrp="1"/>
          </p:cNvSpPr>
          <p:nvPr>
            <p:ph idx="1"/>
          </p:nvPr>
        </p:nvSpPr>
        <p:spPr/>
        <p:txBody>
          <a:bodyPr/>
          <a:lstStyle/>
          <a:p>
            <a:r>
              <a:rPr lang="en-US" dirty="0"/>
              <a:t>Work at home versus driving into the Field office on the scheduled “office day.”</a:t>
            </a:r>
          </a:p>
          <a:p>
            <a:r>
              <a:rPr lang="en-US" dirty="0"/>
              <a:t>Travel Reimbursement - Claim time and mileage from own driveway.</a:t>
            </a:r>
          </a:p>
          <a:p>
            <a:r>
              <a:rPr lang="en-US" dirty="0"/>
              <a:t>All surveyors come into office every month or every other month for staff meeting/in-service and computer updates.</a:t>
            </a:r>
          </a:p>
          <a:p>
            <a:pPr marL="0" indent="0">
              <a:buNone/>
            </a:pPr>
            <a:endParaRPr lang="en-US" dirty="0"/>
          </a:p>
        </p:txBody>
      </p:sp>
      <p:sp>
        <p:nvSpPr>
          <p:cNvPr id="4" name="Slide Number Placeholder 3">
            <a:extLst>
              <a:ext uri="{FF2B5EF4-FFF2-40B4-BE49-F238E27FC236}">
                <a16:creationId xmlns:a16="http://schemas.microsoft.com/office/drawing/2014/main" id="{2D3337E4-3C37-4C43-94CE-CB5C74AABE4A}"/>
              </a:ext>
            </a:extLst>
          </p:cNvPr>
          <p:cNvSpPr>
            <a:spLocks noGrp="1"/>
          </p:cNvSpPr>
          <p:nvPr>
            <p:ph type="sldNum" sz="quarter" idx="4"/>
          </p:nvPr>
        </p:nvSpPr>
        <p:spPr/>
        <p:txBody>
          <a:bodyPr/>
          <a:lstStyle/>
          <a:p>
            <a:fld id="{92351276-899D-4574-94CF-FDF2418DFF16}" type="slidenum">
              <a:rPr lang="en-US" smtClean="0"/>
              <a:pPr/>
              <a:t>12</a:t>
            </a:fld>
            <a:endParaRPr lang="en-US" dirty="0"/>
          </a:p>
        </p:txBody>
      </p:sp>
    </p:spTree>
    <p:extLst>
      <p:ext uri="{BB962C8B-B14F-4D97-AF65-F5344CB8AC3E}">
        <p14:creationId xmlns:p14="http://schemas.microsoft.com/office/powerpoint/2010/main" val="2097624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E3AC9-EDA6-4557-9211-61B2148B3F43}"/>
              </a:ext>
            </a:extLst>
          </p:cNvPr>
          <p:cNvSpPr>
            <a:spLocks noGrp="1"/>
          </p:cNvSpPr>
          <p:nvPr>
            <p:ph type="title"/>
          </p:nvPr>
        </p:nvSpPr>
        <p:spPr/>
        <p:txBody>
          <a:bodyPr/>
          <a:lstStyle/>
          <a:p>
            <a:r>
              <a:rPr lang="en-US" dirty="0"/>
              <a:t>Remote Worker Communication</a:t>
            </a:r>
          </a:p>
        </p:txBody>
      </p:sp>
      <p:sp>
        <p:nvSpPr>
          <p:cNvPr id="3" name="Content Placeholder 2">
            <a:extLst>
              <a:ext uri="{FF2B5EF4-FFF2-40B4-BE49-F238E27FC236}">
                <a16:creationId xmlns:a16="http://schemas.microsoft.com/office/drawing/2014/main" id="{6D5F2E9B-EF7A-4C92-8CBB-CCC165860A90}"/>
              </a:ext>
            </a:extLst>
          </p:cNvPr>
          <p:cNvSpPr>
            <a:spLocks noGrp="1"/>
          </p:cNvSpPr>
          <p:nvPr>
            <p:ph idx="1"/>
          </p:nvPr>
        </p:nvSpPr>
        <p:spPr/>
        <p:txBody>
          <a:bodyPr/>
          <a:lstStyle/>
          <a:p>
            <a:r>
              <a:rPr lang="en-US" dirty="0"/>
              <a:t>iPhone</a:t>
            </a:r>
          </a:p>
          <a:p>
            <a:r>
              <a:rPr lang="en-US" dirty="0"/>
              <a:t>Surface Pro</a:t>
            </a:r>
          </a:p>
          <a:p>
            <a:r>
              <a:rPr lang="en-US" dirty="0"/>
              <a:t>Timeframes for communication are in the performance expectations.</a:t>
            </a:r>
          </a:p>
          <a:p>
            <a:r>
              <a:rPr lang="en-US" dirty="0"/>
              <a:t>Skype</a:t>
            </a:r>
          </a:p>
          <a:p>
            <a:r>
              <a:rPr lang="en-US" dirty="0"/>
              <a:t>Conference calls.</a:t>
            </a:r>
          </a:p>
        </p:txBody>
      </p:sp>
      <p:sp>
        <p:nvSpPr>
          <p:cNvPr id="4" name="Slide Number Placeholder 3">
            <a:extLst>
              <a:ext uri="{FF2B5EF4-FFF2-40B4-BE49-F238E27FC236}">
                <a16:creationId xmlns:a16="http://schemas.microsoft.com/office/drawing/2014/main" id="{FC55D526-D1A4-44DE-94C0-3DB04371EEE4}"/>
              </a:ext>
            </a:extLst>
          </p:cNvPr>
          <p:cNvSpPr>
            <a:spLocks noGrp="1"/>
          </p:cNvSpPr>
          <p:nvPr>
            <p:ph type="sldNum" sz="quarter" idx="4"/>
          </p:nvPr>
        </p:nvSpPr>
        <p:spPr/>
        <p:txBody>
          <a:bodyPr/>
          <a:lstStyle/>
          <a:p>
            <a:fld id="{92351276-899D-4574-94CF-FDF2418DFF16}" type="slidenum">
              <a:rPr lang="en-US" smtClean="0"/>
              <a:pPr/>
              <a:t>13</a:t>
            </a:fld>
            <a:endParaRPr lang="en-US" dirty="0"/>
          </a:p>
        </p:txBody>
      </p:sp>
    </p:spTree>
    <p:extLst>
      <p:ext uri="{BB962C8B-B14F-4D97-AF65-F5344CB8AC3E}">
        <p14:creationId xmlns:p14="http://schemas.microsoft.com/office/powerpoint/2010/main" val="3305426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A876D-4467-455C-B5A3-370348FC96B5}"/>
              </a:ext>
            </a:extLst>
          </p:cNvPr>
          <p:cNvSpPr>
            <a:spLocks noGrp="1"/>
          </p:cNvSpPr>
          <p:nvPr>
            <p:ph type="title"/>
          </p:nvPr>
        </p:nvSpPr>
        <p:spPr/>
        <p:txBody>
          <a:bodyPr>
            <a:noAutofit/>
          </a:bodyPr>
          <a:lstStyle/>
          <a:p>
            <a:r>
              <a:rPr lang="en-US" dirty="0"/>
              <a:t>Remote Worker Communication</a:t>
            </a:r>
            <a:br>
              <a:rPr lang="en-US" dirty="0"/>
            </a:br>
            <a:r>
              <a:rPr lang="en-US" dirty="0"/>
              <a:t>(cont.)</a:t>
            </a:r>
          </a:p>
        </p:txBody>
      </p:sp>
      <p:sp>
        <p:nvSpPr>
          <p:cNvPr id="3" name="Content Placeholder 2">
            <a:extLst>
              <a:ext uri="{FF2B5EF4-FFF2-40B4-BE49-F238E27FC236}">
                <a16:creationId xmlns:a16="http://schemas.microsoft.com/office/drawing/2014/main" id="{500B7B0E-A788-4FD1-B42A-F0FE8E2330DE}"/>
              </a:ext>
            </a:extLst>
          </p:cNvPr>
          <p:cNvSpPr>
            <a:spLocks noGrp="1"/>
          </p:cNvSpPr>
          <p:nvPr>
            <p:ph idx="1"/>
          </p:nvPr>
        </p:nvSpPr>
        <p:spPr/>
        <p:txBody>
          <a:bodyPr/>
          <a:lstStyle/>
          <a:p>
            <a:r>
              <a:rPr lang="en-US" dirty="0"/>
              <a:t>Electronic survey forms emailed to Field Office.</a:t>
            </a:r>
          </a:p>
          <a:p>
            <a:r>
              <a:rPr lang="en-US" dirty="0"/>
              <a:t>Electronic copies of records via Cam Scan.</a:t>
            </a:r>
          </a:p>
          <a:p>
            <a:r>
              <a:rPr lang="en-US" dirty="0"/>
              <a:t>Paper copies sent to office via FedEx or sent with another surveyor traveling to the Field Office.</a:t>
            </a:r>
          </a:p>
          <a:p>
            <a:r>
              <a:rPr lang="en-US" dirty="0"/>
              <a:t>Timesheets and travel reimbursement vouchers online.</a:t>
            </a:r>
          </a:p>
          <a:p>
            <a:endParaRPr lang="en-US" dirty="0"/>
          </a:p>
        </p:txBody>
      </p:sp>
      <p:sp>
        <p:nvSpPr>
          <p:cNvPr id="4" name="Slide Number Placeholder 3">
            <a:extLst>
              <a:ext uri="{FF2B5EF4-FFF2-40B4-BE49-F238E27FC236}">
                <a16:creationId xmlns:a16="http://schemas.microsoft.com/office/drawing/2014/main" id="{902422D9-E8EE-4D71-84ED-2BA7B5AF9212}"/>
              </a:ext>
            </a:extLst>
          </p:cNvPr>
          <p:cNvSpPr>
            <a:spLocks noGrp="1"/>
          </p:cNvSpPr>
          <p:nvPr>
            <p:ph type="sldNum" sz="quarter" idx="4"/>
          </p:nvPr>
        </p:nvSpPr>
        <p:spPr/>
        <p:txBody>
          <a:bodyPr/>
          <a:lstStyle/>
          <a:p>
            <a:fld id="{92351276-899D-4574-94CF-FDF2418DFF16}" type="slidenum">
              <a:rPr lang="en-US" smtClean="0"/>
              <a:pPr/>
              <a:t>14</a:t>
            </a:fld>
            <a:endParaRPr lang="en-US" dirty="0"/>
          </a:p>
        </p:txBody>
      </p:sp>
    </p:spTree>
    <p:extLst>
      <p:ext uri="{BB962C8B-B14F-4D97-AF65-F5344CB8AC3E}">
        <p14:creationId xmlns:p14="http://schemas.microsoft.com/office/powerpoint/2010/main" val="3019804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5BA4C-5C36-49FB-9DEE-3A141568999C}"/>
              </a:ext>
            </a:extLst>
          </p:cNvPr>
          <p:cNvSpPr>
            <a:spLocks noGrp="1"/>
          </p:cNvSpPr>
          <p:nvPr>
            <p:ph type="title"/>
          </p:nvPr>
        </p:nvSpPr>
        <p:spPr/>
        <p:txBody>
          <a:bodyPr/>
          <a:lstStyle/>
          <a:p>
            <a:r>
              <a:rPr lang="en-US" dirty="0"/>
              <a:t>Remote Worker Tips</a:t>
            </a:r>
          </a:p>
        </p:txBody>
      </p:sp>
      <p:sp>
        <p:nvSpPr>
          <p:cNvPr id="3" name="Content Placeholder 2">
            <a:extLst>
              <a:ext uri="{FF2B5EF4-FFF2-40B4-BE49-F238E27FC236}">
                <a16:creationId xmlns:a16="http://schemas.microsoft.com/office/drawing/2014/main" id="{694689DE-B8D1-41A9-B2CF-334577A5173C}"/>
              </a:ext>
            </a:extLst>
          </p:cNvPr>
          <p:cNvSpPr>
            <a:spLocks noGrp="1"/>
          </p:cNvSpPr>
          <p:nvPr>
            <p:ph idx="1"/>
          </p:nvPr>
        </p:nvSpPr>
        <p:spPr/>
        <p:txBody>
          <a:bodyPr>
            <a:normAutofit/>
          </a:bodyPr>
          <a:lstStyle/>
          <a:p>
            <a:r>
              <a:rPr lang="en-US" dirty="0"/>
              <a:t>Assess computer skills during interview and ask what qualities are necessary to be an effective remote worker.</a:t>
            </a:r>
          </a:p>
          <a:p>
            <a:r>
              <a:rPr lang="en-US" dirty="0"/>
              <a:t>Have surface pro and iPhone ready on day of hire.</a:t>
            </a:r>
          </a:p>
          <a:p>
            <a:r>
              <a:rPr lang="en-US" dirty="0"/>
              <a:t>“Practice” remote prior to signing agreement.</a:t>
            </a:r>
          </a:p>
        </p:txBody>
      </p:sp>
      <p:sp>
        <p:nvSpPr>
          <p:cNvPr id="4" name="Slide Number Placeholder 3">
            <a:extLst>
              <a:ext uri="{FF2B5EF4-FFF2-40B4-BE49-F238E27FC236}">
                <a16:creationId xmlns:a16="http://schemas.microsoft.com/office/drawing/2014/main" id="{DE5CA613-64D4-4338-8436-2DBC1FB759C4}"/>
              </a:ext>
            </a:extLst>
          </p:cNvPr>
          <p:cNvSpPr>
            <a:spLocks noGrp="1"/>
          </p:cNvSpPr>
          <p:nvPr>
            <p:ph type="sldNum" sz="quarter" idx="4"/>
          </p:nvPr>
        </p:nvSpPr>
        <p:spPr/>
        <p:txBody>
          <a:bodyPr/>
          <a:lstStyle/>
          <a:p>
            <a:fld id="{92351276-899D-4574-94CF-FDF2418DFF16}" type="slidenum">
              <a:rPr lang="en-US" smtClean="0"/>
              <a:pPr/>
              <a:t>15</a:t>
            </a:fld>
            <a:endParaRPr lang="en-US" dirty="0"/>
          </a:p>
        </p:txBody>
      </p:sp>
    </p:spTree>
    <p:extLst>
      <p:ext uri="{BB962C8B-B14F-4D97-AF65-F5344CB8AC3E}">
        <p14:creationId xmlns:p14="http://schemas.microsoft.com/office/powerpoint/2010/main" val="3129289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4354D-F135-4B60-B5BC-37221088986A}"/>
              </a:ext>
            </a:extLst>
          </p:cNvPr>
          <p:cNvSpPr>
            <a:spLocks noGrp="1"/>
          </p:cNvSpPr>
          <p:nvPr>
            <p:ph type="title"/>
          </p:nvPr>
        </p:nvSpPr>
        <p:spPr/>
        <p:txBody>
          <a:bodyPr/>
          <a:lstStyle/>
          <a:p>
            <a:r>
              <a:rPr lang="en-US" dirty="0"/>
              <a:t>Remote Worker Tips (cont.)</a:t>
            </a:r>
          </a:p>
        </p:txBody>
      </p:sp>
      <p:sp>
        <p:nvSpPr>
          <p:cNvPr id="3" name="Content Placeholder 2">
            <a:extLst>
              <a:ext uri="{FF2B5EF4-FFF2-40B4-BE49-F238E27FC236}">
                <a16:creationId xmlns:a16="http://schemas.microsoft.com/office/drawing/2014/main" id="{9A01E8E1-EF62-44A8-B316-4B0ACAF0F1A0}"/>
              </a:ext>
            </a:extLst>
          </p:cNvPr>
          <p:cNvSpPr>
            <a:spLocks noGrp="1"/>
          </p:cNvSpPr>
          <p:nvPr>
            <p:ph idx="1"/>
          </p:nvPr>
        </p:nvSpPr>
        <p:spPr/>
        <p:txBody>
          <a:bodyPr/>
          <a:lstStyle/>
          <a:p>
            <a:r>
              <a:rPr lang="en-US" dirty="0"/>
              <a:t>Discuss common barriers to working from home. (HIPAA, </a:t>
            </a:r>
            <a:r>
              <a:rPr lang="en-US" dirty="0" err="1"/>
              <a:t>WiFi</a:t>
            </a:r>
            <a:r>
              <a:rPr lang="en-US" dirty="0"/>
              <a:t>, cell phone service, distractions).</a:t>
            </a:r>
          </a:p>
          <a:p>
            <a:r>
              <a:rPr lang="en-US" dirty="0"/>
              <a:t>Where to find resources – Intranet, Shared drive, AHCA Portal, Travel System and People First.</a:t>
            </a:r>
          </a:p>
          <a:p>
            <a:pPr marL="0" indent="0">
              <a:buNone/>
            </a:pPr>
            <a:endParaRPr lang="en-US" dirty="0"/>
          </a:p>
        </p:txBody>
      </p:sp>
      <p:sp>
        <p:nvSpPr>
          <p:cNvPr id="4" name="Slide Number Placeholder 3">
            <a:extLst>
              <a:ext uri="{FF2B5EF4-FFF2-40B4-BE49-F238E27FC236}">
                <a16:creationId xmlns:a16="http://schemas.microsoft.com/office/drawing/2014/main" id="{C59613CC-809E-4DC0-AB21-764B23FC906C}"/>
              </a:ext>
            </a:extLst>
          </p:cNvPr>
          <p:cNvSpPr>
            <a:spLocks noGrp="1"/>
          </p:cNvSpPr>
          <p:nvPr>
            <p:ph type="sldNum" sz="quarter" idx="4"/>
          </p:nvPr>
        </p:nvSpPr>
        <p:spPr/>
        <p:txBody>
          <a:bodyPr/>
          <a:lstStyle/>
          <a:p>
            <a:fld id="{92351276-899D-4574-94CF-FDF2418DFF16}" type="slidenum">
              <a:rPr lang="en-US" smtClean="0"/>
              <a:pPr/>
              <a:t>16</a:t>
            </a:fld>
            <a:endParaRPr lang="en-US" dirty="0"/>
          </a:p>
        </p:txBody>
      </p:sp>
    </p:spTree>
    <p:extLst>
      <p:ext uri="{BB962C8B-B14F-4D97-AF65-F5344CB8AC3E}">
        <p14:creationId xmlns:p14="http://schemas.microsoft.com/office/powerpoint/2010/main" val="2346548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5C9B4-693E-49E2-BA16-542BF837A06F}"/>
              </a:ext>
            </a:extLst>
          </p:cNvPr>
          <p:cNvSpPr>
            <a:spLocks noGrp="1"/>
          </p:cNvSpPr>
          <p:nvPr>
            <p:ph type="title"/>
          </p:nvPr>
        </p:nvSpPr>
        <p:spPr/>
        <p:txBody>
          <a:bodyPr/>
          <a:lstStyle/>
          <a:p>
            <a:r>
              <a:rPr lang="en-US" dirty="0"/>
              <a:t>Remote Worker Tips (cont.)</a:t>
            </a:r>
          </a:p>
        </p:txBody>
      </p:sp>
      <p:sp>
        <p:nvSpPr>
          <p:cNvPr id="3" name="Content Placeholder 2">
            <a:extLst>
              <a:ext uri="{FF2B5EF4-FFF2-40B4-BE49-F238E27FC236}">
                <a16:creationId xmlns:a16="http://schemas.microsoft.com/office/drawing/2014/main" id="{737FD21A-409E-407A-9F52-68EFAD40A3A0}"/>
              </a:ext>
            </a:extLst>
          </p:cNvPr>
          <p:cNvSpPr>
            <a:spLocks noGrp="1"/>
          </p:cNvSpPr>
          <p:nvPr>
            <p:ph idx="1"/>
          </p:nvPr>
        </p:nvSpPr>
        <p:spPr/>
        <p:txBody>
          <a:bodyPr/>
          <a:lstStyle/>
          <a:p>
            <a:r>
              <a:rPr lang="en-US" dirty="0"/>
              <a:t>Be clear about expectation to contact  IT Helpdesk, Distributed Computer Systems Analyst, and/or drive to the office for any technical issues that are not easily resolved.</a:t>
            </a:r>
          </a:p>
          <a:p>
            <a:r>
              <a:rPr lang="en-US" dirty="0"/>
              <a:t>Remote status can be revoked, but most surveyors resume remote status after coaching.</a:t>
            </a:r>
          </a:p>
          <a:p>
            <a:endParaRPr lang="en-US" dirty="0"/>
          </a:p>
        </p:txBody>
      </p:sp>
      <p:sp>
        <p:nvSpPr>
          <p:cNvPr id="4" name="Slide Number Placeholder 3">
            <a:extLst>
              <a:ext uri="{FF2B5EF4-FFF2-40B4-BE49-F238E27FC236}">
                <a16:creationId xmlns:a16="http://schemas.microsoft.com/office/drawing/2014/main" id="{778AD54F-0F42-45EB-92F2-B407F166F1B4}"/>
              </a:ext>
            </a:extLst>
          </p:cNvPr>
          <p:cNvSpPr>
            <a:spLocks noGrp="1"/>
          </p:cNvSpPr>
          <p:nvPr>
            <p:ph type="sldNum" sz="quarter" idx="4"/>
          </p:nvPr>
        </p:nvSpPr>
        <p:spPr/>
        <p:txBody>
          <a:bodyPr/>
          <a:lstStyle/>
          <a:p>
            <a:fld id="{92351276-899D-4574-94CF-FDF2418DFF16}" type="slidenum">
              <a:rPr lang="en-US" smtClean="0"/>
              <a:pPr/>
              <a:t>17</a:t>
            </a:fld>
            <a:endParaRPr lang="en-US" dirty="0"/>
          </a:p>
        </p:txBody>
      </p:sp>
    </p:spTree>
    <p:extLst>
      <p:ext uri="{BB962C8B-B14F-4D97-AF65-F5344CB8AC3E}">
        <p14:creationId xmlns:p14="http://schemas.microsoft.com/office/powerpoint/2010/main" val="1568464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3FB7F-0B1B-465D-96EF-F9D5AC35B5A7}"/>
              </a:ext>
            </a:extLst>
          </p:cNvPr>
          <p:cNvSpPr>
            <a:spLocks noGrp="1"/>
          </p:cNvSpPr>
          <p:nvPr>
            <p:ph type="title"/>
          </p:nvPr>
        </p:nvSpPr>
        <p:spPr/>
        <p:txBody>
          <a:bodyPr/>
          <a:lstStyle/>
          <a:p>
            <a:r>
              <a:rPr lang="en-US" dirty="0"/>
              <a:t>Remote Worker Tips (cont.)</a:t>
            </a:r>
          </a:p>
        </p:txBody>
      </p:sp>
      <p:sp>
        <p:nvSpPr>
          <p:cNvPr id="3" name="Content Placeholder 2">
            <a:extLst>
              <a:ext uri="{FF2B5EF4-FFF2-40B4-BE49-F238E27FC236}">
                <a16:creationId xmlns:a16="http://schemas.microsoft.com/office/drawing/2014/main" id="{5ED22B5F-2FFF-4B06-8155-C69CCB0C452C}"/>
              </a:ext>
            </a:extLst>
          </p:cNvPr>
          <p:cNvSpPr>
            <a:spLocks noGrp="1"/>
          </p:cNvSpPr>
          <p:nvPr>
            <p:ph idx="1"/>
          </p:nvPr>
        </p:nvSpPr>
        <p:spPr>
          <a:xfrm>
            <a:off x="457200" y="1417638"/>
            <a:ext cx="8229600" cy="4708525"/>
          </a:xfrm>
        </p:spPr>
        <p:txBody>
          <a:bodyPr>
            <a:normAutofit/>
          </a:bodyPr>
          <a:lstStyle/>
          <a:p>
            <a:r>
              <a:rPr lang="en-US" dirty="0"/>
              <a:t>Week-long Face-to-Face training sessions several times throughout the first 6-8 months. </a:t>
            </a:r>
          </a:p>
          <a:p>
            <a:r>
              <a:rPr lang="en-US" dirty="0"/>
              <a:t>Coaching Program.</a:t>
            </a:r>
          </a:p>
          <a:p>
            <a:r>
              <a:rPr lang="en-US" dirty="0"/>
              <a:t>Retention Committee – we want you to stay!</a:t>
            </a:r>
          </a:p>
          <a:p>
            <a:r>
              <a:rPr lang="en-US" dirty="0"/>
              <a:t>Consistent and frequent follow up from Supervisor.</a:t>
            </a:r>
          </a:p>
          <a:p>
            <a:pPr marL="0" indent="0">
              <a:buNone/>
            </a:pPr>
            <a:endParaRPr lang="en-US" dirty="0"/>
          </a:p>
        </p:txBody>
      </p:sp>
      <p:sp>
        <p:nvSpPr>
          <p:cNvPr id="4" name="Slide Number Placeholder 3">
            <a:extLst>
              <a:ext uri="{FF2B5EF4-FFF2-40B4-BE49-F238E27FC236}">
                <a16:creationId xmlns:a16="http://schemas.microsoft.com/office/drawing/2014/main" id="{D910F2E2-7BCE-43EE-959B-635A3BA92156}"/>
              </a:ext>
            </a:extLst>
          </p:cNvPr>
          <p:cNvSpPr>
            <a:spLocks noGrp="1"/>
          </p:cNvSpPr>
          <p:nvPr>
            <p:ph type="sldNum" sz="quarter" idx="4"/>
          </p:nvPr>
        </p:nvSpPr>
        <p:spPr/>
        <p:txBody>
          <a:bodyPr/>
          <a:lstStyle/>
          <a:p>
            <a:fld id="{92351276-899D-4574-94CF-FDF2418DFF16}" type="slidenum">
              <a:rPr lang="en-US" smtClean="0"/>
              <a:pPr/>
              <a:t>18</a:t>
            </a:fld>
            <a:endParaRPr lang="en-US" dirty="0"/>
          </a:p>
        </p:txBody>
      </p:sp>
    </p:spTree>
    <p:extLst>
      <p:ext uri="{BB962C8B-B14F-4D97-AF65-F5344CB8AC3E}">
        <p14:creationId xmlns:p14="http://schemas.microsoft.com/office/powerpoint/2010/main" val="3325785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87A9F-F0F7-4276-A990-BC3999536A17}"/>
              </a:ext>
            </a:extLst>
          </p:cNvPr>
          <p:cNvSpPr>
            <a:spLocks noGrp="1"/>
          </p:cNvSpPr>
          <p:nvPr>
            <p:ph type="title"/>
          </p:nvPr>
        </p:nvSpPr>
        <p:spPr/>
        <p:txBody>
          <a:bodyPr/>
          <a:lstStyle/>
          <a:p>
            <a:r>
              <a:rPr lang="en-US" dirty="0"/>
              <a:t>Remote Worker Tips (cont.)</a:t>
            </a:r>
          </a:p>
        </p:txBody>
      </p:sp>
      <p:sp>
        <p:nvSpPr>
          <p:cNvPr id="3" name="Content Placeholder 2">
            <a:extLst>
              <a:ext uri="{FF2B5EF4-FFF2-40B4-BE49-F238E27FC236}">
                <a16:creationId xmlns:a16="http://schemas.microsoft.com/office/drawing/2014/main" id="{784DBBB6-2800-4C88-BA77-3A4E14C8A4F8}"/>
              </a:ext>
            </a:extLst>
          </p:cNvPr>
          <p:cNvSpPr>
            <a:spLocks noGrp="1"/>
          </p:cNvSpPr>
          <p:nvPr>
            <p:ph idx="1"/>
          </p:nvPr>
        </p:nvSpPr>
        <p:spPr/>
        <p:txBody>
          <a:bodyPr/>
          <a:lstStyle/>
          <a:p>
            <a:r>
              <a:rPr lang="en-US" dirty="0"/>
              <a:t>Awareness of performance expectations.</a:t>
            </a:r>
          </a:p>
          <a:p>
            <a:r>
              <a:rPr lang="en-US" dirty="0"/>
              <a:t>Awareness of accounting of time.</a:t>
            </a:r>
          </a:p>
          <a:p>
            <a:r>
              <a:rPr lang="en-US" dirty="0"/>
              <a:t>Advertise remote worker as a benefit.</a:t>
            </a:r>
          </a:p>
          <a:p>
            <a:pPr marL="0" indent="0">
              <a:buNone/>
            </a:pPr>
            <a:endParaRPr lang="en-US" dirty="0"/>
          </a:p>
        </p:txBody>
      </p:sp>
      <p:sp>
        <p:nvSpPr>
          <p:cNvPr id="4" name="Slide Number Placeholder 3">
            <a:extLst>
              <a:ext uri="{FF2B5EF4-FFF2-40B4-BE49-F238E27FC236}">
                <a16:creationId xmlns:a16="http://schemas.microsoft.com/office/drawing/2014/main" id="{5EEE03F4-272E-4918-A2A9-AB9FC2123682}"/>
              </a:ext>
            </a:extLst>
          </p:cNvPr>
          <p:cNvSpPr>
            <a:spLocks noGrp="1"/>
          </p:cNvSpPr>
          <p:nvPr>
            <p:ph type="sldNum" sz="quarter" idx="4"/>
          </p:nvPr>
        </p:nvSpPr>
        <p:spPr/>
        <p:txBody>
          <a:bodyPr/>
          <a:lstStyle/>
          <a:p>
            <a:fld id="{92351276-899D-4574-94CF-FDF2418DFF16}" type="slidenum">
              <a:rPr lang="en-US" smtClean="0"/>
              <a:pPr/>
              <a:t>19</a:t>
            </a:fld>
            <a:endParaRPr lang="en-US" dirty="0"/>
          </a:p>
        </p:txBody>
      </p:sp>
    </p:spTree>
    <p:extLst>
      <p:ext uri="{BB962C8B-B14F-4D97-AF65-F5344CB8AC3E}">
        <p14:creationId xmlns:p14="http://schemas.microsoft.com/office/powerpoint/2010/main" val="3787295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05E0E-C616-4725-AEF6-D5979CA1A662}"/>
              </a:ext>
            </a:extLst>
          </p:cNvPr>
          <p:cNvSpPr>
            <a:spLocks noGrp="1"/>
          </p:cNvSpPr>
          <p:nvPr>
            <p:ph type="title"/>
          </p:nvPr>
        </p:nvSpPr>
        <p:spPr>
          <a:xfrm>
            <a:off x="457200" y="274638"/>
            <a:ext cx="8229600" cy="792162"/>
          </a:xfrm>
        </p:spPr>
        <p:txBody>
          <a:bodyPr/>
          <a:lstStyle/>
          <a:p>
            <a:r>
              <a:rPr lang="en-US" dirty="0"/>
              <a:t>Eight Field Offices in Florida</a:t>
            </a:r>
          </a:p>
        </p:txBody>
      </p:sp>
      <p:pic>
        <p:nvPicPr>
          <p:cNvPr id="6" name="Content Placeholder 5">
            <a:extLst>
              <a:ext uri="{FF2B5EF4-FFF2-40B4-BE49-F238E27FC236}">
                <a16:creationId xmlns:a16="http://schemas.microsoft.com/office/drawing/2014/main" id="{1D3D51F2-E436-407B-8094-8DB344EF2E00}"/>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95400" y="1066800"/>
            <a:ext cx="6324325" cy="5059363"/>
          </a:xfrm>
        </p:spPr>
      </p:pic>
      <p:sp>
        <p:nvSpPr>
          <p:cNvPr id="4" name="Slide Number Placeholder 3">
            <a:extLst>
              <a:ext uri="{FF2B5EF4-FFF2-40B4-BE49-F238E27FC236}">
                <a16:creationId xmlns:a16="http://schemas.microsoft.com/office/drawing/2014/main" id="{05AF5B28-71B6-4EF6-B0A5-2CEF6A132973}"/>
              </a:ext>
            </a:extLst>
          </p:cNvPr>
          <p:cNvSpPr>
            <a:spLocks noGrp="1"/>
          </p:cNvSpPr>
          <p:nvPr>
            <p:ph type="sldNum" sz="quarter" idx="4"/>
          </p:nvPr>
        </p:nvSpPr>
        <p:spPr/>
        <p:txBody>
          <a:bodyPr/>
          <a:lstStyle/>
          <a:p>
            <a:fld id="{92351276-899D-4574-94CF-FDF2418DFF16}" type="slidenum">
              <a:rPr lang="en-US" smtClean="0"/>
              <a:pPr/>
              <a:t>2</a:t>
            </a:fld>
            <a:endParaRPr lang="en-US" dirty="0"/>
          </a:p>
        </p:txBody>
      </p:sp>
    </p:spTree>
    <p:extLst>
      <p:ext uri="{BB962C8B-B14F-4D97-AF65-F5344CB8AC3E}">
        <p14:creationId xmlns:p14="http://schemas.microsoft.com/office/powerpoint/2010/main" val="1405462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8A365-56A1-413F-986A-A823C6367509}"/>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52B97DD1-2607-4F0C-A08C-78492D7C3D23}"/>
              </a:ext>
            </a:extLst>
          </p:cNvPr>
          <p:cNvSpPr>
            <a:spLocks noGrp="1"/>
          </p:cNvSpPr>
          <p:nvPr>
            <p:ph idx="1"/>
          </p:nvPr>
        </p:nvSpPr>
        <p:spPr/>
        <p:txBody>
          <a:bodyPr/>
          <a:lstStyle/>
          <a:p>
            <a:pPr marL="0" indent="0">
              <a:buNone/>
            </a:pPr>
            <a:r>
              <a:rPr lang="en-US" dirty="0"/>
              <a:t>Michelle Dillehay</a:t>
            </a:r>
          </a:p>
          <a:p>
            <a:pPr marL="0" indent="0">
              <a:buNone/>
            </a:pPr>
            <a:r>
              <a:rPr lang="en-US" dirty="0"/>
              <a:t>Registered Nursing Consultant</a:t>
            </a:r>
          </a:p>
          <a:p>
            <a:pPr marL="0" indent="0">
              <a:buNone/>
            </a:pPr>
            <a:r>
              <a:rPr lang="en-US" dirty="0"/>
              <a:t>Florida Agency for Health Care Administration</a:t>
            </a:r>
          </a:p>
          <a:p>
            <a:pPr marL="0" indent="0">
              <a:buNone/>
            </a:pPr>
            <a:r>
              <a:rPr lang="en-US" dirty="0"/>
              <a:t>Bureau of Field Operations</a:t>
            </a:r>
          </a:p>
          <a:p>
            <a:pPr marL="0" indent="0">
              <a:buNone/>
            </a:pPr>
            <a:r>
              <a:rPr lang="en-US" dirty="0"/>
              <a:t>Survey and Certification Support Branch</a:t>
            </a:r>
          </a:p>
          <a:p>
            <a:pPr marL="0" indent="0">
              <a:buNone/>
            </a:pPr>
            <a:r>
              <a:rPr lang="en-US" dirty="0"/>
              <a:t>407-413-0621</a:t>
            </a:r>
          </a:p>
          <a:p>
            <a:pPr marL="0" indent="0">
              <a:buNone/>
            </a:pPr>
            <a:r>
              <a:rPr lang="en-US" dirty="0">
                <a:hlinkClick r:id="rId2"/>
              </a:rPr>
              <a:t>Michelle.Dillehay@ahca.myflorida.com</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6FE858F-8CAF-4087-B59A-E7CF924B5161}"/>
              </a:ext>
            </a:extLst>
          </p:cNvPr>
          <p:cNvSpPr>
            <a:spLocks noGrp="1"/>
          </p:cNvSpPr>
          <p:nvPr>
            <p:ph type="sldNum" sz="quarter" idx="4"/>
          </p:nvPr>
        </p:nvSpPr>
        <p:spPr/>
        <p:txBody>
          <a:bodyPr/>
          <a:lstStyle/>
          <a:p>
            <a:fld id="{92351276-899D-4574-94CF-FDF2418DFF16}" type="slidenum">
              <a:rPr lang="en-US" smtClean="0"/>
              <a:pPr/>
              <a:t>20</a:t>
            </a:fld>
            <a:endParaRPr lang="en-US" dirty="0"/>
          </a:p>
        </p:txBody>
      </p:sp>
    </p:spTree>
    <p:extLst>
      <p:ext uri="{BB962C8B-B14F-4D97-AF65-F5344CB8AC3E}">
        <p14:creationId xmlns:p14="http://schemas.microsoft.com/office/powerpoint/2010/main" val="2732342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Florida Facts</a:t>
            </a:r>
          </a:p>
        </p:txBody>
      </p:sp>
      <p:sp>
        <p:nvSpPr>
          <p:cNvPr id="3" name="Content Placeholder 2"/>
          <p:cNvSpPr>
            <a:spLocks noGrp="1"/>
          </p:cNvSpPr>
          <p:nvPr>
            <p:ph idx="1"/>
          </p:nvPr>
        </p:nvSpPr>
        <p:spPr/>
        <p:txBody>
          <a:bodyPr/>
          <a:lstStyle/>
          <a:p>
            <a:r>
              <a:rPr lang="en-US" dirty="0"/>
              <a:t>284 surveyor positions in Field Operations.</a:t>
            </a:r>
          </a:p>
          <a:p>
            <a:r>
              <a:rPr lang="en-US" dirty="0"/>
              <a:t>11 areas combined into 8 Field offices.</a:t>
            </a:r>
          </a:p>
          <a:p>
            <a:r>
              <a:rPr lang="en-US" dirty="0"/>
              <a:t>48,236 Active Providers.</a:t>
            </a:r>
          </a:p>
          <a:p>
            <a:r>
              <a:rPr lang="en-US" dirty="0"/>
              <a:t>307 Hospitals.</a:t>
            </a:r>
          </a:p>
          <a:p>
            <a:r>
              <a:rPr lang="en-US" dirty="0"/>
              <a:t>693 Nursing Homes.</a:t>
            </a:r>
          </a:p>
          <a:p>
            <a:r>
              <a:rPr lang="en-US" dirty="0"/>
              <a:t>3070 Assisted Living Facilities.</a:t>
            </a:r>
          </a:p>
          <a:p>
            <a:r>
              <a:rPr lang="en-US" dirty="0"/>
              <a:t>1922 Home Health Agencies.</a:t>
            </a:r>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92351276-899D-4574-94CF-FDF2418DFF16}"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34DB0-C8BB-4C8B-8EA8-4A1A19CBD5B4}"/>
              </a:ext>
            </a:extLst>
          </p:cNvPr>
          <p:cNvSpPr>
            <a:spLocks noGrp="1"/>
          </p:cNvSpPr>
          <p:nvPr>
            <p:ph type="title"/>
          </p:nvPr>
        </p:nvSpPr>
        <p:spPr/>
        <p:txBody>
          <a:bodyPr/>
          <a:lstStyle/>
          <a:p>
            <a:r>
              <a:rPr lang="en-US" dirty="0"/>
              <a:t>Florida Providers</a:t>
            </a:r>
          </a:p>
        </p:txBody>
      </p:sp>
      <p:sp>
        <p:nvSpPr>
          <p:cNvPr id="3" name="Content Placeholder 2">
            <a:extLst>
              <a:ext uri="{FF2B5EF4-FFF2-40B4-BE49-F238E27FC236}">
                <a16:creationId xmlns:a16="http://schemas.microsoft.com/office/drawing/2014/main" id="{22BF8207-7424-46BD-8E08-6C5B1BE0659D}"/>
              </a:ext>
            </a:extLst>
          </p:cNvPr>
          <p:cNvSpPr>
            <a:spLocks noGrp="1"/>
          </p:cNvSpPr>
          <p:nvPr>
            <p:ph idx="1"/>
          </p:nvPr>
        </p:nvSpPr>
        <p:spPr/>
        <p:txBody>
          <a:bodyPr>
            <a:normAutofit lnSpcReduction="10000"/>
          </a:bodyPr>
          <a:lstStyle/>
          <a:p>
            <a:r>
              <a:rPr lang="en-US" dirty="0"/>
              <a:t>Nursing Homes - most in Tampa/ St Pete: 162</a:t>
            </a:r>
          </a:p>
          <a:p>
            <a:r>
              <a:rPr lang="en-US" dirty="0"/>
              <a:t>Nursing Homes - least in Miami: 55</a:t>
            </a:r>
          </a:p>
          <a:p>
            <a:r>
              <a:rPr lang="en-US" dirty="0"/>
              <a:t>Hospital – most in Tampa/ St Pete: 57</a:t>
            </a:r>
          </a:p>
          <a:p>
            <a:r>
              <a:rPr lang="en-US" dirty="0"/>
              <a:t>Hospital – least in Ft Myers: 28</a:t>
            </a:r>
          </a:p>
          <a:p>
            <a:r>
              <a:rPr lang="en-US" dirty="0"/>
              <a:t>ALF - most Miami: 827</a:t>
            </a:r>
          </a:p>
          <a:p>
            <a:r>
              <a:rPr lang="en-US" dirty="0"/>
              <a:t>ALF - least Tallahassee/Pensacola: 107</a:t>
            </a:r>
          </a:p>
          <a:p>
            <a:r>
              <a:rPr lang="en-US" dirty="0"/>
              <a:t>HHA - most in West Palm/Fort Lauderdale: 519</a:t>
            </a:r>
          </a:p>
          <a:p>
            <a:r>
              <a:rPr lang="en-US" dirty="0"/>
              <a:t>HHA - least in Tallahassee/ Pensacola: 84</a:t>
            </a:r>
          </a:p>
        </p:txBody>
      </p:sp>
      <p:sp>
        <p:nvSpPr>
          <p:cNvPr id="4" name="Slide Number Placeholder 3">
            <a:extLst>
              <a:ext uri="{FF2B5EF4-FFF2-40B4-BE49-F238E27FC236}">
                <a16:creationId xmlns:a16="http://schemas.microsoft.com/office/drawing/2014/main" id="{00807A2E-2291-4754-B671-03A0D31F0594}"/>
              </a:ext>
            </a:extLst>
          </p:cNvPr>
          <p:cNvSpPr>
            <a:spLocks noGrp="1"/>
          </p:cNvSpPr>
          <p:nvPr>
            <p:ph type="sldNum" sz="quarter" idx="4"/>
          </p:nvPr>
        </p:nvSpPr>
        <p:spPr/>
        <p:txBody>
          <a:bodyPr/>
          <a:lstStyle/>
          <a:p>
            <a:fld id="{92351276-899D-4574-94CF-FDF2418DFF16}" type="slidenum">
              <a:rPr lang="en-US" smtClean="0"/>
              <a:pPr/>
              <a:t>4</a:t>
            </a:fld>
            <a:endParaRPr lang="en-US" dirty="0"/>
          </a:p>
        </p:txBody>
      </p:sp>
    </p:spTree>
    <p:extLst>
      <p:ext uri="{BB962C8B-B14F-4D97-AF65-F5344CB8AC3E}">
        <p14:creationId xmlns:p14="http://schemas.microsoft.com/office/powerpoint/2010/main" val="2106982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1244E-E2B5-472B-B208-A3C79461887A}"/>
              </a:ext>
            </a:extLst>
          </p:cNvPr>
          <p:cNvSpPr>
            <a:spLocks noGrp="1"/>
          </p:cNvSpPr>
          <p:nvPr>
            <p:ph type="title"/>
          </p:nvPr>
        </p:nvSpPr>
        <p:spPr/>
        <p:txBody>
          <a:bodyPr/>
          <a:lstStyle/>
          <a:p>
            <a:r>
              <a:rPr lang="en-US" dirty="0"/>
              <a:t>Remote Worker </a:t>
            </a:r>
          </a:p>
        </p:txBody>
      </p:sp>
      <p:sp>
        <p:nvSpPr>
          <p:cNvPr id="3" name="Content Placeholder 2">
            <a:extLst>
              <a:ext uri="{FF2B5EF4-FFF2-40B4-BE49-F238E27FC236}">
                <a16:creationId xmlns:a16="http://schemas.microsoft.com/office/drawing/2014/main" id="{8C7C3552-1B3D-4BA2-B912-72517418DFF7}"/>
              </a:ext>
            </a:extLst>
          </p:cNvPr>
          <p:cNvSpPr>
            <a:spLocks noGrp="1"/>
          </p:cNvSpPr>
          <p:nvPr>
            <p:ph idx="1"/>
          </p:nvPr>
        </p:nvSpPr>
        <p:spPr/>
        <p:txBody>
          <a:bodyPr/>
          <a:lstStyle/>
          <a:p>
            <a:pPr marL="0" indent="0">
              <a:buNone/>
            </a:pPr>
            <a:r>
              <a:rPr lang="en-US" dirty="0"/>
              <a:t>An individual who has a voluntary work arrangement and is allowed to perform the normal duties and responsibilities of the position through the use of Agency issued technology (such as table computers and smart phones) at an approved remote work location.</a:t>
            </a:r>
          </a:p>
        </p:txBody>
      </p:sp>
      <p:sp>
        <p:nvSpPr>
          <p:cNvPr id="4" name="Slide Number Placeholder 3">
            <a:extLst>
              <a:ext uri="{FF2B5EF4-FFF2-40B4-BE49-F238E27FC236}">
                <a16:creationId xmlns:a16="http://schemas.microsoft.com/office/drawing/2014/main" id="{DA033262-F149-4E46-9D1D-730E9972DD74}"/>
              </a:ext>
            </a:extLst>
          </p:cNvPr>
          <p:cNvSpPr>
            <a:spLocks noGrp="1"/>
          </p:cNvSpPr>
          <p:nvPr>
            <p:ph type="sldNum" sz="quarter" idx="4"/>
          </p:nvPr>
        </p:nvSpPr>
        <p:spPr/>
        <p:txBody>
          <a:bodyPr/>
          <a:lstStyle/>
          <a:p>
            <a:fld id="{92351276-899D-4574-94CF-FDF2418DFF16}" type="slidenum">
              <a:rPr lang="en-US" smtClean="0"/>
              <a:pPr/>
              <a:t>5</a:t>
            </a:fld>
            <a:endParaRPr lang="en-US" dirty="0"/>
          </a:p>
        </p:txBody>
      </p:sp>
    </p:spTree>
    <p:extLst>
      <p:ext uri="{BB962C8B-B14F-4D97-AF65-F5344CB8AC3E}">
        <p14:creationId xmlns:p14="http://schemas.microsoft.com/office/powerpoint/2010/main" val="2324963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B589-FDAA-4ED4-B617-3C48A3217BF5}"/>
              </a:ext>
            </a:extLst>
          </p:cNvPr>
          <p:cNvSpPr>
            <a:spLocks noGrp="1"/>
          </p:cNvSpPr>
          <p:nvPr>
            <p:ph type="title"/>
          </p:nvPr>
        </p:nvSpPr>
        <p:spPr/>
        <p:txBody>
          <a:bodyPr/>
          <a:lstStyle/>
          <a:p>
            <a:r>
              <a:rPr lang="en-US" dirty="0"/>
              <a:t>Remote Worker (cont.)</a:t>
            </a:r>
          </a:p>
        </p:txBody>
      </p:sp>
      <p:sp>
        <p:nvSpPr>
          <p:cNvPr id="3" name="Content Placeholder 2">
            <a:extLst>
              <a:ext uri="{FF2B5EF4-FFF2-40B4-BE49-F238E27FC236}">
                <a16:creationId xmlns:a16="http://schemas.microsoft.com/office/drawing/2014/main" id="{281B6E02-91B1-420A-9D69-7BC586EB5895}"/>
              </a:ext>
            </a:extLst>
          </p:cNvPr>
          <p:cNvSpPr>
            <a:spLocks noGrp="1"/>
          </p:cNvSpPr>
          <p:nvPr>
            <p:ph idx="1"/>
          </p:nvPr>
        </p:nvSpPr>
        <p:spPr/>
        <p:txBody>
          <a:bodyPr/>
          <a:lstStyle/>
          <a:p>
            <a:r>
              <a:rPr lang="en-US" dirty="0"/>
              <a:t>Home office provides workspace that is free of safety and fire hazards.</a:t>
            </a:r>
          </a:p>
          <a:p>
            <a:r>
              <a:rPr lang="en-US" dirty="0"/>
              <a:t>Employer is not liable for damages to employees property resulting from participation as a remote worker.</a:t>
            </a:r>
          </a:p>
          <a:p>
            <a:r>
              <a:rPr lang="en-US" dirty="0"/>
              <a:t>Employees will not be allowed to continue in the Remote Worker program while on a Corrective Action Plan.</a:t>
            </a:r>
          </a:p>
        </p:txBody>
      </p:sp>
      <p:sp>
        <p:nvSpPr>
          <p:cNvPr id="4" name="Slide Number Placeholder 3">
            <a:extLst>
              <a:ext uri="{FF2B5EF4-FFF2-40B4-BE49-F238E27FC236}">
                <a16:creationId xmlns:a16="http://schemas.microsoft.com/office/drawing/2014/main" id="{5F44E2B8-0540-4170-BF5F-E2BA88DC8CD4}"/>
              </a:ext>
            </a:extLst>
          </p:cNvPr>
          <p:cNvSpPr>
            <a:spLocks noGrp="1"/>
          </p:cNvSpPr>
          <p:nvPr>
            <p:ph type="sldNum" sz="quarter" idx="4"/>
          </p:nvPr>
        </p:nvSpPr>
        <p:spPr/>
        <p:txBody>
          <a:bodyPr/>
          <a:lstStyle/>
          <a:p>
            <a:fld id="{92351276-899D-4574-94CF-FDF2418DFF16}" type="slidenum">
              <a:rPr lang="en-US" smtClean="0"/>
              <a:pPr/>
              <a:t>6</a:t>
            </a:fld>
            <a:endParaRPr lang="en-US" dirty="0"/>
          </a:p>
        </p:txBody>
      </p:sp>
    </p:spTree>
    <p:extLst>
      <p:ext uri="{BB962C8B-B14F-4D97-AF65-F5344CB8AC3E}">
        <p14:creationId xmlns:p14="http://schemas.microsoft.com/office/powerpoint/2010/main" val="1412518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0FAE5-DCD6-4213-AA73-CE57695A035A}"/>
              </a:ext>
            </a:extLst>
          </p:cNvPr>
          <p:cNvSpPr>
            <a:spLocks noGrp="1"/>
          </p:cNvSpPr>
          <p:nvPr>
            <p:ph type="title"/>
          </p:nvPr>
        </p:nvSpPr>
        <p:spPr/>
        <p:txBody>
          <a:bodyPr>
            <a:normAutofit/>
          </a:bodyPr>
          <a:lstStyle/>
          <a:p>
            <a:r>
              <a:rPr lang="en-US" dirty="0"/>
              <a:t>Remote Worker (cont.)</a:t>
            </a:r>
          </a:p>
        </p:txBody>
      </p:sp>
      <p:sp>
        <p:nvSpPr>
          <p:cNvPr id="3" name="Content Placeholder 2">
            <a:extLst>
              <a:ext uri="{FF2B5EF4-FFF2-40B4-BE49-F238E27FC236}">
                <a16:creationId xmlns:a16="http://schemas.microsoft.com/office/drawing/2014/main" id="{B2E82340-0C26-4270-A6AA-1DC410A2E353}"/>
              </a:ext>
            </a:extLst>
          </p:cNvPr>
          <p:cNvSpPr>
            <a:spLocks noGrp="1"/>
          </p:cNvSpPr>
          <p:nvPr>
            <p:ph idx="1"/>
          </p:nvPr>
        </p:nvSpPr>
        <p:spPr/>
        <p:txBody>
          <a:bodyPr/>
          <a:lstStyle/>
          <a:p>
            <a:r>
              <a:rPr lang="en-US" dirty="0"/>
              <a:t>Employee will apply safeguards to protect records and state equipment from unauthorized use, disclosure, or damage.</a:t>
            </a:r>
          </a:p>
          <a:p>
            <a:r>
              <a:rPr lang="en-US" dirty="0"/>
              <a:t>Employees must use only Agency issued, encrypted computers/devices to conduct Agency business involving personal health information (PHI) and other confidential information.</a:t>
            </a:r>
          </a:p>
        </p:txBody>
      </p:sp>
      <p:sp>
        <p:nvSpPr>
          <p:cNvPr id="4" name="Slide Number Placeholder 3">
            <a:extLst>
              <a:ext uri="{FF2B5EF4-FFF2-40B4-BE49-F238E27FC236}">
                <a16:creationId xmlns:a16="http://schemas.microsoft.com/office/drawing/2014/main" id="{3B9745CC-8D3D-46BB-A904-A67F8568A01D}"/>
              </a:ext>
            </a:extLst>
          </p:cNvPr>
          <p:cNvSpPr>
            <a:spLocks noGrp="1"/>
          </p:cNvSpPr>
          <p:nvPr>
            <p:ph type="sldNum" sz="quarter" idx="4"/>
          </p:nvPr>
        </p:nvSpPr>
        <p:spPr/>
        <p:txBody>
          <a:bodyPr/>
          <a:lstStyle/>
          <a:p>
            <a:fld id="{92351276-899D-4574-94CF-FDF2418DFF16}" type="slidenum">
              <a:rPr lang="en-US" smtClean="0"/>
              <a:pPr/>
              <a:t>7</a:t>
            </a:fld>
            <a:endParaRPr lang="en-US" dirty="0"/>
          </a:p>
        </p:txBody>
      </p:sp>
    </p:spTree>
    <p:extLst>
      <p:ext uri="{BB962C8B-B14F-4D97-AF65-F5344CB8AC3E}">
        <p14:creationId xmlns:p14="http://schemas.microsoft.com/office/powerpoint/2010/main" val="3466027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BFD0-91A9-4440-9030-EFD6FACD2C92}"/>
              </a:ext>
            </a:extLst>
          </p:cNvPr>
          <p:cNvSpPr>
            <a:spLocks noGrp="1"/>
          </p:cNvSpPr>
          <p:nvPr>
            <p:ph type="title"/>
          </p:nvPr>
        </p:nvSpPr>
        <p:spPr/>
        <p:txBody>
          <a:bodyPr/>
          <a:lstStyle/>
          <a:p>
            <a:r>
              <a:rPr lang="en-US" dirty="0"/>
              <a:t>Remote Worker Agreement</a:t>
            </a:r>
          </a:p>
        </p:txBody>
      </p:sp>
      <p:sp>
        <p:nvSpPr>
          <p:cNvPr id="3" name="Content Placeholder 2">
            <a:extLst>
              <a:ext uri="{FF2B5EF4-FFF2-40B4-BE49-F238E27FC236}">
                <a16:creationId xmlns:a16="http://schemas.microsoft.com/office/drawing/2014/main" id="{4D4E6943-1E51-449E-82E8-F85BFF94AF65}"/>
              </a:ext>
            </a:extLst>
          </p:cNvPr>
          <p:cNvSpPr>
            <a:spLocks noGrp="1"/>
          </p:cNvSpPr>
          <p:nvPr>
            <p:ph sz="half" idx="1"/>
          </p:nvPr>
        </p:nvSpPr>
        <p:spPr/>
        <p:txBody>
          <a:bodyPr>
            <a:normAutofit/>
          </a:bodyPr>
          <a:lstStyle/>
          <a:p>
            <a:r>
              <a:rPr lang="en-US" sz="3200" dirty="0"/>
              <a:t>Duration</a:t>
            </a:r>
          </a:p>
          <a:p>
            <a:r>
              <a:rPr lang="en-US" sz="3200" dirty="0"/>
              <a:t>Work Hours</a:t>
            </a:r>
          </a:p>
          <a:p>
            <a:r>
              <a:rPr lang="en-US" sz="3200" dirty="0"/>
              <a:t>Leave</a:t>
            </a:r>
          </a:p>
          <a:p>
            <a:r>
              <a:rPr lang="en-US" sz="3200" dirty="0"/>
              <a:t>Overtime</a:t>
            </a:r>
          </a:p>
          <a:p>
            <a:r>
              <a:rPr lang="en-US" sz="3200" dirty="0"/>
              <a:t> Cost </a:t>
            </a:r>
          </a:p>
          <a:p>
            <a:r>
              <a:rPr lang="en-US" sz="3200" dirty="0"/>
              <a:t>Liability</a:t>
            </a:r>
          </a:p>
        </p:txBody>
      </p:sp>
      <p:sp>
        <p:nvSpPr>
          <p:cNvPr id="5" name="Content Placeholder 4">
            <a:extLst>
              <a:ext uri="{FF2B5EF4-FFF2-40B4-BE49-F238E27FC236}">
                <a16:creationId xmlns:a16="http://schemas.microsoft.com/office/drawing/2014/main" id="{C35FA87C-0438-4E7A-8362-9E0AAC4B5EED}"/>
              </a:ext>
            </a:extLst>
          </p:cNvPr>
          <p:cNvSpPr>
            <a:spLocks noGrp="1"/>
          </p:cNvSpPr>
          <p:nvPr>
            <p:ph sz="half" idx="2"/>
          </p:nvPr>
        </p:nvSpPr>
        <p:spPr/>
        <p:txBody>
          <a:bodyPr>
            <a:normAutofit/>
          </a:bodyPr>
          <a:lstStyle/>
          <a:p>
            <a:r>
              <a:rPr lang="en-US" sz="3200" dirty="0"/>
              <a:t>Workers’ Compensation</a:t>
            </a:r>
          </a:p>
          <a:p>
            <a:r>
              <a:rPr lang="en-US" sz="3200" dirty="0"/>
              <a:t>Home Safety</a:t>
            </a:r>
          </a:p>
          <a:p>
            <a:r>
              <a:rPr lang="en-US" sz="3200" dirty="0"/>
              <a:t>Work Assignments</a:t>
            </a:r>
          </a:p>
          <a:p>
            <a:r>
              <a:rPr lang="en-US" sz="3200" dirty="0"/>
              <a:t>Evaluation</a:t>
            </a:r>
          </a:p>
          <a:p>
            <a:r>
              <a:rPr lang="en-US" sz="3200" dirty="0"/>
              <a:t>Records</a:t>
            </a:r>
          </a:p>
          <a:p>
            <a:pPr marL="0" indent="0">
              <a:buNone/>
            </a:pPr>
            <a:endParaRPr lang="en-US" dirty="0"/>
          </a:p>
        </p:txBody>
      </p:sp>
      <p:sp>
        <p:nvSpPr>
          <p:cNvPr id="4" name="Slide Number Placeholder 3">
            <a:extLst>
              <a:ext uri="{FF2B5EF4-FFF2-40B4-BE49-F238E27FC236}">
                <a16:creationId xmlns:a16="http://schemas.microsoft.com/office/drawing/2014/main" id="{647618ED-2FC4-4DD0-A28F-844F29B9CB13}"/>
              </a:ext>
            </a:extLst>
          </p:cNvPr>
          <p:cNvSpPr>
            <a:spLocks noGrp="1"/>
          </p:cNvSpPr>
          <p:nvPr>
            <p:ph type="sldNum" sz="quarter" idx="4"/>
          </p:nvPr>
        </p:nvSpPr>
        <p:spPr/>
        <p:txBody>
          <a:bodyPr/>
          <a:lstStyle/>
          <a:p>
            <a:fld id="{92351276-899D-4574-94CF-FDF2418DFF16}" type="slidenum">
              <a:rPr lang="en-US" smtClean="0"/>
              <a:pPr/>
              <a:t>8</a:t>
            </a:fld>
            <a:endParaRPr lang="en-US" dirty="0"/>
          </a:p>
        </p:txBody>
      </p:sp>
    </p:spTree>
    <p:extLst>
      <p:ext uri="{BB962C8B-B14F-4D97-AF65-F5344CB8AC3E}">
        <p14:creationId xmlns:p14="http://schemas.microsoft.com/office/powerpoint/2010/main" val="100894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31289-3F19-4FBB-841B-001B97FE5CBE}"/>
              </a:ext>
            </a:extLst>
          </p:cNvPr>
          <p:cNvSpPr>
            <a:spLocks noGrp="1"/>
          </p:cNvSpPr>
          <p:nvPr>
            <p:ph type="title"/>
          </p:nvPr>
        </p:nvSpPr>
        <p:spPr/>
        <p:txBody>
          <a:bodyPr>
            <a:noAutofit/>
          </a:bodyPr>
          <a:lstStyle/>
          <a:p>
            <a:r>
              <a:rPr lang="en-US" dirty="0"/>
              <a:t>Remote Worker Agreement (cont.)</a:t>
            </a:r>
          </a:p>
        </p:txBody>
      </p:sp>
      <p:sp>
        <p:nvSpPr>
          <p:cNvPr id="3" name="Content Placeholder 2">
            <a:extLst>
              <a:ext uri="{FF2B5EF4-FFF2-40B4-BE49-F238E27FC236}">
                <a16:creationId xmlns:a16="http://schemas.microsoft.com/office/drawing/2014/main" id="{FAFE930C-0FBF-44BF-AB21-EFDE5ED227DC}"/>
              </a:ext>
            </a:extLst>
          </p:cNvPr>
          <p:cNvSpPr>
            <a:spLocks noGrp="1"/>
          </p:cNvSpPr>
          <p:nvPr>
            <p:ph idx="1"/>
          </p:nvPr>
        </p:nvSpPr>
        <p:spPr/>
        <p:txBody>
          <a:bodyPr/>
          <a:lstStyle/>
          <a:p>
            <a:r>
              <a:rPr lang="en-US" dirty="0"/>
              <a:t>If employed less than 30 days, a training plan must be attached to the agreement.</a:t>
            </a:r>
          </a:p>
          <a:p>
            <a:r>
              <a:rPr lang="en-US" dirty="0"/>
              <a:t>Employee may elect to stop participating in the program at any time.</a:t>
            </a:r>
          </a:p>
          <a:p>
            <a:r>
              <a:rPr lang="en-US" dirty="0"/>
              <a:t>Employee agrees to report to the Field Office at the request of the Field Office Manager or Supervisor.</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C2DA97F-C67C-4207-973B-2A800C61964C}"/>
              </a:ext>
            </a:extLst>
          </p:cNvPr>
          <p:cNvSpPr>
            <a:spLocks noGrp="1"/>
          </p:cNvSpPr>
          <p:nvPr>
            <p:ph type="sldNum" sz="quarter" idx="4"/>
          </p:nvPr>
        </p:nvSpPr>
        <p:spPr/>
        <p:txBody>
          <a:bodyPr/>
          <a:lstStyle/>
          <a:p>
            <a:fld id="{92351276-899D-4574-94CF-FDF2418DFF16}" type="slidenum">
              <a:rPr lang="en-US" smtClean="0"/>
              <a:pPr/>
              <a:t>9</a:t>
            </a:fld>
            <a:endParaRPr lang="en-US" dirty="0"/>
          </a:p>
        </p:txBody>
      </p:sp>
    </p:spTree>
    <p:extLst>
      <p:ext uri="{BB962C8B-B14F-4D97-AF65-F5344CB8AC3E}">
        <p14:creationId xmlns:p14="http://schemas.microsoft.com/office/powerpoint/2010/main" val="39803169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quot;/&gt;&lt;property id=&quot;20307&quot; value=&quot;258&quot;/&gt;&lt;/object&gt;&lt;object type=&quot;3&quot; unique_id=&quot;10004&quot;&gt;&lt;property id=&quot;20148&quot; value=&quot;5&quot;/&gt;&lt;property id=&quot;20300&quot; value=&quot;Slide 3&quot;/&gt;&lt;property id=&quot;20307&quot; value=&quot;259&quot;/&gt;&lt;/object&gt;&lt;object type=&quot;3&quot; unique_id=&quot;10117&quot;&gt;&lt;property id=&quot;20148&quot; value=&quot;5&quot;/&gt;&lt;property id=&quot;20300&quot; value=&quot;Slide 2&quot;/&gt;&lt;property id=&quot;20307&quot; value=&quot;260&quot;/&gt;&lt;/object&gt;&lt;/object&gt;&lt;object type=&quot;8&quot; unique_id=&quot;1000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_dlc_DocId xmlns="de03dd48-6c4b-47a9-99c6-d8657290bad1">AHCA2017-1093-30</_dlc_DocId>
    <_dlc_DocIdUrl xmlns="de03dd48-6c4b-47a9-99c6-d8657290bad1">
      <Url>https://portal.ahca.myflorida.com/mmd/_layouts/15/DocIdRedir.aspx?ID=AHCA2017-1093-30</Url>
      <Description>AHCA2017-1093-30</Description>
    </_dlc_DocIdUrl>
    <_dlc_DocIdPersistId xmlns="de03dd48-6c4b-47a9-99c6-d8657290bad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07FC50278E654787415EF7B04B8638" ma:contentTypeVersion="19" ma:contentTypeDescription="Create a new document." ma:contentTypeScope="" ma:versionID="63049bb6d2938d878323b031a76db6a9">
  <xsd:schema xmlns:xsd="http://www.w3.org/2001/XMLSchema" xmlns:xs="http://www.w3.org/2001/XMLSchema" xmlns:p="http://schemas.microsoft.com/office/2006/metadata/properties" xmlns:ns2="de03dd48-6c4b-47a9-99c6-d8657290bad1" targetNamespace="http://schemas.microsoft.com/office/2006/metadata/properties" ma:root="true" ma:fieldsID="da7bf442b7fc8f23154ead864fb542ef" ns2:_="">
    <xsd:import namespace="de03dd48-6c4b-47a9-99c6-d8657290bad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03dd48-6c4b-47a9-99c6-d8657290bad1"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fals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0D2E56-544A-4C51-82C6-1C98798EF817}">
  <ds:schemaRefs>
    <ds:schemaRef ds:uri="http://schemas.microsoft.com/office/2006/documentManagement/types"/>
    <ds:schemaRef ds:uri="http://purl.org/dc/dcmitype/"/>
    <ds:schemaRef ds:uri="http://purl.org/dc/elements/1.1/"/>
    <ds:schemaRef ds:uri="http://www.w3.org/XML/1998/namespace"/>
    <ds:schemaRef ds:uri="de03dd48-6c4b-47a9-99c6-d8657290bad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15AC1CE-0AF4-4B32-8930-59F7C076FE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03dd48-6c4b-47a9-99c6-d8657290ba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4D798F-7607-4F14-A897-4F37A680710C}">
  <ds:schemaRefs>
    <ds:schemaRef ds:uri="http://schemas.microsoft.com/sharepoint/events"/>
  </ds:schemaRefs>
</ds:datastoreItem>
</file>

<file path=customXml/itemProps4.xml><?xml version="1.0" encoding="utf-8"?>
<ds:datastoreItem xmlns:ds="http://schemas.openxmlformats.org/officeDocument/2006/customXml" ds:itemID="{3C0A9719-1B46-442F-9D8E-3405AAB7F6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622</TotalTime>
  <Words>819</Words>
  <Application>Microsoft Office PowerPoint</Application>
  <PresentationFormat>On-screen Show (4:3)</PresentationFormat>
  <Paragraphs>121</Paragraphs>
  <Slides>20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Minion Pro</vt:lpstr>
      <vt:lpstr>Myriad Pro</vt:lpstr>
      <vt:lpstr>Office Theme</vt:lpstr>
      <vt:lpstr>Best Practices for Florida Home-Based Surveyors AHFSA Annual Conference August 6, 2019</vt:lpstr>
      <vt:lpstr>Eight Field Offices in Florida</vt:lpstr>
      <vt:lpstr>Florida Facts</vt:lpstr>
      <vt:lpstr>Florida Providers</vt:lpstr>
      <vt:lpstr>Remote Worker </vt:lpstr>
      <vt:lpstr>Remote Worker (cont.)</vt:lpstr>
      <vt:lpstr>Remote Worker (cont.)</vt:lpstr>
      <vt:lpstr>Remote Worker Agreement</vt:lpstr>
      <vt:lpstr>Remote Worker Agreement (cont.)</vt:lpstr>
      <vt:lpstr>Remote Worker Agreement (cont.)</vt:lpstr>
      <vt:lpstr>Remote Worker Status</vt:lpstr>
      <vt:lpstr>Remote Worker Status (cont.)</vt:lpstr>
      <vt:lpstr>Remote Worker Communication</vt:lpstr>
      <vt:lpstr>Remote Worker Communication (cont.)</vt:lpstr>
      <vt:lpstr>Remote Worker Tips</vt:lpstr>
      <vt:lpstr>Remote Worker Tips (cont.)</vt:lpstr>
      <vt:lpstr>Remote Worker Tips (cont.)</vt:lpstr>
      <vt:lpstr>Remote Worker Tips (cont.)</vt:lpstr>
      <vt:lpstr>Remote Worker Tips (cont.)</vt:lpstr>
      <vt:lpstr>Thank You</vt:lpstr>
    </vt:vector>
  </TitlesOfParts>
  <Company>Agency for Health Care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AHCA Communications</dc:creator>
  <cp:lastModifiedBy>Dillehay, Michelle</cp:lastModifiedBy>
  <cp:revision>84</cp:revision>
  <cp:lastPrinted>2019-07-23T11:45:03Z</cp:lastPrinted>
  <dcterms:created xsi:type="dcterms:W3CDTF">2010-03-11T20:28:31Z</dcterms:created>
  <dcterms:modified xsi:type="dcterms:W3CDTF">2019-07-29T13:37:50Z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0x0101004A07FC50278E654787415EF7B04B8638</vt:lpwstr>
  </property>
  <property fmtid="{D5CDD505-2E9C-101B-9397-08002B2CF9AE}" pid="3" name="_dlc_DocIdItemGuid">
    <vt:lpwstr>670070b0-67b0-4f17-8af8-cfff23c7bdcc</vt:lpwstr>
  </property>
</Properties>
</file>