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09" r:id="rId3"/>
    <p:sldId id="308" r:id="rId4"/>
    <p:sldId id="310" r:id="rId5"/>
    <p:sldId id="311" r:id="rId6"/>
    <p:sldId id="315" r:id="rId7"/>
    <p:sldId id="313" r:id="rId8"/>
    <p:sldId id="314" r:id="rId9"/>
    <p:sldId id="316" r:id="rId10"/>
    <p:sldId id="317" r:id="rId11"/>
    <p:sldId id="312" r:id="rId12"/>
    <p:sldId id="318" r:id="rId13"/>
    <p:sldId id="26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3" autoAdjust="0"/>
    <p:restoredTop sz="94660"/>
  </p:normalViewPr>
  <p:slideViewPr>
    <p:cSldViewPr>
      <p:cViewPr varScale="1">
        <p:scale>
          <a:sx n="63" d="100"/>
          <a:sy n="63" d="100"/>
        </p:scale>
        <p:origin x="9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D76A7-59D2-4195-9B1D-AAD6D9FF6802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54341-5499-4B96-92EC-FB30E8B82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19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25246-0DF8-42B4-8844-7CB090C4107A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0F91F-2413-4B17-A2A4-E081FA6F39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3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9F27D-83D8-4CE4-B3BD-A4581E18985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0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FFC1-FA82-473D-B8AB-92B311C41072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2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8AD4-4484-4A3F-AE44-03C288D655DD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3C2-44DD-4B7D-B3DB-10305C261740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8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7305-52F7-49BC-B3BF-7194D70178C1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2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E0B9-6FAF-403E-9F15-136A38E3D574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1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40BB-99B6-416B-88F7-D6870326FA0F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7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A053-4859-4DC6-A8DC-6431CC4CFD73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6E0B-A923-4CE2-8E84-A05641F4546A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1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0A87-BAE6-4D5D-86DF-3F13CB3AEEA6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1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EC63-C81A-4615-9583-045C5499212E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A2C0-A722-4512-AD22-3A6B340CC446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7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5E651-5E7C-447B-8E63-5B75A8F360CB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4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lexander.Netten@maine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3999" cy="1905000"/>
          </a:xfrm>
          <a:solidFill>
            <a:srgbClr val="004D80"/>
          </a:solidFill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Maine Background Check Center (MBCC)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Waiver Process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5655"/>
            <a:ext cx="6096000" cy="1515539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 Netten, Manager, Maine Background Check Center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 2019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29" y="4876800"/>
            <a:ext cx="1515539" cy="151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51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DD0EB-8EE3-4135-8DE3-D69B46EAF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sz="2600" dirty="0">
                <a:latin typeface="Times New Roman" pitchFamily="18" charset="0"/>
              </a:rPr>
              <a:t>MBCC:</a:t>
            </a:r>
          </a:p>
          <a:p>
            <a:pPr marL="0" indent="0">
              <a:buNone/>
              <a:defRPr/>
            </a:pPr>
            <a:endParaRPr lang="en-US" altLang="en-US" sz="2600" dirty="0">
              <a:latin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en-US" sz="2400" dirty="0">
                <a:latin typeface="Times New Roman" pitchFamily="18" charset="0"/>
              </a:rPr>
              <a:t>Reviews form for completeness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2400" dirty="0">
                <a:latin typeface="Times New Roman" pitchFamily="18" charset="0"/>
              </a:rPr>
              <a:t>Ensures that all factors have been addressed satisfactorily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2400" dirty="0">
                <a:latin typeface="Times New Roman" pitchFamily="18" charset="0"/>
              </a:rPr>
              <a:t>Makes decision and completes action within the MBCC system to alert employer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2400" dirty="0">
                <a:latin typeface="Times New Roman" pitchFamily="18" charset="0"/>
              </a:rPr>
              <a:t>“Considered the objectively reasonable factors”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en-US" sz="2000" dirty="0">
                <a:latin typeface="Times New Roman" pitchFamily="18" charset="0"/>
              </a:rPr>
              <a:t>Leeway and discretion built into the process.</a:t>
            </a:r>
          </a:p>
          <a:p>
            <a:pPr marL="0" indent="0" algn="ctr">
              <a:buNone/>
              <a:defRPr/>
            </a:pPr>
            <a:endParaRPr lang="en-US" altLang="en-US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0B361-E91F-4F91-A047-3B4008028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294270"/>
            <a:ext cx="3276600" cy="427206"/>
          </a:xfrm>
        </p:spPr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FE3A9-7AF0-4ED0-9D1A-E280E421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AAC95E6-8DA0-4098-8E7B-28380153082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14456"/>
            <a:ext cx="9144000" cy="1446550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MBCC Waiver process 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Waiver procedure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79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DD0EB-8EE3-4135-8DE3-D69B46EAF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sz="2400" dirty="0">
                <a:latin typeface="Times New Roman" pitchFamily="18" charset="0"/>
              </a:rPr>
              <a:t>Reasons for a denial: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Not adequately meeting the required factors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Employer changes mind and revokes their sponsorship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Not meeting required time frame for submitting request</a:t>
            </a:r>
          </a:p>
          <a:p>
            <a:pPr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altLang="en-US" sz="2400" dirty="0">
                <a:latin typeface="Times New Roman" pitchFamily="18" charset="0"/>
              </a:rPr>
              <a:t>Reasons for a revocation: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Waiver was based on false or incorrect information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Employee leaves current job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New conviction of a disqualifying crime</a:t>
            </a:r>
          </a:p>
          <a:p>
            <a:pPr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pPr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pPr marL="0" indent="0" algn="ctr">
              <a:buNone/>
              <a:defRPr/>
            </a:pPr>
            <a:endParaRPr lang="en-US" altLang="en-US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0B361-E91F-4F91-A047-3B4008028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0801" y="6356350"/>
            <a:ext cx="3428999" cy="365125"/>
          </a:xfrm>
        </p:spPr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FE3A9-7AF0-4ED0-9D1A-E280E421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AAC95E6-8DA0-4098-8E7B-28380153082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14456"/>
            <a:ext cx="9144000" cy="1446550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MBCC Waiver process</a:t>
            </a: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Denial or revocation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444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DD0EB-8EE3-4135-8DE3-D69B46EAF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pPr marL="0" indent="0">
              <a:buNone/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en-US" sz="2400" dirty="0">
                <a:latin typeface="Times New Roman" pitchFamily="18" charset="0"/>
              </a:rPr>
              <a:t>If waiver request is denied or revoked, employer has the option to appeal the decision in accordance to established processes as laid out in Maine’s Administrative Procedures Act.</a:t>
            </a:r>
          </a:p>
          <a:p>
            <a:pPr marL="0" indent="0" algn="ctr">
              <a:buNone/>
              <a:defRPr/>
            </a:pPr>
            <a:endParaRPr lang="en-US" altLang="en-US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0B361-E91F-4F91-A047-3B4008028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276600" cy="365125"/>
          </a:xfrm>
        </p:spPr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FE3A9-7AF0-4ED0-9D1A-E280E421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AAC95E6-8DA0-4098-8E7B-28380153082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14456"/>
            <a:ext cx="9144000" cy="1446550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MBCC Waiver process 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Appeal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445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312419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 Netten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MBCC Program Manager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Alexander.Netten@maine.gov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207-626-8675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2C6-7067-432E-A04B-6684B33D0546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352800" cy="365125"/>
          </a:xfrm>
        </p:spPr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4D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30" y="4752118"/>
            <a:ext cx="1515539" cy="15155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634BAF-0A0C-4616-AFC8-7107B940D7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7012"/>
            <a:ext cx="424453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45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DD0EB-8EE3-4135-8DE3-D69B46EAF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sz="2400" dirty="0">
                <a:latin typeface="Times New Roman" pitchFamily="18" charset="0"/>
              </a:rPr>
              <a:t>MBCC performs an in-state name and date of birth criminal history check and 5 mandatory registry checks:</a:t>
            </a:r>
          </a:p>
          <a:p>
            <a:pPr marL="0" indent="0">
              <a:buNone/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Maine Regulatory Licensing &amp; Permitting (Professional and Occupational Licensing, CNA/DCW Registry and soon Adult Protective  Service)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Maine Excluded Providers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Maine Sex Offender Registry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Inspector General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Sex Offender Public Website (NSOPW)</a:t>
            </a:r>
          </a:p>
          <a:p>
            <a:pPr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pPr marL="0" indent="0" algn="ctr">
              <a:buNone/>
              <a:defRPr/>
            </a:pPr>
            <a:endParaRPr lang="en-US" altLang="en-US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0B361-E91F-4F91-A047-3B4008028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276600" cy="365125"/>
          </a:xfrm>
        </p:spPr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FE3A9-7AF0-4ED0-9D1A-E280E421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AAC95E6-8DA0-4098-8E7B-28380153082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14456"/>
            <a:ext cx="9144000" cy="1446550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MBCC process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2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38400"/>
            <a:ext cx="8839200" cy="2209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altLang="en-US" sz="2400" dirty="0">
                <a:latin typeface="Times New Roman" pitchFamily="18" charset="0"/>
              </a:rPr>
              <a:t>Maine defines a waiver as “an exemption granted by the department to a specific individual who is banned from employment as a direct access worker for a disqualifying crime.”</a:t>
            </a:r>
          </a:p>
          <a:p>
            <a:pPr marL="0" indent="0" algn="ctr">
              <a:buNone/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-28135"/>
            <a:ext cx="9153378" cy="1446550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MBCC Waiver process</a:t>
            </a:r>
          </a:p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Statute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Maine Department of Health and Human Services</a:t>
            </a:r>
          </a:p>
        </p:txBody>
      </p:sp>
    </p:spTree>
    <p:extLst>
      <p:ext uri="{BB962C8B-B14F-4D97-AF65-F5344CB8AC3E}">
        <p14:creationId xmlns:p14="http://schemas.microsoft.com/office/powerpoint/2010/main" val="83982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DD0EB-8EE3-4135-8DE3-D69B46EAF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US" altLang="en-US" sz="2400" dirty="0">
                <a:latin typeface="Times New Roman" pitchFamily="18" charset="0"/>
              </a:rPr>
              <a:t>What does a waiver cover?</a:t>
            </a:r>
          </a:p>
          <a:p>
            <a:pPr marL="0" indent="0" algn="ctr">
              <a:buNone/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A waiver is only available for a disqualifying crime.</a:t>
            </a:r>
          </a:p>
          <a:p>
            <a:pPr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A waiver may not be granted if an applicant has a negative annotation on any of the above registries.</a:t>
            </a:r>
          </a:p>
          <a:p>
            <a:pPr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A waiver is only good for the employer who sponsors it.  </a:t>
            </a:r>
          </a:p>
          <a:p>
            <a:pPr marL="0" indent="0" algn="ctr">
              <a:buNone/>
              <a:defRPr/>
            </a:pPr>
            <a:endParaRPr lang="en-US" altLang="en-US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0B361-E91F-4F91-A047-3B4008028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276600" cy="365125"/>
          </a:xfrm>
        </p:spPr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FE3A9-7AF0-4ED0-9D1A-E280E421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AAC95E6-8DA0-4098-8E7B-28380153082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14456"/>
            <a:ext cx="9144000" cy="1446550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MBCC Waiver process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Statute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97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DD0EB-8EE3-4135-8DE3-D69B46EAF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altLang="en-US" sz="2400" dirty="0">
                <a:latin typeface="Times New Roman" pitchFamily="18" charset="0"/>
              </a:rPr>
              <a:t>Who is eligible for a waiver?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Must be employed or applying for employment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Employer must sponsor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Employer must attest they have objectively considered the following factors:</a:t>
            </a:r>
          </a:p>
          <a:p>
            <a:pPr lvl="1">
              <a:defRPr/>
            </a:pPr>
            <a:r>
              <a:rPr lang="en-US" altLang="en-US" sz="2000" dirty="0">
                <a:latin typeface="Times New Roman" pitchFamily="18" charset="0"/>
              </a:rPr>
              <a:t>Nature and gravity of the offense</a:t>
            </a:r>
          </a:p>
          <a:p>
            <a:pPr lvl="1">
              <a:defRPr/>
            </a:pPr>
            <a:r>
              <a:rPr lang="en-US" altLang="en-US" sz="2000" dirty="0">
                <a:latin typeface="Times New Roman" pitchFamily="18" charset="0"/>
              </a:rPr>
              <a:t>Time that has passed since disqualifying offense</a:t>
            </a:r>
          </a:p>
          <a:p>
            <a:pPr lvl="1">
              <a:defRPr/>
            </a:pPr>
            <a:r>
              <a:rPr lang="en-US" altLang="en-US" sz="2000" dirty="0">
                <a:latin typeface="Times New Roman" pitchFamily="18" charset="0"/>
              </a:rPr>
              <a:t>Nature of employment</a:t>
            </a:r>
          </a:p>
          <a:p>
            <a:pPr lvl="1">
              <a:defRPr/>
            </a:pPr>
            <a:r>
              <a:rPr lang="en-US" altLang="en-US" sz="2000" dirty="0">
                <a:latin typeface="Times New Roman" pitchFamily="18" charset="0"/>
              </a:rPr>
              <a:t>Was offense employment related</a:t>
            </a:r>
          </a:p>
          <a:p>
            <a:pPr lvl="1">
              <a:defRPr/>
            </a:pPr>
            <a:r>
              <a:rPr lang="en-US" altLang="en-US" sz="2000" dirty="0">
                <a:latin typeface="Times New Roman" pitchFamily="18" charset="0"/>
              </a:rPr>
              <a:t>Reasonable conclusion that applicant does not pose a threat of harm to a protected individual or others in their care</a:t>
            </a:r>
          </a:p>
          <a:p>
            <a:pPr marL="0" indent="0" algn="ctr">
              <a:buNone/>
              <a:defRPr/>
            </a:pPr>
            <a:endParaRPr lang="en-US" altLang="en-US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0B361-E91F-4F91-A047-3B4008028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0801" y="6294270"/>
            <a:ext cx="3428999" cy="427206"/>
          </a:xfrm>
        </p:spPr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FE3A9-7AF0-4ED0-9D1A-E280E421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AAC95E6-8DA0-4098-8E7B-28380153082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00329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MBCC Waiver process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Statute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587B9D3A-777C-46F2-9D26-A59E46090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4456"/>
            <a:ext cx="9144000" cy="1446550"/>
          </a:xfrm>
          <a:prstGeom prst="rect">
            <a:avLst/>
          </a:prstGeom>
          <a:solidFill>
            <a:srgbClr val="004D80"/>
          </a:solidFill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0" latinLnBrk="0" hangingPunct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MBCC Waiver process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Statute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50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DD0EB-8EE3-4135-8DE3-D69B46EAF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US" altLang="en-US" sz="2400" dirty="0">
                <a:latin typeface="Times New Roman" pitchFamily="18" charset="0"/>
              </a:rPr>
              <a:t>MBCC waiver approval requirements</a:t>
            </a:r>
          </a:p>
          <a:p>
            <a:pPr marL="0" indent="0">
              <a:buNone/>
              <a:defRPr/>
            </a:pPr>
            <a:r>
              <a:rPr lang="en-US" altLang="en-US" sz="2400" dirty="0">
                <a:latin typeface="Times New Roman" pitchFamily="18" charset="0"/>
              </a:rPr>
              <a:t>MBCC must base waiver determination on the following factors:</a:t>
            </a:r>
          </a:p>
          <a:p>
            <a:pPr marL="0" indent="0">
              <a:buNone/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Passage of time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Extenuating circumstances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A demonstration of rehabilitation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Relevance of the particular disqualifying offense with respect to the current or prospective employment</a:t>
            </a:r>
          </a:p>
          <a:p>
            <a:pPr marL="0" indent="0">
              <a:buNone/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pPr marL="0" indent="0" algn="ctr">
              <a:buNone/>
              <a:defRPr/>
            </a:pPr>
            <a:endParaRPr lang="en-US" altLang="en-US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0B361-E91F-4F91-A047-3B4008028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0801" y="6356350"/>
            <a:ext cx="3428999" cy="365125"/>
          </a:xfrm>
        </p:spPr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FE3A9-7AF0-4ED0-9D1A-E280E421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AAC95E6-8DA0-4098-8E7B-28380153082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123110"/>
            <a:ext cx="9144000" cy="1446550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MBCC Waiver process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Statute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722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DD0EB-8EE3-4135-8DE3-D69B46EAF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altLang="en-US" sz="2600" dirty="0">
                <a:latin typeface="Times New Roman" pitchFamily="18" charset="0"/>
              </a:rPr>
              <a:t>A three part Waiver Request Form was developed to address all of the factors as laid out in statute.</a:t>
            </a:r>
          </a:p>
          <a:p>
            <a:pPr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First two pages contain basic information on the waiver process and some FAQs.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Section I - for applicant to fill out and attach any supporting documentation.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Section II – Employer will review section I and attest that they have concluded the applicant does not pose a threat of harm to a protected individual. 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Section III- MBCC review.</a:t>
            </a:r>
          </a:p>
          <a:p>
            <a:pPr marL="0" indent="0" algn="ctr">
              <a:buNone/>
              <a:defRPr/>
            </a:pPr>
            <a:endParaRPr lang="en-US" altLang="en-US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0B361-E91F-4F91-A047-3B4008028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276600" cy="365125"/>
          </a:xfrm>
        </p:spPr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FE3A9-7AF0-4ED0-9D1A-E280E421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AAC95E6-8DA0-4098-8E7B-28380153082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14456"/>
            <a:ext cx="9144000" cy="1446550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MBCC Waiver process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600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DD0EB-8EE3-4135-8DE3-D69B46EAF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sz="2600" dirty="0">
                <a:latin typeface="Times New Roman" pitchFamily="18" charset="0"/>
              </a:rPr>
              <a:t>Employer</a:t>
            </a:r>
            <a:r>
              <a:rPr lang="en-US" altLang="en-US" sz="2400" dirty="0">
                <a:latin typeface="Times New Roman" pitchFamily="18" charset="0"/>
              </a:rPr>
              <a:t>:</a:t>
            </a:r>
          </a:p>
          <a:p>
            <a:pPr marL="0" indent="0">
              <a:buNone/>
              <a:defRPr/>
            </a:pPr>
            <a:endParaRPr lang="en-US" altLang="en-US" sz="2400" dirty="0">
              <a:latin typeface="Times New Roman" pitchFamily="18" charset="0"/>
            </a:endParaRP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Times New Roman" pitchFamily="18" charset="0"/>
              </a:rPr>
              <a:t>Decides to sponsor waiver and selects “waiver requested” option in MBCC system.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Times New Roman" pitchFamily="18" charset="0"/>
              </a:rPr>
              <a:t>Prints Waiver Request Form off the MBCC website and has applicant fill out their section.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Times New Roman" pitchFamily="18" charset="0"/>
              </a:rPr>
              <a:t>Once employer receives all information applicant wishes to submit, they fill out the short employer attestation.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Times New Roman" pitchFamily="18" charset="0"/>
              </a:rPr>
              <a:t>Employer submits form to MBCC via fax, email or mail</a:t>
            </a:r>
            <a:r>
              <a:rPr lang="en-US" altLang="en-US" sz="2000" dirty="0">
                <a:latin typeface="Times New Roman" pitchFamily="18" charset="0"/>
              </a:rPr>
              <a:t>.</a:t>
            </a:r>
          </a:p>
          <a:p>
            <a:pPr marL="0" indent="0" algn="ctr">
              <a:buNone/>
              <a:defRPr/>
            </a:pPr>
            <a:endParaRPr lang="en-US" altLang="en-US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0B361-E91F-4F91-A047-3B4008028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0801" y="6356350"/>
            <a:ext cx="3428999" cy="365125"/>
          </a:xfrm>
        </p:spPr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FE3A9-7AF0-4ED0-9D1A-E280E421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AAC95E6-8DA0-4098-8E7B-28380153082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14456"/>
            <a:ext cx="9144000" cy="1446550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MBCC Waiver process 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Waiver procedure</a:t>
            </a:r>
          </a:p>
          <a:p>
            <a:pPr algn="ctr" eaLnBrk="1" hangingPunct="1"/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150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DD0EB-8EE3-4135-8DE3-D69B46EAF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sz="2600" dirty="0">
                <a:latin typeface="Times New Roman" pitchFamily="18" charset="0"/>
              </a:rPr>
              <a:t>Applicant:</a:t>
            </a:r>
          </a:p>
          <a:p>
            <a:pPr marL="0" indent="0">
              <a:buNone/>
              <a:defRPr/>
            </a:pPr>
            <a:endParaRPr lang="en-US" altLang="en-US" sz="2600" dirty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Answers all the questions on the form.  Questions are designed to elicit answers that will address each of the factors required by statute.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 Should submit any supporting documents such as:</a:t>
            </a:r>
          </a:p>
          <a:p>
            <a:pPr lvl="1">
              <a:defRPr/>
            </a:pPr>
            <a:r>
              <a:rPr lang="en-US" altLang="en-US" sz="2000" dirty="0">
                <a:latin typeface="Times New Roman" pitchFamily="18" charset="0"/>
              </a:rPr>
              <a:t>Treatment completion certificates</a:t>
            </a:r>
          </a:p>
          <a:p>
            <a:pPr lvl="1">
              <a:defRPr/>
            </a:pPr>
            <a:r>
              <a:rPr lang="en-US" altLang="en-US" sz="2000" dirty="0">
                <a:latin typeface="Times New Roman" pitchFamily="18" charset="0"/>
              </a:rPr>
              <a:t>Letters of recommendation</a:t>
            </a:r>
          </a:p>
          <a:p>
            <a:pPr lvl="1">
              <a:defRPr/>
            </a:pPr>
            <a:r>
              <a:rPr lang="en-US" altLang="en-US" sz="2000" dirty="0">
                <a:latin typeface="Times New Roman" pitchFamily="18" charset="0"/>
              </a:rPr>
              <a:t>Current treatment plans</a:t>
            </a:r>
          </a:p>
          <a:p>
            <a:pPr>
              <a:defRPr/>
            </a:pPr>
            <a:r>
              <a:rPr lang="en-US" altLang="en-US" sz="2400" dirty="0">
                <a:latin typeface="Times New Roman" pitchFamily="18" charset="0"/>
              </a:rPr>
              <a:t>Turns everything into employer for review.</a:t>
            </a:r>
          </a:p>
          <a:p>
            <a:pPr marL="0" indent="0">
              <a:buNone/>
              <a:defRPr/>
            </a:pPr>
            <a:endParaRPr lang="en-US" altLang="en-US" sz="2600" dirty="0">
              <a:latin typeface="Times New Roman" pitchFamily="18" charset="0"/>
            </a:endParaRPr>
          </a:p>
          <a:p>
            <a:pPr marL="0" indent="0" algn="ctr">
              <a:buNone/>
              <a:defRPr/>
            </a:pPr>
            <a:endParaRPr lang="en-US" altLang="en-US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0B361-E91F-4F91-A047-3B4008028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124200" cy="365125"/>
          </a:xfrm>
        </p:spPr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FE3A9-7AF0-4ED0-9D1A-E280E421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AAC95E6-8DA0-4098-8E7B-28380153082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14456"/>
            <a:ext cx="9144000" cy="1446550"/>
          </a:xfrm>
          <a:prstGeom prst="rect">
            <a:avLst/>
          </a:prstGeom>
          <a:solidFill>
            <a:srgbClr val="004D8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MBCC Waiver process 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Waiver procedure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052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11920</TotalTime>
  <Words>728</Words>
  <Application>Microsoft Office PowerPoint</Application>
  <PresentationFormat>On-screen Show (4:3)</PresentationFormat>
  <Paragraphs>123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Maine Background Check Center (MBCC) Waiver Process </vt:lpstr>
      <vt:lpstr>MBCC process  </vt:lpstr>
      <vt:lpstr>PowerPoint Presentation</vt:lpstr>
      <vt:lpstr>MBCC Waiver process Statute </vt:lpstr>
      <vt:lpstr>MBCC Waiver process Statute</vt:lpstr>
      <vt:lpstr>MBCC Waiver process Statute </vt:lpstr>
      <vt:lpstr>MBCC Waiver process Form </vt:lpstr>
      <vt:lpstr>MBCC Waiver process  Waiver procedure </vt:lpstr>
      <vt:lpstr>MBCC Waiver process  Waiver procedure </vt:lpstr>
      <vt:lpstr>MBCC Waiver process  Waiver procedure </vt:lpstr>
      <vt:lpstr>MBCC Waiver process Denial or revocation </vt:lpstr>
      <vt:lpstr>MBCC Waiver process  Appeal </vt:lpstr>
      <vt:lpstr>PowerPoint Presentation</vt:lpstr>
    </vt:vector>
  </TitlesOfParts>
  <Company>State of Maine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Aging and Disability Services Pressures and Priorities</dc:title>
  <dc:creator>Martins, John A</dc:creator>
  <cp:lastModifiedBy>Netten, Alexander</cp:lastModifiedBy>
  <cp:revision>116</cp:revision>
  <cp:lastPrinted>2015-09-24T20:03:22Z</cp:lastPrinted>
  <dcterms:created xsi:type="dcterms:W3CDTF">2015-04-10T16:13:17Z</dcterms:created>
  <dcterms:modified xsi:type="dcterms:W3CDTF">2019-07-15T13:01:04Z</dcterms:modified>
</cp:coreProperties>
</file>