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5"/>
    <p:sldMasterId id="2147483932" r:id="rId6"/>
  </p:sldMasterIdLst>
  <p:notesMasterIdLst>
    <p:notesMasterId r:id="rId21"/>
  </p:notesMasterIdLst>
  <p:handoutMasterIdLst>
    <p:handoutMasterId r:id="rId22"/>
  </p:handoutMasterIdLst>
  <p:sldIdLst>
    <p:sldId id="347" r:id="rId7"/>
    <p:sldId id="348" r:id="rId8"/>
    <p:sldId id="349" r:id="rId9"/>
    <p:sldId id="352" r:id="rId10"/>
    <p:sldId id="350" r:id="rId11"/>
    <p:sldId id="351" r:id="rId12"/>
    <p:sldId id="353" r:id="rId13"/>
    <p:sldId id="354" r:id="rId14"/>
    <p:sldId id="355" r:id="rId15"/>
    <p:sldId id="356" r:id="rId16"/>
    <p:sldId id="359" r:id="rId17"/>
    <p:sldId id="358" r:id="rId18"/>
    <p:sldId id="357" r:id="rId19"/>
    <p:sldId id="295" r:id="rId2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B" initials="EB" lastIdx="4" clrIdx="0"/>
  <p:cmAuthor id="1" name="robert fletcher" initials="rf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7BC0"/>
    <a:srgbClr val="5A8B25"/>
    <a:srgbClr val="82C836"/>
    <a:srgbClr val="7CBF33"/>
    <a:srgbClr val="E7E7E9"/>
    <a:srgbClr val="DDDDDD"/>
    <a:srgbClr val="FE5450"/>
    <a:srgbClr val="525759"/>
    <a:srgbClr val="00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201" autoAdjust="0"/>
  </p:normalViewPr>
  <p:slideViewPr>
    <p:cSldViewPr>
      <p:cViewPr varScale="1">
        <p:scale>
          <a:sx n="55" d="100"/>
          <a:sy n="55" d="100"/>
        </p:scale>
        <p:origin x="1118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1015"/>
    </p:cViewPr>
  </p:sorterViewPr>
  <p:notesViewPr>
    <p:cSldViewPr>
      <p:cViewPr>
        <p:scale>
          <a:sx n="100" d="100"/>
          <a:sy n="100" d="100"/>
        </p:scale>
        <p:origin x="-1758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9" tIns="45644" rIns="91289" bIns="45644" numCol="1" anchor="t" anchorCtr="0" compatLnSpc="1">
            <a:prstTxWarp prst="textNoShape">
              <a:avLst/>
            </a:prstTxWarp>
          </a:bodyPr>
          <a:lstStyle>
            <a:lvl1pPr defTabSz="91262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9" tIns="45644" rIns="91289" bIns="45644" numCol="1" anchor="t" anchorCtr="0" compatLnSpc="1">
            <a:prstTxWarp prst="textNoShape">
              <a:avLst/>
            </a:prstTxWarp>
          </a:bodyPr>
          <a:lstStyle>
            <a:lvl1pPr algn="r" defTabSz="91262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9" tIns="45644" rIns="91289" bIns="45644" numCol="1" anchor="b" anchorCtr="0" compatLnSpc="1">
            <a:prstTxWarp prst="textNoShape">
              <a:avLst/>
            </a:prstTxWarp>
          </a:bodyPr>
          <a:lstStyle>
            <a:lvl1pPr defTabSz="912627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89" tIns="45644" rIns="91289" bIns="45644" numCol="1" anchor="b" anchorCtr="0" compatLnSpc="1">
            <a:prstTxWarp prst="textNoShape">
              <a:avLst/>
            </a:prstTxWarp>
          </a:bodyPr>
          <a:lstStyle>
            <a:lvl1pPr algn="r" defTabSz="912627">
              <a:defRPr sz="1200">
                <a:latin typeface="Arial" charset="0"/>
              </a:defRPr>
            </a:lvl1pPr>
          </a:lstStyle>
          <a:p>
            <a:pPr>
              <a:defRPr/>
            </a:pPr>
            <a:fld id="{9192FBA9-89B2-4E4F-930E-BE8E47D1CDE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3053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>
            <a:lvl1pPr algn="r"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6425"/>
            <a:ext cx="56102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29675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9" tIns="46585" rIns="93169" bIns="46585" numCol="1" anchor="b" anchorCtr="0" compatLnSpc="1">
            <a:prstTxWarp prst="textNoShape">
              <a:avLst/>
            </a:prstTxWarp>
          </a:bodyPr>
          <a:lstStyle>
            <a:lvl1pPr algn="r" defTabSz="931806">
              <a:defRPr sz="1200">
                <a:latin typeface="Arial" charset="0"/>
              </a:defRPr>
            </a:lvl1pPr>
          </a:lstStyle>
          <a:p>
            <a:pPr>
              <a:defRPr/>
            </a:pPr>
            <a:fld id="{F14B3C9D-5FBD-4D95-B951-3308F0424B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23916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806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14B3C9D-5FBD-4D95-B951-3308F0424B3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31806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0205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302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4F7ABF7-9B2C-4345-905B-BC3CC08D2458}" type="slidenum">
              <a:rPr lang="en-US" altLang="en-US" smtClean="0"/>
              <a:pPr eaLnBrk="1" hangingPunct="1">
                <a:spcBef>
                  <a:spcPct val="0"/>
                </a:spcBef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47427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6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/>
              <a:t>to edit Master title style</a:t>
            </a:r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04875" y="6355080"/>
            <a:ext cx="7324725" cy="36576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</a:rPr>
              <a:t>	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765" y="900679"/>
            <a:ext cx="6696470" cy="168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59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120" y="152400"/>
            <a:ext cx="642241" cy="68580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15875" cap="flat" cmpd="dbl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noFill/>
        </p:spPr>
        <p:txBody>
          <a:bodyPr>
            <a:normAutofit/>
          </a:bodyPr>
          <a:lstStyle>
            <a:lvl1pPr algn="ctr">
              <a:spcAft>
                <a:spcPts val="600"/>
              </a:spcAft>
              <a:defRPr sz="3200" b="1" baseline="0">
                <a:solidFill>
                  <a:srgbClr val="002A7E"/>
                </a:solidFill>
                <a:latin typeface="Century Gothic" panose="020B050202020202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sz="2800" b="0" baseline="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>
              <a:defRPr sz="2600" b="0" baseline="0">
                <a:solidFill>
                  <a:srgbClr val="002060"/>
                </a:solidFill>
                <a:latin typeface="Arial" panose="020B0604020202020204" pitchFamily="34" charset="0"/>
              </a:defRPr>
            </a:lvl2pPr>
            <a:lvl3pPr>
              <a:defRPr sz="2400" b="0">
                <a:solidFill>
                  <a:srgbClr val="002060"/>
                </a:solidFill>
                <a:latin typeface="Arial" panose="020B0604020202020204" pitchFamily="34" charset="0"/>
              </a:defRPr>
            </a:lvl3pPr>
            <a:lvl4pPr>
              <a:defRPr sz="2000" b="0">
                <a:solidFill>
                  <a:srgbClr val="002060"/>
                </a:solidFill>
                <a:latin typeface="Arial" panose="020B0604020202020204" pitchFamily="34" charset="0"/>
              </a:defRPr>
            </a:lvl4pPr>
            <a:lvl5pPr>
              <a:defRPr sz="1800" b="0">
                <a:solidFill>
                  <a:srgbClr val="002060"/>
                </a:solidFill>
                <a:latin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332220"/>
            <a:ext cx="457200" cy="365760"/>
          </a:xfrm>
        </p:spPr>
        <p:txBody>
          <a:bodyPr/>
          <a:lstStyle>
            <a:lvl1pPr algn="ctr">
              <a:defRPr sz="1400">
                <a:solidFill>
                  <a:srgbClr val="002060"/>
                </a:solidFill>
              </a:defRPr>
            </a:lvl1pPr>
          </a:lstStyle>
          <a:p>
            <a:fld id="{6422D543-5F4B-49B1-804D-4C6B7EE4F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5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6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0" lang="en-US" dirty="0"/>
              <a:t>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04875" y="6355080"/>
            <a:ext cx="7324725" cy="365760"/>
          </a:xfrm>
          <a:prstGeom prst="rect">
            <a:avLst/>
          </a:prstGeom>
        </p:spPr>
        <p:txBody>
          <a:bodyPr/>
          <a:lstStyle>
            <a:lvl1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rgbClr val="00539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rgbClr val="92D05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rgbClr val="00206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rgbClr val="92D050"/>
          </a:solidFill>
          <a:ln w="6350" cap="rnd" cmpd="sng" algn="ctr">
            <a:solidFill>
              <a:srgbClr val="FFD700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3765" y="457200"/>
            <a:ext cx="6696470" cy="168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95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17220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85800"/>
          </a:xfrm>
          <a:noFill/>
        </p:spPr>
        <p:txBody>
          <a:bodyPr>
            <a:normAutofit/>
          </a:bodyPr>
          <a:lstStyle>
            <a:lvl1pPr algn="ctr">
              <a:spcAft>
                <a:spcPts val="600"/>
              </a:spcAft>
              <a:defRPr sz="3200" b="1" baseline="0">
                <a:solidFill>
                  <a:srgbClr val="002A7E"/>
                </a:solidFill>
                <a:latin typeface="Century Gothic" panose="020B0502020202020204" pitchFamily="34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332220"/>
            <a:ext cx="457200" cy="365760"/>
          </a:xfrm>
        </p:spPr>
        <p:txBody>
          <a:bodyPr/>
          <a:lstStyle>
            <a:lvl1pPr algn="ctr">
              <a:defRPr sz="1400">
                <a:solidFill>
                  <a:srgbClr val="3366CC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defRPr sz="2800" b="0" baseline="0">
                <a:solidFill>
                  <a:srgbClr val="002060"/>
                </a:solidFill>
                <a:latin typeface="Arial" panose="020B0604020202020204" pitchFamily="34" charset="0"/>
              </a:defRPr>
            </a:lvl1pPr>
            <a:lvl2pPr>
              <a:defRPr sz="2600" b="0" baseline="0">
                <a:solidFill>
                  <a:srgbClr val="002060"/>
                </a:solidFill>
                <a:latin typeface="Arial" panose="020B0604020202020204" pitchFamily="34" charset="0"/>
              </a:defRPr>
            </a:lvl2pPr>
            <a:lvl3pPr>
              <a:defRPr sz="2400" b="0">
                <a:solidFill>
                  <a:srgbClr val="002060"/>
                </a:solidFill>
                <a:latin typeface="Arial" panose="020B0604020202020204" pitchFamily="34" charset="0"/>
              </a:defRPr>
            </a:lvl3pPr>
            <a:lvl4pPr>
              <a:defRPr sz="2000" b="0">
                <a:solidFill>
                  <a:srgbClr val="002060"/>
                </a:solidFill>
                <a:latin typeface="Arial" panose="020B0604020202020204" pitchFamily="34" charset="0"/>
              </a:defRPr>
            </a:lvl4pPr>
            <a:lvl5pPr>
              <a:defRPr sz="1800" b="0">
                <a:solidFill>
                  <a:srgbClr val="002060"/>
                </a:solidFill>
                <a:latin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120" y="152400"/>
            <a:ext cx="642241" cy="685800"/>
          </a:xfrm>
          <a:prstGeom prst="rect">
            <a:avLst/>
          </a:prstGeom>
        </p:spPr>
      </p:pic>
      <p:sp>
        <p:nvSpPr>
          <p:cNvPr id="9" name="Straight Connector 8"/>
          <p:cNvSpPr>
            <a:spLocks noChangeShapeType="1"/>
          </p:cNvSpPr>
          <p:nvPr userDrawn="1"/>
        </p:nvSpPr>
        <p:spPr bwMode="auto">
          <a:xfrm>
            <a:off x="457200" y="990600"/>
            <a:ext cx="8229600" cy="0"/>
          </a:xfrm>
          <a:prstGeom prst="line">
            <a:avLst/>
          </a:prstGeom>
          <a:noFill/>
          <a:ln w="15875" cap="flat" cmpd="dbl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136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072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45537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71551" y="152400"/>
            <a:ext cx="6877049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29600" y="6363466"/>
            <a:ext cx="472082" cy="34925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422D543-5F4B-49B1-804D-4C6B7EE4FD96}" type="slidenum">
              <a:rPr lang="en-US" smtClean="0">
                <a:solidFill>
                  <a:srgbClr val="464653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rgbClr val="E7C92B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/>
              </a:solidFill>
              <a:latin typeface="Gill Sans MT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54"/>
          <a:stretch/>
        </p:blipFill>
        <p:spPr>
          <a:xfrm>
            <a:off x="7924800" y="478134"/>
            <a:ext cx="997750" cy="337458"/>
          </a:xfrm>
          <a:prstGeom prst="rect">
            <a:avLst/>
          </a:prstGeom>
        </p:spPr>
      </p:pic>
      <p:pic>
        <p:nvPicPr>
          <p:cNvPr id="15" name="Picture 1" descr="image003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292"/>
            <a:ext cx="666751" cy="65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457200" y="6353175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2016 			   NBCP 6</a:t>
            </a:r>
            <a:r>
              <a:rPr lang="en-US" sz="1200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Annual Training Meeting		</a:t>
            </a:r>
          </a:p>
        </p:txBody>
      </p:sp>
    </p:spTree>
    <p:extLst>
      <p:ext uri="{BB962C8B-B14F-4D97-AF65-F5344CB8AC3E}">
        <p14:creationId xmlns:p14="http://schemas.microsoft.com/office/powerpoint/2010/main" val="196841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rgbClr val="005392"/>
        </a:buClr>
        <a:buSzPct val="76000"/>
        <a:buFont typeface="Wingdings 3"/>
        <a:buChar char="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rgbClr val="E7C92B"/>
        </a:buClr>
        <a:buSzPct val="76000"/>
        <a:buFont typeface="Wingdings 3"/>
        <a:buChar char="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71551" y="152400"/>
            <a:ext cx="6877049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229600" y="6363466"/>
            <a:ext cx="472082" cy="34925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rgbClr val="E7C92B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54"/>
          <a:stretch/>
        </p:blipFill>
        <p:spPr>
          <a:xfrm>
            <a:off x="7924800" y="478134"/>
            <a:ext cx="997750" cy="337458"/>
          </a:xfrm>
          <a:prstGeom prst="rect">
            <a:avLst/>
          </a:prstGeom>
        </p:spPr>
      </p:pic>
      <p:pic>
        <p:nvPicPr>
          <p:cNvPr id="15" name="Picture 1" descr="image003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292"/>
            <a:ext cx="666751" cy="6531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457200" y="6353175"/>
            <a:ext cx="8229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May 2016 			   NBCP 6</a:t>
            </a:r>
            <a:r>
              <a:rPr kumimoji="0" lang="en-US" sz="12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Annual Training Meeting		</a:t>
            </a:r>
          </a:p>
        </p:txBody>
      </p:sp>
    </p:spTree>
    <p:extLst>
      <p:ext uri="{BB962C8B-B14F-4D97-AF65-F5344CB8AC3E}">
        <p14:creationId xmlns:p14="http://schemas.microsoft.com/office/powerpoint/2010/main" val="300223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3" r:id="rId1"/>
    <p:sldLayoutId id="2147483934" r:id="rId2"/>
    <p:sldLayoutId id="2147483935" r:id="rId3"/>
    <p:sldLayoutId id="2147483936" r:id="rId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rgbClr val="005392"/>
        </a:buClr>
        <a:buSzPct val="76000"/>
        <a:buFont typeface="Wingdings 3"/>
        <a:buChar char="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rgbClr val="E7C92B"/>
        </a:buClr>
        <a:buSzPct val="76000"/>
        <a:buFont typeface="Wingdings 3"/>
        <a:buChar char="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62000" y="3733800"/>
            <a:ext cx="7467600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MICHIGAN TIERED EXCLUSIONS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066800" y="5018103"/>
            <a:ext cx="7162800" cy="685800"/>
          </a:xfrm>
        </p:spPr>
        <p:txBody>
          <a:bodyPr>
            <a:noAutofit/>
          </a:bodyPr>
          <a:lstStyle/>
          <a:p>
            <a:pPr algn="ctr"/>
            <a:r>
              <a:rPr lang="en-US" sz="1400" dirty="0"/>
              <a:t>Adam Krajniak, Manager</a:t>
            </a:r>
          </a:p>
          <a:p>
            <a:pPr algn="ctr"/>
            <a:r>
              <a:rPr lang="en-US" sz="1200" dirty="0"/>
              <a:t>Michigan Department of Licensing and Regulatory Affairs, Bureau of Community and Health Systems</a:t>
            </a:r>
          </a:p>
          <a:p>
            <a:pPr algn="ctr"/>
            <a:r>
              <a:rPr lang="en-US" sz="1200" dirty="0"/>
              <a:t>Workforce Background Check Unit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0" y="6332538"/>
            <a:ext cx="457200" cy="365125"/>
          </a:xfrm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464653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464653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5400" y="2228671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AHFSA Annual Conference</a:t>
            </a:r>
          </a:p>
          <a:p>
            <a:pPr algn="ctr"/>
            <a:r>
              <a:rPr lang="en-US" sz="2400" dirty="0">
                <a:latin typeface="+mn-lt"/>
              </a:rPr>
              <a:t>Background Screening Interest Track</a:t>
            </a:r>
          </a:p>
          <a:p>
            <a:pPr algn="ctr"/>
            <a:r>
              <a:rPr lang="en-US" sz="2400" dirty="0">
                <a:latin typeface="+mn-lt"/>
              </a:rPr>
              <a:t>August 4-7, 2019</a:t>
            </a:r>
          </a:p>
        </p:txBody>
      </p:sp>
    </p:spTree>
    <p:extLst>
      <p:ext uri="{BB962C8B-B14F-4D97-AF65-F5344CB8AC3E}">
        <p14:creationId xmlns:p14="http://schemas.microsoft.com/office/powerpoint/2010/main" val="3794872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CB725-BCC3-44D9-80D9-53B579A57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16F118-01F5-4015-8B79-6CFBC06AC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B6C545-806F-40E2-9DE4-0045697FBE9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CONSISTENCY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sz="2100" dirty="0">
                <a:solidFill>
                  <a:srgbClr val="0070C0"/>
                </a:solidFill>
              </a:rPr>
              <a:t>AVOIDS BIAS OR PERCEIVED BIAS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EASY TO LEARN/REFERENCE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sz="2100" dirty="0">
                <a:solidFill>
                  <a:srgbClr val="0070C0"/>
                </a:solidFill>
              </a:rPr>
              <a:t>EASY FOR APPLICANTS, EMPLOYERS, SCHOOLS TO KNOW IN 	ADVANCE IF APPLICANT WILL BE ELIGIBLE FOR EMPLOYMENT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EFFICIENCY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sz="2100" dirty="0">
                <a:solidFill>
                  <a:srgbClr val="0070C0"/>
                </a:solidFill>
              </a:rPr>
              <a:t>TURNAROUND TIME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0070C0"/>
                </a:solidFill>
              </a:rPr>
              <a:t>	REDETERMINATION RESPONSE TIME (SANITIZING CHRI UPFRONT)</a:t>
            </a:r>
          </a:p>
          <a:p>
            <a:pPr marL="0" indent="0">
              <a:buNone/>
            </a:pPr>
            <a:r>
              <a:rPr lang="en-US" sz="2100" dirty="0">
                <a:solidFill>
                  <a:srgbClr val="0070C0"/>
                </a:solidFill>
              </a:rPr>
              <a:t>	MAXIMIZING AVAILABLE TECHNOLOGY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REDUCED STAFFING REQUIREMENTS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BUDGET</a:t>
            </a:r>
          </a:p>
        </p:txBody>
      </p:sp>
    </p:spTree>
    <p:extLst>
      <p:ext uri="{BB962C8B-B14F-4D97-AF65-F5344CB8AC3E}">
        <p14:creationId xmlns:p14="http://schemas.microsoft.com/office/powerpoint/2010/main" val="2074429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ECE9D9-B967-469F-AE8A-9DD03672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4/1/06 </a:t>
            </a:r>
            <a:r>
              <a:rPr lang="en-US" sz="2400" dirty="0"/>
              <a:t>(as of 7/17/19)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A1F506D-7406-42B6-B2F2-27A41C5F1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FCA892-57D2-46DB-8F1A-D14967BAB7B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Total number of fingerprints taken: 1.29 million</a:t>
            </a:r>
          </a:p>
          <a:p>
            <a:r>
              <a:rPr lang="en-US" dirty="0">
                <a:solidFill>
                  <a:srgbClr val="0070C0"/>
                </a:solidFill>
              </a:rPr>
              <a:t>Initial exclusions (analyst): 15,721</a:t>
            </a:r>
          </a:p>
          <a:p>
            <a:r>
              <a:rPr lang="en-US" dirty="0" err="1">
                <a:solidFill>
                  <a:srgbClr val="0070C0"/>
                </a:solidFill>
              </a:rPr>
              <a:t>Rapback</a:t>
            </a:r>
            <a:r>
              <a:rPr lang="en-US" dirty="0">
                <a:solidFill>
                  <a:srgbClr val="0070C0"/>
                </a:solidFill>
              </a:rPr>
              <a:t> exclusions (analyst): 14,318</a:t>
            </a:r>
          </a:p>
          <a:p>
            <a:r>
              <a:rPr lang="en-US" dirty="0">
                <a:solidFill>
                  <a:srgbClr val="0070C0"/>
                </a:solidFill>
              </a:rPr>
              <a:t>Registry Check exclusions (providers): 14,098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Redeterminations/Appeals received: 3,161</a:t>
            </a:r>
          </a:p>
          <a:p>
            <a:r>
              <a:rPr lang="en-US" dirty="0">
                <a:solidFill>
                  <a:srgbClr val="0070C0"/>
                </a:solidFill>
              </a:rPr>
              <a:t>Granted: 1,837</a:t>
            </a:r>
          </a:p>
          <a:p>
            <a:r>
              <a:rPr lang="en-US" dirty="0">
                <a:solidFill>
                  <a:srgbClr val="0070C0"/>
                </a:solidFill>
              </a:rPr>
              <a:t>Denied: 1,324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(does not include Registry Check exclusions)</a:t>
            </a:r>
          </a:p>
        </p:txBody>
      </p:sp>
    </p:spTree>
    <p:extLst>
      <p:ext uri="{BB962C8B-B14F-4D97-AF65-F5344CB8AC3E}">
        <p14:creationId xmlns:p14="http://schemas.microsoft.com/office/powerpoint/2010/main" val="3178195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9818B-0CFA-46A8-8172-B25DE519F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 2018/2019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EDDE636-A03E-4A69-965D-ECA3E80FE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7FD930E-FB97-4B07-90F7-366E7ED3EFF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86286" y="2130619"/>
            <a:ext cx="6971428" cy="31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309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E4B18-28AE-4BFA-93B2-1998345D2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4C0F3C9-0377-486C-8FD2-B04610118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DBF43-645E-4082-90EC-B70B254078F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NO DISCRETION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DOES NOT TAKE INTO ACCOUNT…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CIRCUMSTANCES OF OFFENSE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YOUTHFUL INDESCRETION, MATURATION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LIFE CIRCUMSTANCES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REHABILITATION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PATTERN OF CONCERNING BEHAVIOR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COURT/JUDICIAL JUDGMENT…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…. OVERCHARGING &amp; PLEA AGREEMENTS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INADEQUATE LEGAL REPRESENTATION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CHANGES TO OTHER LAWS (EG, RECREATIONAL MARIJUANA)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MONITORING/SANCTIONING PROGRAMS (AG, LICENSING)</a:t>
            </a: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	OTHER RESOURCES EXPENDED (MDOC, SKILLS TRAINING)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</a:rPr>
              <a:t>HARD TO DETERMINE EFFICACY OF THE LAWS</a:t>
            </a:r>
          </a:p>
        </p:txBody>
      </p:sp>
    </p:spTree>
    <p:extLst>
      <p:ext uri="{BB962C8B-B14F-4D97-AF65-F5344CB8AC3E}">
        <p14:creationId xmlns:p14="http://schemas.microsoft.com/office/powerpoint/2010/main" val="1853453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altLang="en-US" sz="4400" i="1" dirty="0">
                <a:solidFill>
                  <a:srgbClr val="127BC0"/>
                </a:solidFill>
                <a:ea typeface="ＭＳ Ｐゴシック" pitchFamily="34" charset="-128"/>
              </a:rPr>
              <a:t> Questions from States?</a:t>
            </a:r>
          </a:p>
        </p:txBody>
      </p:sp>
      <p:pic>
        <p:nvPicPr>
          <p:cNvPr id="1026" name="Picture 2" descr="Picture of a man with a magnifying glass and the caption &quot;How to perform a background check of a job candidate&quot;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652" y="1524001"/>
            <a:ext cx="5864548" cy="4076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 descr="&quot;&quot;"/>
          <p:cNvSpPr txBox="1"/>
          <p:nvPr/>
        </p:nvSpPr>
        <p:spPr>
          <a:xfrm>
            <a:off x="6705600" y="5301734"/>
            <a:ext cx="891540" cy="184666"/>
          </a:xfrm>
          <a:prstGeom prst="rect">
            <a:avLst/>
          </a:prstGeom>
          <a:solidFill>
            <a:srgbClr val="E7E7E9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2000">
                <a:solidFill>
                  <a:srgbClr val="525759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folHlink"/>
              </a:buClr>
              <a:buChar char="–"/>
              <a:defRPr>
                <a:solidFill>
                  <a:srgbClr val="525759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Char char="•"/>
              <a:defRPr sz="1600">
                <a:solidFill>
                  <a:srgbClr val="525759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Char char="–"/>
              <a:defRPr sz="1400">
                <a:solidFill>
                  <a:srgbClr val="525759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Char char="»"/>
              <a:defRPr sz="1200">
                <a:solidFill>
                  <a:srgbClr val="525759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rgbClr val="525759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rgbClr val="525759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rgbClr val="525759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Char char="»"/>
              <a:defRPr sz="1200">
                <a:solidFill>
                  <a:srgbClr val="525759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6B49BA5F-CF73-48B2-9317-5B11B3DC02A7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FontTx/>
                <a:buNone/>
              </a:pPr>
              <a:t>14</a:t>
            </a:fld>
            <a:endParaRPr lang="en-US" alt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990600"/>
          </a:xfrm>
        </p:spPr>
        <p:txBody>
          <a:bodyPr>
            <a:normAutofit/>
          </a:bodyPr>
          <a:lstStyle/>
          <a:p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u="sng" dirty="0">
                <a:solidFill>
                  <a:srgbClr val="0070C0"/>
                </a:solidFill>
              </a:rPr>
              <a:t>Objective</a:t>
            </a:r>
            <a:r>
              <a:rPr lang="en-US" dirty="0">
                <a:solidFill>
                  <a:srgbClr val="0070C0"/>
                </a:solidFill>
              </a:rPr>
              <a:t>: To learn about Michigan’s Workforce Background Check Program, and the Pros and Cons of a Tiered Exclusionary System.</a:t>
            </a:r>
            <a:endParaRPr lang="en-US" u="sng" dirty="0">
              <a:solidFill>
                <a:srgbClr val="0070C0"/>
              </a:solidFill>
            </a:endParaRPr>
          </a:p>
          <a:p>
            <a:pPr lvl="0"/>
            <a:endParaRPr lang="en-US" u="sng" dirty="0">
              <a:solidFill>
                <a:srgbClr val="0070C0"/>
              </a:solidFill>
            </a:endParaRPr>
          </a:p>
          <a:p>
            <a:pPr lvl="0"/>
            <a:r>
              <a:rPr lang="en-US" u="sng" dirty="0">
                <a:solidFill>
                  <a:srgbClr val="0070C0"/>
                </a:solidFill>
              </a:rPr>
              <a:t>Questions from interested States</a:t>
            </a:r>
            <a:r>
              <a:rPr lang="en-US" dirty="0">
                <a:solidFill>
                  <a:srgbClr val="0070C0"/>
                </a:solidFill>
              </a:rPr>
              <a:t>: Our conference goal is dialog. In this session, representatives from interested States are encouraged to ask questions; describe their challenges of effectiveness, efficiency and equity; and exchange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0C2AC-D77A-411A-8AF8-B868A723A26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95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/>
          </a:bodyPr>
          <a:lstStyle/>
          <a:p>
            <a:r>
              <a:rPr lang="en-US" sz="3000" dirty="0"/>
              <a:t>EFFECTIVE APRIL 1, 2006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altLang="en-US" sz="2400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MCL 333.20173a (Public Health Code)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MCL 330.1134a (Mental Health Code)</a:t>
            </a:r>
          </a:p>
          <a:p>
            <a:pPr lvl="1"/>
            <a:r>
              <a:rPr lang="en-US" altLang="en-US" sz="2400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MCL 400.734b (Adult Foster Care Licensing Act)</a:t>
            </a:r>
          </a:p>
          <a:p>
            <a:pPr marL="342900" lvl="1" indent="0">
              <a:buNone/>
            </a:pPr>
            <a:endParaRPr lang="en-US" altLang="en-US" dirty="0">
              <a:solidFill>
                <a:srgbClr val="0070C0"/>
              </a:solidFill>
              <a:ea typeface="Microsoft Sans Serif" panose="020B0604020202020204" pitchFamily="34" charset="0"/>
              <a:cs typeface="Arial" panose="020B0604020202020204" pitchFamily="34" charset="0"/>
            </a:endParaRPr>
          </a:p>
          <a:p>
            <a:pPr marL="342900" lvl="1" indent="0">
              <a:buNone/>
            </a:pPr>
            <a:r>
              <a:rPr lang="en-US" altLang="en-US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			Nursing Homes</a:t>
            </a:r>
          </a:p>
          <a:p>
            <a:pPr marL="342900" lvl="1" indent="0">
              <a:buNone/>
            </a:pPr>
            <a:r>
              <a:rPr lang="en-US" altLang="en-US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			County Medical Care Facilities</a:t>
            </a:r>
          </a:p>
          <a:p>
            <a:pPr marL="342900" lvl="1" indent="0">
              <a:buNone/>
            </a:pPr>
            <a:r>
              <a:rPr lang="en-US" altLang="en-US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			Hospices</a:t>
            </a:r>
          </a:p>
          <a:p>
            <a:pPr marL="342900" lvl="1" indent="0">
              <a:buNone/>
            </a:pPr>
            <a:r>
              <a:rPr lang="en-US" altLang="en-US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			Hospitals with Swing Bed Services</a:t>
            </a:r>
          </a:p>
          <a:p>
            <a:pPr marL="342900" lvl="1" indent="0">
              <a:buNone/>
            </a:pPr>
            <a:r>
              <a:rPr lang="en-US" altLang="en-US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			Certified Home Health Agencies</a:t>
            </a:r>
          </a:p>
          <a:p>
            <a:pPr marL="342900" lvl="1" indent="0">
              <a:buNone/>
            </a:pPr>
            <a:r>
              <a:rPr lang="en-US" altLang="en-US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			Psychiatric Hospitals/Inpatient Units</a:t>
            </a:r>
          </a:p>
          <a:p>
            <a:pPr marL="342900" lvl="1" indent="0">
              <a:buNone/>
            </a:pPr>
            <a:r>
              <a:rPr lang="en-US" altLang="en-US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			Homes for the Aged</a:t>
            </a:r>
          </a:p>
          <a:p>
            <a:pPr marL="342900" lvl="1" indent="0">
              <a:buNone/>
            </a:pPr>
            <a:r>
              <a:rPr lang="en-US" altLang="en-US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			Adult Foster Care Facilities</a:t>
            </a:r>
          </a:p>
          <a:p>
            <a:pPr marL="342900" lvl="1" indent="0">
              <a:buNone/>
            </a:pPr>
            <a:r>
              <a:rPr lang="en-US" altLang="en-US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			Staffing/Contract Agencies (verified)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10C2AC-D77A-411A-8AF8-B868A723A26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9774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969FB-8882-40FB-A2BC-0963BFB6B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Included?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3E7A06-B857-41D5-B2B7-D86A46092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B4414F-C4F4-45C1-8442-70CB03BC8DF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 fontScale="70000" lnSpcReduction="20000"/>
          </a:bodyPr>
          <a:lstStyle/>
          <a:p>
            <a:pPr marL="0" indent="0" fontAlgn="t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  <a:cs typeface="Arial" panose="020B0604020202020204" pitchFamily="34" charset="0"/>
              </a:rPr>
              <a:t>THE BACKGROUND CHECK LAWS REQUIRE COVERED PROVIDERS TO CONDUCT A FINGERPRINT-BASED BACKGROUND CHECK ON PERSONS THEY ARE:</a:t>
            </a:r>
          </a:p>
          <a:p>
            <a:pPr marL="0" indent="0" fontAlgn="t">
              <a:spcBef>
                <a:spcPts val="0"/>
              </a:spcBef>
              <a:buNone/>
            </a:pPr>
            <a:endParaRPr lang="en-US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b="1" dirty="0">
                <a:solidFill>
                  <a:srgbClr val="0070C0"/>
                </a:solidFill>
                <a:cs typeface="Arial" panose="020B0604020202020204" pitchFamily="34" charset="0"/>
              </a:rPr>
              <a:t>EMPLOYING</a:t>
            </a:r>
          </a:p>
          <a:p>
            <a:pPr marL="0" fontAlgn="t">
              <a:spcBef>
                <a:spcPts val="0"/>
              </a:spcBef>
            </a:pPr>
            <a:endParaRPr lang="en-US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b="1" dirty="0">
                <a:solidFill>
                  <a:srgbClr val="0070C0"/>
                </a:solidFill>
                <a:cs typeface="Arial" panose="020B0604020202020204" pitchFamily="34" charset="0"/>
              </a:rPr>
              <a:t>INDEPENDENTLY CONTRACTING WITH</a:t>
            </a:r>
          </a:p>
          <a:p>
            <a:pPr marL="0" fontAlgn="t">
              <a:spcBef>
                <a:spcPts val="0"/>
              </a:spcBef>
            </a:pPr>
            <a:endParaRPr lang="en-US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fontAlgn="t">
              <a:spcBef>
                <a:spcPts val="0"/>
              </a:spcBef>
            </a:pPr>
            <a:r>
              <a:rPr lang="en-US" b="1" dirty="0">
                <a:solidFill>
                  <a:srgbClr val="0070C0"/>
                </a:solidFill>
                <a:cs typeface="Arial" panose="020B0604020202020204" pitchFamily="34" charset="0"/>
              </a:rPr>
              <a:t>GRANTING CLINICAL PRIVILEGES TO</a:t>
            </a:r>
          </a:p>
          <a:p>
            <a:pPr marL="0" algn="ctr" fontAlgn="t">
              <a:spcBef>
                <a:spcPts val="0"/>
              </a:spcBef>
            </a:pPr>
            <a:endParaRPr lang="en-US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endParaRPr lang="en-US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r>
              <a:rPr lang="en-US" dirty="0">
                <a:solidFill>
                  <a:srgbClr val="0070C0"/>
                </a:solidFill>
                <a:cs typeface="Arial" panose="020B0604020202020204" pitchFamily="34" charset="0"/>
              </a:rPr>
              <a:t>… WHO REGULARLY HAVE DIRECT ACCESS OR PROVIDE DIRECT SERVICES TO PATIENTS OR RESIDENTS OF THE COVERED FACILITY/AGENCY </a:t>
            </a:r>
          </a:p>
          <a:p>
            <a:pPr marL="0" indent="0" fontAlgn="t">
              <a:spcBef>
                <a:spcPts val="0"/>
              </a:spcBef>
              <a:buNone/>
            </a:pPr>
            <a:endParaRPr lang="en-US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fontAlgn="t">
              <a:spcBef>
                <a:spcPts val="0"/>
              </a:spcBef>
              <a:buNone/>
            </a:pPr>
            <a:endParaRPr lang="en-US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70C0"/>
                </a:solidFill>
                <a:cs typeface="Arial" panose="020B0604020202020204" pitchFamily="34" charset="0"/>
              </a:rPr>
              <a:t>“Direct Access” means, “… access to a patient or resident or to a patient’s or resident’s property, financial information, medical records, treatment information, or any other identifying information.”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063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9411F-3855-456C-A5FE-C263301E9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WHAT IS INCLUDED?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8307A8A-B9F2-4F65-A128-1F628CE0C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1FD5A-247A-4898-A84A-070980D6CA8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300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STATE AND FBI FINGERPRINT-BASED CHECK</a:t>
            </a:r>
          </a:p>
          <a:p>
            <a:pPr marL="0" indent="0">
              <a:buNone/>
            </a:pPr>
            <a:endParaRPr lang="en-US" sz="3300" dirty="0">
              <a:solidFill>
                <a:srgbClr val="0070C0"/>
              </a:solidFill>
              <a:ea typeface="Microsoft Sans Serif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300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TIERED EXCLUSION SYSTEM FOR RELEVANT CONVICTIONS</a:t>
            </a:r>
          </a:p>
          <a:p>
            <a:pPr marL="0" indent="0">
              <a:buNone/>
            </a:pPr>
            <a:r>
              <a:rPr lang="en-US" sz="3300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	1 YEAR TO PERMANENT DEPENDING UPON AGE, OFFENSE OF 	CONVICTION/SEVERITY</a:t>
            </a:r>
          </a:p>
          <a:p>
            <a:pPr marL="0" indent="0">
              <a:buNone/>
            </a:pPr>
            <a:endParaRPr lang="en-US" sz="3300" dirty="0">
              <a:solidFill>
                <a:srgbClr val="0070C0"/>
              </a:solidFill>
              <a:ea typeface="Microsoft Sans Serif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3300" dirty="0">
              <a:solidFill>
                <a:srgbClr val="0070C0"/>
              </a:solidFill>
              <a:ea typeface="Microsoft Sans Serif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300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ALSO EXCLUDES FOR:</a:t>
            </a:r>
          </a:p>
          <a:p>
            <a:pPr marL="0" indent="0">
              <a:buNone/>
            </a:pPr>
            <a:endParaRPr lang="en-US" sz="3300" dirty="0">
              <a:solidFill>
                <a:srgbClr val="0070C0"/>
              </a:solidFill>
              <a:ea typeface="Microsoft Sans Serif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3300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ANY FINDING OF NOT GUILTY BY REASON OF INSANITY (NGRI)</a:t>
            </a:r>
          </a:p>
          <a:p>
            <a:pPr marL="0" indent="0">
              <a:buNone/>
            </a:pPr>
            <a:r>
              <a:rPr lang="en-US" sz="3300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SUBSTANTIATED FINDINGS OF ABUSE, NEGLECT, OR MISAPPROPRIATION OF PROPERTY</a:t>
            </a:r>
          </a:p>
          <a:p>
            <a:pPr marL="0" indent="0">
              <a:buNone/>
            </a:pPr>
            <a:r>
              <a:rPr lang="en-US" sz="3300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RELEVANT FINDINGS ON REGISTRY CHECKS	</a:t>
            </a:r>
          </a:p>
          <a:p>
            <a:pPr marL="0" indent="0">
              <a:buNone/>
            </a:pPr>
            <a:r>
              <a:rPr lang="en-US" sz="3300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900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Office of Inspector General (OIG)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	Michigan Sanctioned Provider List (SPL)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	Michigan Nurse Aide Abuse Registry (NAR)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	Michigan Public Sex Offender Registry (PSOR)</a:t>
            </a:r>
          </a:p>
          <a:p>
            <a:pPr marL="0" indent="0">
              <a:buNone/>
            </a:pPr>
            <a:r>
              <a:rPr lang="en-US" sz="2900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  	Michigan Department of Corrections Offender Tracking Information System (OTIS)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274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5575C-586B-428A-A79D-C0ACDE765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RAPBACKS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EFD3E61-CDDB-47AD-9DC4-1A293C8D3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85749D-E37F-456D-AA37-4945AC0A0E4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REQUIREMENT OF THE BACKGROUND CHECK LAWS</a:t>
            </a: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  <a:ea typeface="Microsoft Sans Serif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PROVIDES FOR CONTINUOUS MONITORING OF WORKFORCE (ONLY STATE OF MI THUS FAR, FBI EVENTUALLY…)</a:t>
            </a: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  <a:ea typeface="Microsoft Sans Serif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THE WORKFORCE BACKGROUND CHECK UNIT NOTIFIES EMPLOYERS OF INELIGIBILITY IF ANY EXCLUSIONARY CONVICTION IS RECEIVED VIA RAPBACK</a:t>
            </a:r>
          </a:p>
          <a:p>
            <a:pPr marL="0" indent="0">
              <a:buNone/>
            </a:pPr>
            <a:endParaRPr lang="en-US" sz="2400" dirty="0">
              <a:solidFill>
                <a:srgbClr val="0070C0"/>
              </a:solidFill>
              <a:ea typeface="Microsoft Sans Serif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ea typeface="Microsoft Sans Serif" panose="020B0604020202020204" pitchFamily="34" charset="0"/>
                <a:cs typeface="Arial" panose="020B0604020202020204" pitchFamily="34" charset="0"/>
              </a:rPr>
              <a:t>ARREST/CHARGE IS NOT CAUSE FOR TERMINATION </a:t>
            </a:r>
          </a:p>
          <a:p>
            <a:endParaRPr lang="en-US" dirty="0">
              <a:solidFill>
                <a:srgbClr val="0070C0"/>
              </a:solidFill>
              <a:latin typeface="Calibri" panose="020F0502020204030204" pitchFamily="34" charset="0"/>
              <a:ea typeface="Microsoft Sans Serif" panose="020B060402020202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501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A2AB9-E160-4360-A562-B82EA56D0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CONVICTIONS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25E2137-E0ED-41B6-B0B7-339EECEC4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52D67B-D6D2-4511-A5A2-B0893186BCD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THE LAWS DEFINE CONVICTION AS: </a:t>
            </a:r>
            <a:r>
              <a:rPr lang="en-US" sz="1400" dirty="0">
                <a:solidFill>
                  <a:srgbClr val="0070C0"/>
                </a:solidFill>
              </a:rPr>
              <a:t>“… a</a:t>
            </a:r>
            <a:r>
              <a:rPr lang="en-US" sz="1600" dirty="0">
                <a:solidFill>
                  <a:srgbClr val="0070C0"/>
                </a:solidFill>
                <a:cs typeface="Arial" panose="020B0604020202020204" pitchFamily="34" charset="0"/>
              </a:rPr>
              <a:t> final conviction, the payment of a fine, a plea of guilty or nolo contendere if accepted by the court, or a finding of guilt for a criminal law violation or a juvenile adjudication or disposition by the juvenile division of probate court or family division of circuit court for a violation that if committed by an adult would be a crime… For a relevant crime described under 42 USC 1320a-7(a), convicted means that term as defined in 42 USC 1320a-7.”</a:t>
            </a:r>
          </a:p>
          <a:p>
            <a:pPr marL="0" indent="0">
              <a:buNone/>
            </a:pPr>
            <a:endParaRPr lang="en-US" sz="16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cs typeface="Arial" panose="020B0604020202020204" pitchFamily="34" charset="0"/>
              </a:rPr>
              <a:t>This definition includes alternative sentencing agreements (unless non-public) until dismissed or made non-public by the court.</a:t>
            </a:r>
          </a:p>
          <a:p>
            <a:pPr marL="0" indent="0">
              <a:buNone/>
            </a:pPr>
            <a:endParaRPr lang="en-US" sz="16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  <a:cs typeface="Arial" panose="020B0604020202020204" pitchFamily="34" charset="0"/>
              </a:rPr>
              <a:t>For relevant crimes under 42 USC 1320a-7, the definition also includes cases which have been dismissed upon completion of alternative sentences, or in cases of formal convictions, which have been expunged or set aside.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82290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39C898-D734-4ADD-8A08-E8EAB7F5A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TIMEFRAMES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0AF8B7C-722F-4FE3-8D75-E8D18149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5801CC-A6E1-4210-9BC1-C45AF8F9F66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PERMANENT EXCLUSION FOR MANDATORY CRIME UNDER 42 USC 1320A-7</a:t>
            </a:r>
          </a:p>
          <a:p>
            <a:pPr marL="0" indent="0"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15 YEAR EXCLUSION (FOLLOWING COMPLETION OF SENTENCE) FOR A FELONY, OR ATTEMPT OR CONSPIRACY TO COMMIT A FELONY, INVOLVING THE USE/THREAT OF FORCE OR VIOLENCE</a:t>
            </a:r>
          </a:p>
          <a:p>
            <a:pPr marL="0" indent="0"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10 YEAR EXCLUSION (FOLLOWING COMPLETION OF SENTENCE) FOR ANY OTHER FELONY, OR ATTEMPT OR CONSPIRACY TO COMMIT ANY OTHER FELONY</a:t>
            </a:r>
          </a:p>
          <a:p>
            <a:pPr marL="0" indent="0"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3 – 10 YEAR EXCLUSION (FOLLOWING DATE OF CONVICTION) FOR ANY MISDEMEANOR INVOLVING ABUSE, NEGLECT, CSC, CRUELTY, ASSAULT, FRAUD, THEFT, SHOPLIFTING, HOME INVASION, EMBEZZLEMENT, CONTROLLED SUBSTANCE </a:t>
            </a:r>
          </a:p>
          <a:p>
            <a:pPr marL="0" indent="0"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1 YEAR EXCLUSION (FOLLOWING DATE OF CONVICTION) FOR MISDEMEANOR DRUG OFFENSES IF UNDER AGE 18, MISDEMEANOR THEFT/SHOPLIFTING IF UNDER 16</a:t>
            </a:r>
          </a:p>
          <a:p>
            <a:pPr marL="0" indent="0">
              <a:buNone/>
            </a:pPr>
            <a:endParaRPr lang="en-US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400" dirty="0">
                <a:solidFill>
                  <a:srgbClr val="0070C0"/>
                </a:solidFill>
              </a:rPr>
              <a:t>CONTAINED IN SECTION (1) OF BACKGROUND CHECK LAWS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433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8C717-EB4C-4437-A0EB-6921BD14A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REDETERMINATIONS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EF67C4F-CFB9-4228-A8D5-9A7F0F094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422D543-5F4B-49B1-804D-4C6B7EE4FD96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3366C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3366C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04711A-CFDA-422C-8D13-B514E9350B2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LAWS ALLOW REDETERMINATION (APPEAL) BASED ONLY UPON INACCURACY OF RECORD OR CONVICTION BEING EXPUNGED/SET ASIDE</a:t>
            </a:r>
          </a:p>
          <a:p>
            <a:pPr marL="0" indent="0"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30 DAY RESPONSE TIME PER LAWS</a:t>
            </a:r>
          </a:p>
          <a:p>
            <a:pPr marL="0" indent="0"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DECISION OF DIRECTOR IS FINAL</a:t>
            </a:r>
          </a:p>
          <a:p>
            <a:pPr marL="0" indent="0"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REDETERMINATIONS – INFORMAL (WITHIN UNIT)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	VAST MAJORITY, &gt;90% PROCESSED WITHIN 1 BUSINESS DAY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	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APPEAL  - FORMAL (ADMINISTRATIVE HEARING)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70C0"/>
                </a:solidFill>
              </a:rPr>
              <a:t>	&lt;10 IN HISTORY OF PROGRAM</a:t>
            </a:r>
          </a:p>
          <a:p>
            <a:pPr marL="0" indent="0"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949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LongProperties xmlns="http://schemas.microsoft.com/office/2006/metadata/longProperties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8AEFFAA959A444B66D0BE175E80907" ma:contentTypeVersion="0" ma:contentTypeDescription="Create a new document." ma:contentTypeScope="" ma:versionID="061849c555ef6bd3e83d7508e608ac9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06A156-11C1-449C-A7C9-0D1684B8F75A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1078432-B6E4-4255-B692-0A9797AABF8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8DE4A15D-7DD2-481D-BB33-54167420160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DCE539D-989E-49BD-91D3-050DB39228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PIM Template</Template>
  <TotalTime>47768</TotalTime>
  <Words>693</Words>
  <Application>Microsoft Office PowerPoint</Application>
  <PresentationFormat>On-screen Show (4:3)</PresentationFormat>
  <Paragraphs>157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Century Gothic</vt:lpstr>
      <vt:lpstr>Gill Sans MT</vt:lpstr>
      <vt:lpstr>Wingdings</vt:lpstr>
      <vt:lpstr>Wingdings 3</vt:lpstr>
      <vt:lpstr>Origin</vt:lpstr>
      <vt:lpstr>1_Origin</vt:lpstr>
      <vt:lpstr>MICHIGAN TIERED EXCLUSIONS</vt:lpstr>
      <vt:lpstr>PowerPoint Presentation</vt:lpstr>
      <vt:lpstr>EFFECTIVE APRIL 1, 2006</vt:lpstr>
      <vt:lpstr>Who Is Included?</vt:lpstr>
      <vt:lpstr> WHAT IS INCLUDED?</vt:lpstr>
      <vt:lpstr>RAPBACKS</vt:lpstr>
      <vt:lpstr>CONVICTIONS</vt:lpstr>
      <vt:lpstr>TIMEFRAMES</vt:lpstr>
      <vt:lpstr>REDETERMINATIONS</vt:lpstr>
      <vt:lpstr>PROS</vt:lpstr>
      <vt:lpstr>SINCE 4/1/06 (as of 7/17/19)</vt:lpstr>
      <vt:lpstr>FY 2018/2019</vt:lpstr>
      <vt:lpstr>CONS</vt:lpstr>
      <vt:lpstr> Questions from States?</vt:lpstr>
    </vt:vector>
  </TitlesOfParts>
  <Company>The CNA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Title (Project Number)</dc:title>
  <dc:creator>Administrator</dc:creator>
  <cp:lastModifiedBy>Krajniak, Kenneth (LARA)</cp:lastModifiedBy>
  <cp:revision>391</cp:revision>
  <cp:lastPrinted>2015-08-13T17:42:58Z</cp:lastPrinted>
  <dcterms:created xsi:type="dcterms:W3CDTF">2010-02-17T23:00:01Z</dcterms:created>
  <dcterms:modified xsi:type="dcterms:W3CDTF">2019-07-18T17:18:28Z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0x010100838AEFFAA959A444B66D0BE175E80907</vt:lpwstr>
  </property>
  <property fmtid="{D5CDD505-2E9C-101B-9397-08002B2CF9AE}" pid="3" name="Document_x0020_Type">
    <vt:lpwstr/>
  </property>
  <property fmtid="{D5CDD505-2E9C-101B-9397-08002B2CF9AE}" pid="4" name="Document Type">
    <vt:lpwstr/>
  </property>
</Properties>
</file>